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  <p:sldMasterId id="2147483680" r:id="rId6"/>
    <p:sldMasterId id="2147483689" r:id="rId7"/>
    <p:sldMasterId id="2147483698" r:id="rId8"/>
    <p:sldMasterId id="2147483708" r:id="rId9"/>
  </p:sldMasterIdLst>
  <p:notesMasterIdLst>
    <p:notesMasterId r:id="rId26"/>
  </p:notesMasterIdLst>
  <p:handoutMasterIdLst>
    <p:handoutMasterId r:id="rId27"/>
  </p:handoutMasterIdLst>
  <p:sldIdLst>
    <p:sldId id="288" r:id="rId10"/>
    <p:sldId id="259" r:id="rId11"/>
    <p:sldId id="261" r:id="rId12"/>
    <p:sldId id="17954" r:id="rId13"/>
    <p:sldId id="17997" r:id="rId14"/>
    <p:sldId id="260" r:id="rId15"/>
    <p:sldId id="266" r:id="rId16"/>
    <p:sldId id="17955" r:id="rId17"/>
    <p:sldId id="17956" r:id="rId18"/>
    <p:sldId id="17958" r:id="rId19"/>
    <p:sldId id="17988" r:id="rId20"/>
    <p:sldId id="17990" r:id="rId21"/>
    <p:sldId id="17944" r:id="rId22"/>
    <p:sldId id="17995" r:id="rId23"/>
    <p:sldId id="17991" r:id="rId24"/>
    <p:sldId id="179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 McTaggart [DPMC]" initials="DM[" lastIdx="2" clrIdx="0">
    <p:extLst>
      <p:ext uri="{19B8F6BF-5375-455C-9EA6-DF929625EA0E}">
        <p15:presenceInfo xmlns:p15="http://schemas.microsoft.com/office/powerpoint/2012/main" userId="S::Drew.McTaggart@dpmc.govt.nz::54c2f65e-6e70-4025-8e12-fe7177332fc4" providerId="AD"/>
      </p:ext>
    </p:extLst>
  </p:cmAuthor>
  <p:cmAuthor id="2" name="Drew McTaggart" initials="DM" lastIdx="1" clrIdx="1">
    <p:extLst>
      <p:ext uri="{19B8F6BF-5375-455C-9EA6-DF929625EA0E}">
        <p15:presenceInfo xmlns:p15="http://schemas.microsoft.com/office/powerpoint/2012/main" userId="S::Drew.McTaggart@nz.ey.com::edac0d47-e826-45b0-9ad7-78747d9ec7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325" autoAdjust="0"/>
  </p:normalViewPr>
  <p:slideViewPr>
    <p:cSldViewPr snapToGrid="0">
      <p:cViewPr>
        <p:scale>
          <a:sx n="67" d="100"/>
          <a:sy n="67" d="100"/>
        </p:scale>
        <p:origin x="12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Parker" userId="c17fd16f-c233-4343-9e1f-4fe1ec9a66aa" providerId="ADAL" clId="{B1340AA3-7677-4F95-980F-B062B8972DD2}"/>
    <pc:docChg chg="delSld">
      <pc:chgData name="Helen Parker" userId="c17fd16f-c233-4343-9e1f-4fe1ec9a66aa" providerId="ADAL" clId="{B1340AA3-7677-4F95-980F-B062B8972DD2}" dt="2021-12-15T22:39:11.725" v="4" actId="47"/>
      <pc:docMkLst>
        <pc:docMk/>
      </pc:docMkLst>
      <pc:sldChg chg="del">
        <pc:chgData name="Helen Parker" userId="c17fd16f-c233-4343-9e1f-4fe1ec9a66aa" providerId="ADAL" clId="{B1340AA3-7677-4F95-980F-B062B8972DD2}" dt="2021-12-15T22:38:55.177" v="1" actId="47"/>
        <pc:sldMkLst>
          <pc:docMk/>
          <pc:sldMk cId="273369881" sldId="274"/>
        </pc:sldMkLst>
      </pc:sldChg>
      <pc:sldChg chg="del">
        <pc:chgData name="Helen Parker" userId="c17fd16f-c233-4343-9e1f-4fe1ec9a66aa" providerId="ADAL" clId="{B1340AA3-7677-4F95-980F-B062B8972DD2}" dt="2021-12-15T22:38:50.236" v="0" actId="47"/>
        <pc:sldMkLst>
          <pc:docMk/>
          <pc:sldMk cId="113384669" sldId="296"/>
        </pc:sldMkLst>
      </pc:sldChg>
      <pc:sldChg chg="del">
        <pc:chgData name="Helen Parker" userId="c17fd16f-c233-4343-9e1f-4fe1ec9a66aa" providerId="ADAL" clId="{B1340AA3-7677-4F95-980F-B062B8972DD2}" dt="2021-12-15T22:39:11.725" v="4" actId="47"/>
        <pc:sldMkLst>
          <pc:docMk/>
          <pc:sldMk cId="865586508" sldId="17964"/>
        </pc:sldMkLst>
      </pc:sldChg>
      <pc:sldChg chg="del">
        <pc:chgData name="Helen Parker" userId="c17fd16f-c233-4343-9e1f-4fe1ec9a66aa" providerId="ADAL" clId="{B1340AA3-7677-4F95-980F-B062B8972DD2}" dt="2021-12-15T22:39:05.752" v="3" actId="47"/>
        <pc:sldMkLst>
          <pc:docMk/>
          <pc:sldMk cId="1979384948" sldId="17994"/>
        </pc:sldMkLst>
      </pc:sldChg>
      <pc:sldChg chg="del">
        <pc:chgData name="Helen Parker" userId="c17fd16f-c233-4343-9e1f-4fe1ec9a66aa" providerId="ADAL" clId="{B1340AA3-7677-4F95-980F-B062B8972DD2}" dt="2021-12-15T22:38:59.786" v="2" actId="47"/>
        <pc:sldMkLst>
          <pc:docMk/>
          <pc:sldMk cId="1387726801" sldId="1799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78148-181C-4DB6-9199-560B20871B56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1E87E-9B5F-41C3-B93C-C3C402E8A8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30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E96FF-915A-4049-ADC2-447E25113C43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535F-D590-4478-A198-7F0DECA1244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381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6535F-D590-4478-A198-7F0DECA12441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06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i="0" dirty="0"/>
              <a:t>PURPOSE: ARTICULATE THE VISION</a:t>
            </a:r>
          </a:p>
          <a:p>
            <a:endParaRPr lang="en-NZ" b="0" i="0" dirty="0"/>
          </a:p>
          <a:p>
            <a:r>
              <a:rPr lang="en-NZ" b="0" i="0" dirty="0"/>
              <a:t>Back in 2020, the reforms were announced with the aim of transforming the health system to achieve </a:t>
            </a:r>
            <a:r>
              <a:rPr lang="mi-NZ" b="0" i="0" noProof="0" dirty="0"/>
              <a:t>pae ora</a:t>
            </a:r>
            <a:r>
              <a:rPr lang="en-NZ" b="0" i="0" dirty="0"/>
              <a:t>/healthy futures for all New Zealanders.</a:t>
            </a:r>
          </a:p>
          <a:p>
            <a:endParaRPr lang="en-NZ" b="0" i="0" dirty="0"/>
          </a:p>
          <a:p>
            <a:r>
              <a:rPr lang="en-NZ" b="0" i="0" dirty="0"/>
              <a:t>While the system works well for the majority of New Zealanders, we know it doesn’t work equally well for all </a:t>
            </a:r>
            <a:r>
              <a:rPr lang="en-NZ" dirty="0"/>
              <a:t>people – this is particularly true for Māori</a:t>
            </a:r>
            <a:r>
              <a:rPr lang="en-NZ" b="0" i="0" dirty="0"/>
              <a:t>, Pacific and disabled people.</a:t>
            </a:r>
          </a:p>
          <a:p>
            <a:endParaRPr lang="en-NZ" b="0" i="0" dirty="0"/>
          </a:p>
          <a:p>
            <a:pPr fontAlgn="base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we also see is a highly skilled, dedicated and professional health workforce that, fundamentally, isn’t supported by the system they have to work within.  It makes things way too hard. </a:t>
            </a:r>
          </a:p>
          <a:p>
            <a:pPr fontAlgn="base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fontAlgn="base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 the last decade, our health system has become increasingly complex with a plethora of organisations and functions now split across national, regional and district entities – with unclear and overlapping roles at times.  </a:t>
            </a:r>
          </a:p>
          <a:p>
            <a:pPr fontAlgn="base"/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growing complexity also drives inefficiencies.  ​</a:t>
            </a:r>
          </a:p>
          <a:p>
            <a:pPr fontAlgn="base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​</a:t>
            </a:r>
          </a:p>
          <a:p>
            <a:pPr fontAlgn="base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 of you will have also heard the expression ‘post code’ lottery.​</a:t>
            </a:r>
          </a:p>
          <a:p>
            <a:pPr fontAlgn="base"/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you live in New Zealand should not dictate your access to good quality health services.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fontAlgn="base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 is not good enough for our health system to be good for many if the outcomes for others are consistently poorer due to a range of factors that we think could be addressed if we changed the way our system works.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r>
              <a:rPr lang="en-NZ" b="0" i="0" dirty="0"/>
              <a:t>I want to briefly pop up some numbers that highlight some of the ways the system has failed these key groups. These are</a:t>
            </a:r>
            <a:r>
              <a:rPr lang="en-NZ" dirty="0"/>
              <a:t> a reminder of why this change is so important</a:t>
            </a:r>
            <a:r>
              <a:rPr lang="en-NZ" b="0" i="0" dirty="0"/>
              <a:t>.</a:t>
            </a:r>
            <a:endParaRPr lang="en-NZ" b="0" i="0" dirty="0">
              <a:cs typeface="Calibri"/>
            </a:endParaRPr>
          </a:p>
          <a:p>
            <a:endParaRPr lang="en-NZ" b="0" i="0" dirty="0"/>
          </a:p>
          <a:p>
            <a:endParaRPr lang="en-NZ" b="0" dirty="0"/>
          </a:p>
          <a:p>
            <a:endParaRPr lang="en-NZ" b="1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535F-D590-4478-A198-7F0DECA12441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0208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PURPOSE: DESCRIBE THE ASPECTS THAT NEED TO CHANGE TO ACHIEVE OUR VISION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b="0" i="0" dirty="0"/>
              <a:t>Under-pining these inequities is a system that has become increasingly and overly complex, and out-of-date with the ways people expect to receive health services, and under unsustainable financial pressure. </a:t>
            </a:r>
          </a:p>
          <a:p>
            <a:endParaRPr lang="en-NZ" b="0" i="0" dirty="0"/>
          </a:p>
          <a:p>
            <a:r>
              <a:rPr lang="en-NZ" b="0" i="0" dirty="0"/>
              <a:t>It’s also unnecessarily fragmented resulting in o</a:t>
            </a:r>
            <a:r>
              <a:rPr lang="en-NZ" dirty="0"/>
              <a:t>rganisations with unclear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NZ" dirty="0"/>
              <a:t>overlapping roles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NZ" dirty="0"/>
              <a:t>responsibilities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NZ" dirty="0"/>
              <a:t>boundaries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NZ" dirty="0"/>
              <a:t>There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en-NZ" dirty="0"/>
              <a:t>significant duplication of activity and effort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NZ" dirty="0"/>
              <a:t>variation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</a:t>
            </a:r>
            <a:r>
              <a:rPr lang="en-NZ" dirty="0"/>
              <a:t>creates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NZ" dirty="0"/>
              <a:t>post-code lottery for those accessing health services I’ve just mentioned.</a:t>
            </a:r>
          </a:p>
          <a:p>
            <a:endParaRPr lang="en-NZ" i="0" dirty="0"/>
          </a:p>
          <a:p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of you will have your own views and reasons as to why the health system needs to change. </a:t>
            </a:r>
          </a:p>
          <a:p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NZ" dirty="0">
              <a:cs typeface="Calibri"/>
            </a:endParaRPr>
          </a:p>
          <a:p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a highly skilled, dedicated and professional health workforce, but fundamentally, the system doesn’t always support you to do the best you can.  It makes things way too hard. </a:t>
            </a:r>
          </a:p>
          <a:p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reform is about how we collectively make things better, together, to deliver better outcomes. </a:t>
            </a:r>
          </a:p>
          <a:p>
            <a:endParaRPr lang="en-NZ" b="0" dirty="0"/>
          </a:p>
          <a:p>
            <a:r>
              <a:rPr lang="en-NZ" dirty="0"/>
              <a:t>So, we’re focused on the key areas we need to change to deliver </a:t>
            </a:r>
            <a:r>
              <a:rPr lang="mi-NZ" noProof="0" dirty="0"/>
              <a:t>pae</a:t>
            </a:r>
            <a:r>
              <a:rPr lang="en-NZ" dirty="0"/>
              <a:t> ora.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the future looks like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future health system will be characterised by five key system shifts.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health system will reinforce Te Tiriti principles and obligations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 will have access to a comprehensive range of support in their local communities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 will have access to high quality emergency or specialist care when they need it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services will provide more people with the care they need in their homes and communities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and care workers will be valued and well-trained for the future health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dirty="0"/>
              <a:t>Let’s look at the structural changes that are going to enable these shifts to happen.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6535F-D590-4478-A198-7F0DECA12441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38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1200" b="1" i="1" dirty="0"/>
              <a:t>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Every locality will have a consistent range of core services, but how these services are delivered will be </a:t>
            </a:r>
            <a:r>
              <a:rPr lang="en-NZ" sz="1200" b="1" dirty="0"/>
              <a:t>based on the needs and priorities of local communities</a:t>
            </a:r>
            <a:r>
              <a:rPr lang="en-NZ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People will be empowered to engage in planning and commissioning of community-based care to ensure that services in each locality reflect the particular needs of their community and allows them to support themselves.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r>
              <a:rPr lang="en-NZ" sz="1200" b="1" i="1" dirty="0"/>
              <a:t>There are four pillars underpinning a population health approach:​</a:t>
            </a:r>
          </a:p>
          <a:p>
            <a:pPr marL="228600" indent="-228600">
              <a:buFont typeface="+mj-lt"/>
              <a:buAutoNum type="alphaLcParenR"/>
            </a:pPr>
            <a:r>
              <a:rPr lang="en-NZ" sz="1200" dirty="0"/>
              <a:t>Whanau </a:t>
            </a:r>
            <a:r>
              <a:rPr lang="en-NZ" sz="1200" dirty="0" err="1"/>
              <a:t>ora</a:t>
            </a:r>
            <a:r>
              <a:rPr lang="en-NZ" sz="1200" dirty="0"/>
              <a:t> – action on the </a:t>
            </a:r>
            <a:r>
              <a:rPr lang="en-NZ" sz="1200" b="1" dirty="0"/>
              <a:t>wider determinants of health </a:t>
            </a:r>
            <a:r>
              <a:rPr lang="en-NZ" sz="1200" dirty="0"/>
              <a:t>(</a:t>
            </a:r>
            <a:r>
              <a:rPr lang="en-NZ" sz="1200" dirty="0" err="1"/>
              <a:t>eg.</a:t>
            </a:r>
            <a:r>
              <a:rPr lang="en-NZ" sz="1200" dirty="0"/>
              <a:t> housing, institutional racism, inequalities in wealth and power, a sense of purpose and belonging)</a:t>
            </a:r>
          </a:p>
          <a:p>
            <a:pPr marL="228600" indent="-228600">
              <a:buFont typeface="+mj-lt"/>
              <a:buAutoNum type="alphaLcParenR"/>
            </a:pPr>
            <a:r>
              <a:rPr lang="en-NZ" sz="1200" dirty="0"/>
              <a:t>Mauri </a:t>
            </a:r>
            <a:r>
              <a:rPr lang="en-NZ" sz="1200" dirty="0" err="1"/>
              <a:t>ora</a:t>
            </a:r>
            <a:r>
              <a:rPr lang="en-NZ" sz="1200" dirty="0"/>
              <a:t> – supporting communities and whanau to change </a:t>
            </a:r>
            <a:r>
              <a:rPr lang="en-NZ" sz="1200" b="1" dirty="0"/>
              <a:t>behaviours and lifestyles </a:t>
            </a:r>
            <a:r>
              <a:rPr lang="en-NZ" sz="1200" dirty="0"/>
              <a:t>(smoking, activity, nutrition, drinking, gambling) </a:t>
            </a:r>
          </a:p>
          <a:p>
            <a:pPr marL="228600" indent="-228600">
              <a:buFont typeface="+mj-lt"/>
              <a:buAutoNum type="alphaLcParenR"/>
            </a:pPr>
            <a:r>
              <a:rPr lang="en-NZ" sz="1200" dirty="0"/>
              <a:t>Wai </a:t>
            </a:r>
            <a:r>
              <a:rPr lang="en-NZ" sz="1200" dirty="0" err="1"/>
              <a:t>ora</a:t>
            </a:r>
            <a:r>
              <a:rPr lang="en-NZ" sz="1200" dirty="0"/>
              <a:t> – supporting communities and whanau to have sustainable </a:t>
            </a:r>
            <a:r>
              <a:rPr lang="en-NZ" sz="1200" b="1" dirty="0"/>
              <a:t>places and communities </a:t>
            </a:r>
            <a:r>
              <a:rPr lang="en-NZ" sz="1200" dirty="0"/>
              <a:t>to stand in (the built and natural environment), and</a:t>
            </a:r>
          </a:p>
          <a:p>
            <a:pPr marL="228600" indent="-228600">
              <a:buFont typeface="+mj-lt"/>
              <a:buAutoNum type="alphaLcParenR"/>
            </a:pPr>
            <a:r>
              <a:rPr lang="en-NZ" sz="1200" dirty="0"/>
              <a:t>an </a:t>
            </a:r>
            <a:r>
              <a:rPr lang="en-NZ" sz="1200" b="1" dirty="0"/>
              <a:t>integrated health </a:t>
            </a:r>
            <a:r>
              <a:rPr lang="en-NZ" sz="1200" dirty="0"/>
              <a:t>and care delivery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6535F-D590-4478-A198-7F0DECA12441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308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The formal “health system” is not always the first point of contact for people when they have health needs:</a:t>
            </a:r>
          </a:p>
          <a:p>
            <a:r>
              <a:rPr lang="mi-NZ" sz="1500" b="1" kern="1200" dirty="0" err="1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Level</a:t>
            </a:r>
            <a:r>
              <a:rPr lang="mi-NZ" sz="15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 1: whānau </a:t>
            </a:r>
            <a:r>
              <a:rPr lang="mi-NZ" sz="1500" b="1" kern="1200" dirty="0" err="1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self</a:t>
            </a:r>
            <a:r>
              <a:rPr lang="mi-NZ" sz="15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500" b="1" kern="1200" dirty="0" err="1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management</a:t>
            </a:r>
            <a:endParaRPr lang="mi-NZ" sz="1500" b="1" kern="1200" dirty="0">
              <a:solidFill>
                <a:schemeClr val="accent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Whānau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exercising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tino rangatiratanga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through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self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management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of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their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health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and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wellbeing</a:t>
            </a:r>
            <a:endParaRPr lang="en-NZ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mi-NZ" sz="1500" b="1" kern="1200" dirty="0" err="1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Level</a:t>
            </a:r>
            <a:r>
              <a:rPr lang="mi-NZ" sz="15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 2: </a:t>
            </a:r>
            <a:r>
              <a:rPr lang="mi-NZ" sz="1500" b="1" kern="1200" dirty="0" err="1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Natural</a:t>
            </a:r>
            <a:r>
              <a:rPr lang="mi-NZ" sz="15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500" b="1" kern="1200" dirty="0" err="1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supports</a:t>
            </a:r>
            <a:endParaRPr lang="mi-NZ" sz="1500" b="1" kern="1200" dirty="0">
              <a:solidFill>
                <a:schemeClr val="accent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Those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living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with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or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near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the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person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who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have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the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whānau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relationship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and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who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provide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day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to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day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love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and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care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.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This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is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where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the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initial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b="1" i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DISCOVERY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of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a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health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issue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or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need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is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likely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to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occur</a:t>
            </a:r>
            <a:endParaRPr lang="en-NZ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mi-NZ" sz="1500" b="1" kern="1200" dirty="0" err="1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Level</a:t>
            </a:r>
            <a:r>
              <a:rPr lang="mi-NZ" sz="15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 3: </a:t>
            </a:r>
            <a:r>
              <a:rPr lang="mi-NZ" sz="1500" b="1" kern="1200" dirty="0" err="1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Wayfinders</a:t>
            </a:r>
            <a:endParaRPr lang="mi-NZ" sz="1500" b="1" kern="1200" dirty="0">
              <a:solidFill>
                <a:schemeClr val="accent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Could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be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a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neighbour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local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worker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employer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teacher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friend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who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works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to </a:t>
            </a:r>
            <a:r>
              <a:rPr lang="mi-NZ" sz="1200" b="1" i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CONNECT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the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person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/ whānau to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formal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care</a:t>
            </a:r>
            <a:endParaRPr lang="en-NZ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mi-NZ" sz="1500" b="1" kern="1200" dirty="0" err="1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Level</a:t>
            </a:r>
            <a:r>
              <a:rPr lang="mi-NZ" sz="15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 4: </a:t>
            </a:r>
            <a:r>
              <a:rPr lang="mi-NZ" sz="1500" b="1" kern="1200" dirty="0" err="1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Comprehensive</a:t>
            </a:r>
            <a:r>
              <a:rPr lang="mi-NZ" sz="15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500" b="1" kern="1200" dirty="0" err="1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care</a:t>
            </a:r>
            <a:r>
              <a:rPr lang="mi-NZ" sz="15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500" b="1" kern="1200" dirty="0" err="1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team</a:t>
            </a:r>
            <a:endParaRPr lang="mi-NZ" sz="1500" b="1" kern="1200" dirty="0">
              <a:solidFill>
                <a:schemeClr val="accent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Medical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care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(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e.g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.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nurse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care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coordinator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mental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health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doctor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physio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pharmacist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) and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other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social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supports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provided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to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an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individual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or whānau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within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a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locality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.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Note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that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there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are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different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models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of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comprehensive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care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(kaupapa Māori,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Pacific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rural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etc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), and more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models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may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evolve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over</a:t>
            </a:r>
            <a:r>
              <a:rPr lang="mi-NZ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mi-NZ" sz="12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time</a:t>
            </a:r>
            <a:endParaRPr lang="en-NZ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6535F-D590-4478-A198-7F0DECA12441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277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200" dirty="0">
                <a:cs typeface="Arial" charset="0"/>
              </a:rPr>
              <a:t>Across the primary and community service sector there are natural groupings of services that could be clinically integrated around a model of care for specific condition types or stages of the life course. These groupings are referred to as priority cohorts.</a:t>
            </a:r>
          </a:p>
          <a:p>
            <a:pPr marL="17145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NZ" sz="1200" dirty="0">
              <a:cs typeface="Arial" charset="0"/>
            </a:endParaRPr>
          </a:p>
          <a:p>
            <a:pPr marL="17145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200" dirty="0">
                <a:ea typeface="Verdana"/>
                <a:cs typeface="Arial"/>
              </a:rPr>
              <a:t>The priority cohorts will be connected with comprehensive primary care teams in localities to form a provider network.</a:t>
            </a:r>
            <a:endParaRPr lang="en-US" sz="1200" dirty="0">
              <a:ea typeface="Verdana"/>
              <a:cs typeface="Arial"/>
            </a:endParaRPr>
          </a:p>
          <a:p>
            <a:pPr marL="17145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cs typeface="Arial" charset="0"/>
            </a:endParaRPr>
          </a:p>
          <a:p>
            <a:pPr marL="17145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a typeface="Verdana"/>
                <a:cs typeface="Arial"/>
              </a:rPr>
              <a:t>The NGO sector being networked with comprehensive primary care as part of the care continuum will support more comprehensive and effective models of care for </a:t>
            </a:r>
            <a:r>
              <a:rPr lang="en-US" sz="1200" dirty="0" err="1">
                <a:ea typeface="Verdana"/>
                <a:cs typeface="Arial"/>
              </a:rPr>
              <a:t>whānau</a:t>
            </a:r>
            <a:r>
              <a:rPr lang="en-US" sz="1200" dirty="0">
                <a:ea typeface="Verdana"/>
                <a:cs typeface="Arial"/>
              </a:rPr>
              <a:t>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6535F-D590-4478-A198-7F0DECA12441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038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dirty="0"/>
              <a:t>Provider networks contracts will emphasise: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Integration with public health, specialist, and social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Data sharing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Extended access through digital channels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Shared pathways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Shared clinical governance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Provision of impact metrics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6535F-D590-4478-A198-7F0DECA12441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0495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6535F-D590-4478-A198-7F0DECA12441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58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Meneka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535F-D590-4478-A198-7F0DECA12441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409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c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0" y="1565829"/>
            <a:ext cx="871423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34" y="1871932"/>
            <a:ext cx="8285672" cy="84538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34" y="2734573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46218" y="457621"/>
            <a:ext cx="2484048" cy="508537"/>
          </a:xfrm>
        </p:spPr>
        <p:txBody>
          <a:bodyPr/>
          <a:lstStyle/>
          <a:p>
            <a:endParaRPr lang="en-NZ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4" y="422785"/>
            <a:ext cx="1070949" cy="663777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676400" y="422664"/>
            <a:ext cx="0" cy="663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00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2409825"/>
            <a:ext cx="3543300" cy="16478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2" y="3961637"/>
            <a:ext cx="4282435" cy="6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6619875" cy="43719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2378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8153400" cy="4371975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530784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" y="1828800"/>
            <a:ext cx="8048625" cy="3981450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3596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24860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2437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5627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3399" y="2447925"/>
            <a:ext cx="1952625" cy="19431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581274" y="2447925"/>
            <a:ext cx="1952625" cy="19431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619624" y="2447925"/>
            <a:ext cx="1952625" cy="19431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657974" y="2447925"/>
            <a:ext cx="1952625" cy="19431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3342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771651"/>
            <a:ext cx="3838574" cy="42195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3049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8600" y="1562100"/>
            <a:ext cx="8705850" cy="5086350"/>
          </a:xfrm>
          <a:custGeom>
            <a:avLst/>
            <a:gdLst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0 w 8705850"/>
              <a:gd name="connsiteY3" fmla="*/ 5086350 h 5086350"/>
              <a:gd name="connsiteX4" fmla="*/ 0 w 8705850"/>
              <a:gd name="connsiteY4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5850" h="5086350">
                <a:moveTo>
                  <a:pt x="0" y="0"/>
                </a:moveTo>
                <a:lnTo>
                  <a:pt x="8705850" y="0"/>
                </a:lnTo>
                <a:lnTo>
                  <a:pt x="8705850" y="4835525"/>
                </a:lnTo>
                <a:cubicBezTo>
                  <a:pt x="8702675" y="4954058"/>
                  <a:pt x="8610600" y="5078942"/>
                  <a:pt x="8496300" y="5076825"/>
                </a:cubicBezTo>
                <a:lnTo>
                  <a:pt x="0" y="50863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1866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0" y="1565829"/>
            <a:ext cx="871423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34" y="1871932"/>
            <a:ext cx="8285672" cy="84538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34" y="2734573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46218" y="457621"/>
            <a:ext cx="2484048" cy="508537"/>
          </a:xfrm>
        </p:spPr>
        <p:txBody>
          <a:bodyPr/>
          <a:lstStyle/>
          <a:p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4" y="422785"/>
            <a:ext cx="1070949" cy="663777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676400" y="422664"/>
            <a:ext cx="0" cy="663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00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2409825"/>
            <a:ext cx="3543300" cy="16478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85807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4501342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6619875" cy="43719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0297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2409825"/>
            <a:ext cx="3543300" cy="16478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3961637"/>
            <a:ext cx="4282440" cy="6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33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8153400" cy="4371975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58544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" y="1828800"/>
            <a:ext cx="8048625" cy="3981450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7964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24860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2437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5627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3399" y="2447925"/>
            <a:ext cx="1952625" cy="19431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581274" y="2447925"/>
            <a:ext cx="1952625" cy="19431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619624" y="2447925"/>
            <a:ext cx="1952625" cy="19431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657974" y="2447925"/>
            <a:ext cx="1952625" cy="19431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09451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771651"/>
            <a:ext cx="3838574" cy="42195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97052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8600" y="1562100"/>
            <a:ext cx="8705850" cy="5086350"/>
          </a:xfrm>
          <a:custGeom>
            <a:avLst/>
            <a:gdLst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0 w 8705850"/>
              <a:gd name="connsiteY3" fmla="*/ 5086350 h 5086350"/>
              <a:gd name="connsiteX4" fmla="*/ 0 w 8705850"/>
              <a:gd name="connsiteY4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5850" h="5086350">
                <a:moveTo>
                  <a:pt x="0" y="0"/>
                </a:moveTo>
                <a:lnTo>
                  <a:pt x="8705850" y="0"/>
                </a:lnTo>
                <a:lnTo>
                  <a:pt x="8705850" y="4835525"/>
                </a:lnTo>
                <a:cubicBezTo>
                  <a:pt x="8702675" y="4954058"/>
                  <a:pt x="8610600" y="5078942"/>
                  <a:pt x="8496300" y="5076825"/>
                </a:cubicBezTo>
                <a:lnTo>
                  <a:pt x="0" y="50863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8201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0" y="1565829"/>
            <a:ext cx="871423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34" y="1871932"/>
            <a:ext cx="8285672" cy="84538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34" y="2734573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46218" y="457621"/>
            <a:ext cx="2484048" cy="508537"/>
          </a:xfrm>
        </p:spPr>
        <p:txBody>
          <a:bodyPr/>
          <a:lstStyle/>
          <a:p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4" y="422785"/>
            <a:ext cx="1070949" cy="663777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676400" y="422664"/>
            <a:ext cx="0" cy="663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850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2409825"/>
            <a:ext cx="3543300" cy="16478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2" y="3961637"/>
            <a:ext cx="4282435" cy="6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4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1" y="317499"/>
            <a:ext cx="4493028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20166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6619875" cy="43719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6698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8153400" cy="4371975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05183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" y="1828800"/>
            <a:ext cx="8048625" cy="3981450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4294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6619875" cy="43719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89574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24860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2437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5627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3399" y="2447925"/>
            <a:ext cx="1952625" cy="19431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581274" y="2447925"/>
            <a:ext cx="1952625" cy="19431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619624" y="2447925"/>
            <a:ext cx="1952625" cy="19431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657974" y="2447925"/>
            <a:ext cx="1952625" cy="19431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00563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771651"/>
            <a:ext cx="3838574" cy="42195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39707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8600" y="1562100"/>
            <a:ext cx="8705850" cy="5086350"/>
          </a:xfrm>
          <a:custGeom>
            <a:avLst/>
            <a:gdLst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0 w 8705850"/>
              <a:gd name="connsiteY3" fmla="*/ 5086350 h 5086350"/>
              <a:gd name="connsiteX4" fmla="*/ 0 w 8705850"/>
              <a:gd name="connsiteY4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5850" h="5086350">
                <a:moveTo>
                  <a:pt x="0" y="0"/>
                </a:moveTo>
                <a:lnTo>
                  <a:pt x="8705850" y="0"/>
                </a:lnTo>
                <a:lnTo>
                  <a:pt x="8705850" y="4835525"/>
                </a:lnTo>
                <a:cubicBezTo>
                  <a:pt x="8702675" y="4954058"/>
                  <a:pt x="8610600" y="5078942"/>
                  <a:pt x="8496300" y="5076825"/>
                </a:cubicBezTo>
                <a:lnTo>
                  <a:pt x="0" y="50863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0506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0" y="1565829"/>
            <a:ext cx="871423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34" y="1871932"/>
            <a:ext cx="8285672" cy="84538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34" y="2734573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46218" y="457621"/>
            <a:ext cx="2484048" cy="508537"/>
          </a:xfrm>
        </p:spPr>
        <p:txBody>
          <a:bodyPr/>
          <a:lstStyle/>
          <a:p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4" y="422785"/>
            <a:ext cx="1070949" cy="663777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676400" y="422664"/>
            <a:ext cx="0" cy="663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507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2409825"/>
            <a:ext cx="3543300" cy="16478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2" y="3961637"/>
            <a:ext cx="4282435" cy="6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75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6619875" cy="43719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40861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8153400" cy="4371975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29228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" y="1828800"/>
            <a:ext cx="8048625" cy="3981450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34162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24860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2437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5627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3399" y="2447925"/>
            <a:ext cx="1952625" cy="19431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581274" y="2447925"/>
            <a:ext cx="1952625" cy="19431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619624" y="2447925"/>
            <a:ext cx="1952625" cy="19431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657974" y="2447925"/>
            <a:ext cx="1952625" cy="19431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21582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771651"/>
            <a:ext cx="3838574" cy="42195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68655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8153400" cy="4371975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72258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8600" y="1562100"/>
            <a:ext cx="8705850" cy="5086350"/>
          </a:xfrm>
          <a:custGeom>
            <a:avLst/>
            <a:gdLst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0 w 8705850"/>
              <a:gd name="connsiteY3" fmla="*/ 5086350 h 5086350"/>
              <a:gd name="connsiteX4" fmla="*/ 0 w 8705850"/>
              <a:gd name="connsiteY4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5850" h="5086350">
                <a:moveTo>
                  <a:pt x="0" y="0"/>
                </a:moveTo>
                <a:lnTo>
                  <a:pt x="8705850" y="0"/>
                </a:lnTo>
                <a:lnTo>
                  <a:pt x="8705850" y="4835525"/>
                </a:lnTo>
                <a:cubicBezTo>
                  <a:pt x="8702675" y="4954058"/>
                  <a:pt x="8610600" y="5078942"/>
                  <a:pt x="8496300" y="5076825"/>
                </a:cubicBezTo>
                <a:lnTo>
                  <a:pt x="0" y="50863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87074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80" y="1565829"/>
            <a:ext cx="871423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34" y="1871932"/>
            <a:ext cx="8285672" cy="84538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34" y="2734573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00/00/21</a:t>
            </a:r>
            <a:endParaRPr lang="en-NZ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Name of presentation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46218" y="457621"/>
            <a:ext cx="2484048" cy="508537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34" y="422785"/>
            <a:ext cx="1070949" cy="663777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676400" y="422664"/>
            <a:ext cx="0" cy="663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834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2409825"/>
            <a:ext cx="3543300" cy="16478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00/00/21</a:t>
            </a:r>
            <a:endParaRPr lang="en-N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 dirty="0"/>
              <a:t>Name of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32" y="3961637"/>
            <a:ext cx="4282435" cy="6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01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6619875" cy="43719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00/00/21</a:t>
            </a:r>
            <a:endParaRPr lang="en-N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15976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8153400" cy="4371975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00/00/21</a:t>
            </a:r>
            <a:endParaRPr lang="en-N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8314458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" y="1828800"/>
            <a:ext cx="8048625" cy="3981450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00/00/21</a:t>
            </a:r>
            <a:endParaRPr lang="en-N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22460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24860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2437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5627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3399" y="2447925"/>
            <a:ext cx="1952625" cy="19431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581274" y="2447925"/>
            <a:ext cx="1952625" cy="19431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619624" y="2447925"/>
            <a:ext cx="1952625" cy="19431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657974" y="2447925"/>
            <a:ext cx="1952625" cy="19431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dirty="0"/>
              <a:t>00/00/21</a:t>
            </a:r>
            <a:endParaRPr lang="en-N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NZ" dirty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536144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771651"/>
            <a:ext cx="3838574" cy="42195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00/00/21</a:t>
            </a:r>
            <a:endParaRPr lang="en-N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 dirty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6821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8600" y="1562100"/>
            <a:ext cx="8705850" cy="5086350"/>
          </a:xfrm>
          <a:custGeom>
            <a:avLst/>
            <a:gdLst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0 w 8705850"/>
              <a:gd name="connsiteY3" fmla="*/ 5086350 h 5086350"/>
              <a:gd name="connsiteX4" fmla="*/ 0 w 8705850"/>
              <a:gd name="connsiteY4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5850" h="5086350">
                <a:moveTo>
                  <a:pt x="0" y="0"/>
                </a:moveTo>
                <a:lnTo>
                  <a:pt x="8705850" y="0"/>
                </a:lnTo>
                <a:lnTo>
                  <a:pt x="8705850" y="4835525"/>
                </a:lnTo>
                <a:cubicBezTo>
                  <a:pt x="8702675" y="4954058"/>
                  <a:pt x="8610600" y="5078942"/>
                  <a:pt x="8496300" y="5076825"/>
                </a:cubicBezTo>
                <a:lnTo>
                  <a:pt x="0" y="50863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4463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" y="1828800"/>
            <a:ext cx="8048625" cy="3981450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61474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24860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2437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5627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3399" y="2447925"/>
            <a:ext cx="1952625" cy="19431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581274" y="2447925"/>
            <a:ext cx="1952625" cy="19431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619624" y="2447925"/>
            <a:ext cx="1952625" cy="19431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657974" y="2447925"/>
            <a:ext cx="1952625" cy="19431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67521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771651"/>
            <a:ext cx="3838574" cy="42195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5356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8600" y="1562100"/>
            <a:ext cx="8705850" cy="5086350"/>
          </a:xfrm>
          <a:custGeom>
            <a:avLst/>
            <a:gdLst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0 w 8705850"/>
              <a:gd name="connsiteY3" fmla="*/ 5086350 h 5086350"/>
              <a:gd name="connsiteX4" fmla="*/ 0 w 8705850"/>
              <a:gd name="connsiteY4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5850" h="5086350">
                <a:moveTo>
                  <a:pt x="0" y="0"/>
                </a:moveTo>
                <a:lnTo>
                  <a:pt x="8705850" y="0"/>
                </a:lnTo>
                <a:lnTo>
                  <a:pt x="8705850" y="4835525"/>
                </a:lnTo>
                <a:cubicBezTo>
                  <a:pt x="8702675" y="4954058"/>
                  <a:pt x="8610600" y="5078942"/>
                  <a:pt x="8496300" y="5076825"/>
                </a:cubicBezTo>
                <a:lnTo>
                  <a:pt x="0" y="50863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554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0" y="1565829"/>
            <a:ext cx="871423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34" y="1871932"/>
            <a:ext cx="8285672" cy="84538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34" y="2734573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46218" y="457621"/>
            <a:ext cx="2484048" cy="508537"/>
          </a:xfrm>
        </p:spPr>
        <p:txBody>
          <a:bodyPr/>
          <a:lstStyle/>
          <a:p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4" y="422785"/>
            <a:ext cx="1070949" cy="663777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676400" y="422664"/>
            <a:ext cx="0" cy="663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3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517"/>
            <a:ext cx="7114032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12015" y="6521013"/>
            <a:ext cx="117427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00/00/21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834" y="6521013"/>
            <a:ext cx="5418467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7352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517"/>
            <a:ext cx="7114032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12015" y="6521013"/>
            <a:ext cx="117427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00/00/21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834" y="6521013"/>
            <a:ext cx="5418467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3880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517"/>
            <a:ext cx="7114032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12015" y="6521013"/>
            <a:ext cx="117427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00/00/21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834" y="6521013"/>
            <a:ext cx="5418467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4182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517"/>
            <a:ext cx="7114032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12015" y="6521013"/>
            <a:ext cx="117427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00/00/21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834" y="6521013"/>
            <a:ext cx="5418467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13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517"/>
            <a:ext cx="7114032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12015" y="6521013"/>
            <a:ext cx="117427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00/00/21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834" y="6521013"/>
            <a:ext cx="5418467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8661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8517"/>
            <a:ext cx="7114032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12015" y="6521013"/>
            <a:ext cx="117427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00/00/21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834" y="6521013"/>
            <a:ext cx="5418467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NZ" dirty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6222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164" y="2844117"/>
            <a:ext cx="8285672" cy="845389"/>
          </a:xfrm>
        </p:spPr>
        <p:txBody>
          <a:bodyPr>
            <a:normAutofit fontScale="90000"/>
          </a:bodyPr>
          <a:lstStyle/>
          <a:p>
            <a:r>
              <a:rPr lang="en-NZ" dirty="0"/>
              <a:t>Establishing Localities</a:t>
            </a:r>
            <a:br>
              <a:rPr lang="en-NZ" dirty="0"/>
            </a:br>
            <a:br>
              <a:rPr lang="en-NZ" dirty="0"/>
            </a:br>
            <a:r>
              <a:rPr lang="en-NZ" sz="2700" dirty="0"/>
              <a:t>A locality approach within a reformed health system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164" y="2844117"/>
            <a:ext cx="6858000" cy="1655762"/>
          </a:xfrm>
        </p:spPr>
        <p:txBody>
          <a:bodyPr>
            <a:normAutofit lnSpcReduction="10000"/>
          </a:bodyPr>
          <a:lstStyle/>
          <a:p>
            <a:endParaRPr lang="en-NZ" b="1" dirty="0"/>
          </a:p>
          <a:p>
            <a:endParaRPr lang="en-NZ" b="1" dirty="0"/>
          </a:p>
          <a:p>
            <a:endParaRPr lang="en-NZ" b="1" dirty="0"/>
          </a:p>
          <a:p>
            <a:r>
              <a:rPr lang="en-NZ" b="1" dirty="0"/>
              <a:t>December 2021</a:t>
            </a:r>
            <a:endParaRPr lang="en-GB" b="1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" b="14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0737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Overarching service delivery model for primary, community and population health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FFD5F9-D528-468D-82F9-9212FAF80A52}"/>
              </a:ext>
            </a:extLst>
          </p:cNvPr>
          <p:cNvGrpSpPr/>
          <p:nvPr/>
        </p:nvGrpSpPr>
        <p:grpSpPr>
          <a:xfrm>
            <a:off x="1065340" y="1202695"/>
            <a:ext cx="7013319" cy="5250564"/>
            <a:chOff x="354961" y="1580933"/>
            <a:chExt cx="6633059" cy="5012271"/>
          </a:xfrm>
        </p:grpSpPr>
        <p:sp>
          <p:nvSpPr>
            <p:cNvPr id="6" name="Rounded Rectangle 38">
              <a:extLst>
                <a:ext uri="{FF2B5EF4-FFF2-40B4-BE49-F238E27FC236}">
                  <a16:creationId xmlns:a16="http://schemas.microsoft.com/office/drawing/2014/main" id="{7C3E8E3C-EAD7-4080-9D4A-01851ED0F4E9}"/>
                </a:ext>
              </a:extLst>
            </p:cNvPr>
            <p:cNvSpPr/>
            <p:nvPr/>
          </p:nvSpPr>
          <p:spPr>
            <a:xfrm>
              <a:off x="354961" y="1871873"/>
              <a:ext cx="6605058" cy="4721331"/>
            </a:xfrm>
            <a:prstGeom prst="roundRect">
              <a:avLst>
                <a:gd name="adj" fmla="val 4117"/>
              </a:avLst>
            </a:prstGeom>
            <a:solidFill>
              <a:srgbClr val="779688">
                <a:lumMod val="20000"/>
                <a:lumOff val="80000"/>
              </a:srgbClr>
            </a:solidFill>
            <a:ln w="254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9" name="Rounded Rectangle 39">
              <a:extLst>
                <a:ext uri="{FF2B5EF4-FFF2-40B4-BE49-F238E27FC236}">
                  <a16:creationId xmlns:a16="http://schemas.microsoft.com/office/drawing/2014/main" id="{556B81A9-AC00-4422-9D54-71167042C840}"/>
                </a:ext>
              </a:extLst>
            </p:cNvPr>
            <p:cNvSpPr/>
            <p:nvPr/>
          </p:nvSpPr>
          <p:spPr>
            <a:xfrm>
              <a:off x="850677" y="2321072"/>
              <a:ext cx="5648738" cy="265089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50566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BE228E-479E-426D-BB91-E1E793DD36E3}"/>
                </a:ext>
              </a:extLst>
            </p:cNvPr>
            <p:cNvSpPr/>
            <p:nvPr/>
          </p:nvSpPr>
          <p:spPr>
            <a:xfrm>
              <a:off x="1198689" y="2325762"/>
              <a:ext cx="2305299" cy="660144"/>
            </a:xfrm>
            <a:prstGeom prst="rect">
              <a:avLst/>
            </a:prstGeom>
            <a:noFill/>
          </p:spPr>
          <p:txBody>
            <a:bodyPr wrap="square" tIns="144000" bIns="14400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2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Comprehensive primary care teams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29A142-5E49-4F0E-8808-7A7AA3F2D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203" y="2904777"/>
              <a:ext cx="1887152" cy="1887152"/>
            </a:xfrm>
            <a:prstGeom prst="rect">
              <a:avLst/>
            </a:prstGeom>
          </p:spPr>
        </p:pic>
        <p:sp>
          <p:nvSpPr>
            <p:cNvPr id="12" name="Cross 11">
              <a:extLst>
                <a:ext uri="{FF2B5EF4-FFF2-40B4-BE49-F238E27FC236}">
                  <a16:creationId xmlns:a16="http://schemas.microsoft.com/office/drawing/2014/main" id="{11A4D31E-7A48-4855-9802-6167A820603C}"/>
                </a:ext>
              </a:extLst>
            </p:cNvPr>
            <p:cNvSpPr/>
            <p:nvPr/>
          </p:nvSpPr>
          <p:spPr>
            <a:xfrm>
              <a:off x="3468529" y="3704135"/>
              <a:ext cx="252950" cy="236402"/>
            </a:xfrm>
            <a:prstGeom prst="plus">
              <a:avLst>
                <a:gd name="adj" fmla="val 42241"/>
              </a:avLst>
            </a:prstGeom>
            <a:solidFill>
              <a:srgbClr val="505669"/>
            </a:solidFill>
            <a:ln w="25400" cap="flat" cmpd="sng" algn="ctr">
              <a:solidFill>
                <a:srgbClr val="50566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86B4E8-4BCA-43B7-8FDE-9066FCDF0124}"/>
                </a:ext>
              </a:extLst>
            </p:cNvPr>
            <p:cNvSpPr/>
            <p:nvPr/>
          </p:nvSpPr>
          <p:spPr>
            <a:xfrm>
              <a:off x="3568489" y="2364630"/>
              <a:ext cx="2642701" cy="475478"/>
            </a:xfrm>
            <a:prstGeom prst="rect">
              <a:avLst/>
            </a:prstGeom>
            <a:noFill/>
          </p:spPr>
          <p:txBody>
            <a:bodyPr wrap="square" tIns="144000" bIns="14400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2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Priority cohorts</a:t>
              </a:r>
            </a:p>
          </p:txBody>
        </p:sp>
        <p:sp>
          <p:nvSpPr>
            <p:cNvPr id="14" name="Round Same Side Corner Rectangle 44">
              <a:extLst>
                <a:ext uri="{FF2B5EF4-FFF2-40B4-BE49-F238E27FC236}">
                  <a16:creationId xmlns:a16="http://schemas.microsoft.com/office/drawing/2014/main" id="{3ED71A97-0773-482A-B6B6-D11D159AB56C}"/>
                </a:ext>
              </a:extLst>
            </p:cNvPr>
            <p:cNvSpPr/>
            <p:nvPr/>
          </p:nvSpPr>
          <p:spPr>
            <a:xfrm>
              <a:off x="1440570" y="2032460"/>
              <a:ext cx="4244538" cy="286020"/>
            </a:xfrm>
            <a:prstGeom prst="round2SameRect">
              <a:avLst>
                <a:gd name="adj1" fmla="val 46079"/>
                <a:gd name="adj2" fmla="val 0"/>
              </a:avLst>
            </a:prstGeom>
            <a:solidFill>
              <a:srgbClr val="505669"/>
            </a:solidFill>
            <a:ln w="25400" cap="flat" cmpd="sng" algn="ctr">
              <a:solidFill>
                <a:srgbClr val="50566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i-NZ" sz="13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Puāwai: Provider networks that support localities</a:t>
              </a:r>
              <a:endParaRPr kumimoji="0" lang="en-NZ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121E376-9A1A-4828-85E5-D806EC19A7B3}"/>
                </a:ext>
              </a:extLst>
            </p:cNvPr>
            <p:cNvCxnSpPr/>
            <p:nvPr/>
          </p:nvCxnSpPr>
          <p:spPr>
            <a:xfrm>
              <a:off x="1914220" y="5075720"/>
              <a:ext cx="0" cy="377686"/>
            </a:xfrm>
            <a:prstGeom prst="straightConnector1">
              <a:avLst/>
            </a:prstGeom>
            <a:noFill/>
            <a:ln w="9525" cap="flat" cmpd="sng" algn="ctr">
              <a:solidFill>
                <a:srgbClr val="505669">
                  <a:shade val="95000"/>
                  <a:satMod val="105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718561C-5472-4036-967C-28FB72E6BB79}"/>
                </a:ext>
              </a:extLst>
            </p:cNvPr>
            <p:cNvCxnSpPr/>
            <p:nvPr/>
          </p:nvCxnSpPr>
          <p:spPr>
            <a:xfrm>
              <a:off x="3677230" y="5093468"/>
              <a:ext cx="0" cy="377686"/>
            </a:xfrm>
            <a:prstGeom prst="straightConnector1">
              <a:avLst/>
            </a:prstGeom>
            <a:noFill/>
            <a:ln w="9525" cap="flat" cmpd="sng" algn="ctr">
              <a:solidFill>
                <a:srgbClr val="505669">
                  <a:shade val="95000"/>
                  <a:satMod val="105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9B7F39E-0FAF-48E6-8811-EB1AF8674AB3}"/>
                </a:ext>
              </a:extLst>
            </p:cNvPr>
            <p:cNvCxnSpPr/>
            <p:nvPr/>
          </p:nvCxnSpPr>
          <p:spPr>
            <a:xfrm>
              <a:off x="5555393" y="5075720"/>
              <a:ext cx="0" cy="377686"/>
            </a:xfrm>
            <a:prstGeom prst="straightConnector1">
              <a:avLst/>
            </a:prstGeom>
            <a:noFill/>
            <a:ln w="9525" cap="flat" cmpd="sng" algn="ctr">
              <a:solidFill>
                <a:srgbClr val="505669">
                  <a:shade val="95000"/>
                  <a:satMod val="105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B080A3-CFCC-4BCC-A240-54C43CE25161}"/>
                </a:ext>
              </a:extLst>
            </p:cNvPr>
            <p:cNvSpPr/>
            <p:nvPr/>
          </p:nvSpPr>
          <p:spPr>
            <a:xfrm>
              <a:off x="1934528" y="5003421"/>
              <a:ext cx="1726849" cy="475478"/>
            </a:xfrm>
            <a:prstGeom prst="rect">
              <a:avLst/>
            </a:prstGeom>
            <a:noFill/>
          </p:spPr>
          <p:txBody>
            <a:bodyPr wrap="square" tIns="144000" bIns="14400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200" b="0" i="1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Integration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1D76AB-9B6E-44EE-BB14-9B3108715107}"/>
                </a:ext>
              </a:extLst>
            </p:cNvPr>
            <p:cNvSpPr/>
            <p:nvPr/>
          </p:nvSpPr>
          <p:spPr>
            <a:xfrm>
              <a:off x="3769286" y="5003421"/>
              <a:ext cx="1726849" cy="475478"/>
            </a:xfrm>
            <a:prstGeom prst="rect">
              <a:avLst/>
            </a:prstGeom>
            <a:noFill/>
          </p:spPr>
          <p:txBody>
            <a:bodyPr wrap="square" tIns="144000" bIns="14400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200" b="0" i="1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Integration</a:t>
              </a:r>
            </a:p>
          </p:txBody>
        </p:sp>
        <p:sp>
          <p:nvSpPr>
            <p:cNvPr id="20" name="Round Same Side Corner Rectangle 50">
              <a:extLst>
                <a:ext uri="{FF2B5EF4-FFF2-40B4-BE49-F238E27FC236}">
                  <a16:creationId xmlns:a16="http://schemas.microsoft.com/office/drawing/2014/main" id="{0CD4A09E-55C2-4348-BBD8-F04F655CAF49}"/>
                </a:ext>
              </a:extLst>
            </p:cNvPr>
            <p:cNvSpPr/>
            <p:nvPr/>
          </p:nvSpPr>
          <p:spPr>
            <a:xfrm>
              <a:off x="2644179" y="1580933"/>
              <a:ext cx="2043598" cy="290939"/>
            </a:xfrm>
            <a:prstGeom prst="round2SameRect">
              <a:avLst>
                <a:gd name="adj1" fmla="val 46079"/>
                <a:gd name="adj2" fmla="val 0"/>
              </a:avLst>
            </a:prstGeom>
            <a:solidFill>
              <a:srgbClr val="779688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i-NZ" sz="14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Population health</a:t>
              </a:r>
              <a:endParaRPr kumimoji="0" lang="en-NZ" sz="1400" b="1" i="0" u="none" strike="noStrike" kern="0" cap="none" spc="0" normalizeH="0" baseline="0" noProof="0">
                <a:ln>
                  <a:noFill/>
                </a:ln>
                <a:solidFill>
                  <a:srgbClr val="5056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33C5549-C272-496F-AC78-189B2D0550F2}"/>
                </a:ext>
              </a:extLst>
            </p:cNvPr>
            <p:cNvGrpSpPr/>
            <p:nvPr/>
          </p:nvGrpSpPr>
          <p:grpSpPr>
            <a:xfrm>
              <a:off x="1145974" y="5504316"/>
              <a:ext cx="1349828" cy="560614"/>
              <a:chOff x="6482443" y="5236030"/>
              <a:chExt cx="1349828" cy="560614"/>
            </a:xfrm>
          </p:grpSpPr>
          <p:sp>
            <p:nvSpPr>
              <p:cNvPr id="38" name="Rounded Rectangle 52">
                <a:extLst>
                  <a:ext uri="{FF2B5EF4-FFF2-40B4-BE49-F238E27FC236}">
                    <a16:creationId xmlns:a16="http://schemas.microsoft.com/office/drawing/2014/main" id="{8453FC79-48A5-46F9-9201-D1F35649AC75}"/>
                  </a:ext>
                </a:extLst>
              </p:cNvPr>
              <p:cNvSpPr/>
              <p:nvPr/>
            </p:nvSpPr>
            <p:spPr>
              <a:xfrm>
                <a:off x="6482443" y="5236030"/>
                <a:ext cx="1349828" cy="560614"/>
              </a:xfrm>
              <a:prstGeom prst="roundRect">
                <a:avLst/>
              </a:prstGeom>
              <a:solidFill>
                <a:srgbClr val="50566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0AE2A1B-47D2-4C07-9D88-6D99CC5F96A3}"/>
                  </a:ext>
                </a:extLst>
              </p:cNvPr>
              <p:cNvSpPr txBox="1"/>
              <p:nvPr/>
            </p:nvSpPr>
            <p:spPr>
              <a:xfrm>
                <a:off x="6564061" y="5276562"/>
                <a:ext cx="11865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Public health services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C58A0A2-FBB8-4CDC-8C33-A89B395B8C8B}"/>
                </a:ext>
              </a:extLst>
            </p:cNvPr>
            <p:cNvGrpSpPr/>
            <p:nvPr/>
          </p:nvGrpSpPr>
          <p:grpSpPr>
            <a:xfrm>
              <a:off x="2836595" y="5504316"/>
              <a:ext cx="1681322" cy="560614"/>
              <a:chOff x="6504736" y="5900059"/>
              <a:chExt cx="1681322" cy="560614"/>
            </a:xfrm>
          </p:grpSpPr>
          <p:sp>
            <p:nvSpPr>
              <p:cNvPr id="36" name="Rounded Rectangle 55">
                <a:extLst>
                  <a:ext uri="{FF2B5EF4-FFF2-40B4-BE49-F238E27FC236}">
                    <a16:creationId xmlns:a16="http://schemas.microsoft.com/office/drawing/2014/main" id="{9861AA04-5542-47A1-B2D5-F32043550178}"/>
                  </a:ext>
                </a:extLst>
              </p:cNvPr>
              <p:cNvSpPr/>
              <p:nvPr/>
            </p:nvSpPr>
            <p:spPr>
              <a:xfrm>
                <a:off x="6504736" y="5900059"/>
                <a:ext cx="1681322" cy="560614"/>
              </a:xfrm>
              <a:prstGeom prst="roundRect">
                <a:avLst/>
              </a:prstGeom>
              <a:solidFill>
                <a:srgbClr val="50566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5DB8CA8-1837-4253-83C4-F6C4DFDCFB56}"/>
                  </a:ext>
                </a:extLst>
              </p:cNvPr>
              <p:cNvSpPr txBox="1"/>
              <p:nvPr/>
            </p:nvSpPr>
            <p:spPr>
              <a:xfrm>
                <a:off x="6586354" y="5940591"/>
                <a:ext cx="1535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Hospital &amp; specialist services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11FDCA-7A44-465A-A27D-A481EFD1FD59}"/>
                </a:ext>
              </a:extLst>
            </p:cNvPr>
            <p:cNvGrpSpPr/>
            <p:nvPr/>
          </p:nvGrpSpPr>
          <p:grpSpPr>
            <a:xfrm>
              <a:off x="4865569" y="5497577"/>
              <a:ext cx="1349828" cy="560614"/>
              <a:chOff x="7974409" y="5236030"/>
              <a:chExt cx="1349828" cy="560614"/>
            </a:xfrm>
          </p:grpSpPr>
          <p:sp>
            <p:nvSpPr>
              <p:cNvPr id="34" name="Rounded Rectangle 58">
                <a:extLst>
                  <a:ext uri="{FF2B5EF4-FFF2-40B4-BE49-F238E27FC236}">
                    <a16:creationId xmlns:a16="http://schemas.microsoft.com/office/drawing/2014/main" id="{E9AD8B95-1D4E-40F8-83FB-9C7165483DC0}"/>
                  </a:ext>
                </a:extLst>
              </p:cNvPr>
              <p:cNvSpPr/>
              <p:nvPr/>
            </p:nvSpPr>
            <p:spPr>
              <a:xfrm>
                <a:off x="7974409" y="5236030"/>
                <a:ext cx="1349828" cy="560614"/>
              </a:xfrm>
              <a:prstGeom prst="roundRect">
                <a:avLst/>
              </a:prstGeom>
              <a:solidFill>
                <a:srgbClr val="50566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45101B3-FFE6-4292-89A7-4CE83D218169}"/>
                  </a:ext>
                </a:extLst>
              </p:cNvPr>
              <p:cNvSpPr txBox="1"/>
              <p:nvPr/>
            </p:nvSpPr>
            <p:spPr>
              <a:xfrm>
                <a:off x="8056027" y="5276562"/>
                <a:ext cx="11865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Social services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626137F-0AA9-4777-B604-334199BDEDAF}"/>
                </a:ext>
              </a:extLst>
            </p:cNvPr>
            <p:cNvSpPr/>
            <p:nvPr/>
          </p:nvSpPr>
          <p:spPr>
            <a:xfrm>
              <a:off x="2728311" y="6117726"/>
              <a:ext cx="1902589" cy="475478"/>
            </a:xfrm>
            <a:prstGeom prst="rect">
              <a:avLst/>
            </a:prstGeom>
            <a:noFill/>
          </p:spPr>
          <p:txBody>
            <a:bodyPr wrap="square" tIns="144000" bIns="14400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2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Socioeconomic action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F9C4F7A-6D65-4C78-BC86-7C1A0B1D0551}"/>
                </a:ext>
              </a:extLst>
            </p:cNvPr>
            <p:cNvSpPr/>
            <p:nvPr/>
          </p:nvSpPr>
          <p:spPr>
            <a:xfrm rot="16200000">
              <a:off x="-1268093" y="4064889"/>
              <a:ext cx="3721585" cy="475478"/>
            </a:xfrm>
            <a:prstGeom prst="rect">
              <a:avLst/>
            </a:prstGeom>
            <a:noFill/>
          </p:spPr>
          <p:txBody>
            <a:bodyPr wrap="square" tIns="144000" bIns="14400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Action on environmental factors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2B7553E-912A-4938-9F6D-AEAD22F38FE1}"/>
                </a:ext>
              </a:extLst>
            </p:cNvPr>
            <p:cNvSpPr/>
            <p:nvPr/>
          </p:nvSpPr>
          <p:spPr>
            <a:xfrm rot="5400000">
              <a:off x="4889488" y="4064889"/>
              <a:ext cx="3721585" cy="475478"/>
            </a:xfrm>
            <a:prstGeom prst="rect">
              <a:avLst/>
            </a:prstGeom>
            <a:noFill/>
          </p:spPr>
          <p:txBody>
            <a:bodyPr wrap="square" tIns="144000" bIns="14400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2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Lifestyle and behavioural change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B2B59FB-30A3-4D1C-98BB-707EAD020015}"/>
                </a:ext>
              </a:extLst>
            </p:cNvPr>
            <p:cNvCxnSpPr/>
            <p:nvPr/>
          </p:nvCxnSpPr>
          <p:spPr>
            <a:xfrm flipV="1">
              <a:off x="592699" y="2188031"/>
              <a:ext cx="0" cy="792107"/>
            </a:xfrm>
            <a:prstGeom prst="straightConnector1">
              <a:avLst/>
            </a:prstGeom>
            <a:noFill/>
            <a:ln w="9525" cap="flat" cmpd="sng" algn="ctr">
              <a:solidFill>
                <a:srgbClr val="505669">
                  <a:shade val="95000"/>
                  <a:satMod val="105000"/>
                </a:srgbClr>
              </a:solidFill>
              <a:prstDash val="dash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74657FE-C12E-4F01-B080-FFF9E5EE7C50}"/>
                </a:ext>
              </a:extLst>
            </p:cNvPr>
            <p:cNvCxnSpPr/>
            <p:nvPr/>
          </p:nvCxnSpPr>
          <p:spPr>
            <a:xfrm flipV="1">
              <a:off x="6728331" y="2188031"/>
              <a:ext cx="0" cy="792107"/>
            </a:xfrm>
            <a:prstGeom prst="straightConnector1">
              <a:avLst/>
            </a:prstGeom>
            <a:noFill/>
            <a:ln w="9525" cap="flat" cmpd="sng" algn="ctr">
              <a:solidFill>
                <a:srgbClr val="505669">
                  <a:shade val="95000"/>
                  <a:satMod val="105000"/>
                </a:srgbClr>
              </a:solidFill>
              <a:prstDash val="dash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0E7E747-9C5C-462E-A76C-8746A300E66B}"/>
                </a:ext>
              </a:extLst>
            </p:cNvPr>
            <p:cNvCxnSpPr/>
            <p:nvPr/>
          </p:nvCxnSpPr>
          <p:spPr>
            <a:xfrm>
              <a:off x="592699" y="5562597"/>
              <a:ext cx="0" cy="860174"/>
            </a:xfrm>
            <a:prstGeom prst="straightConnector1">
              <a:avLst/>
            </a:prstGeom>
            <a:noFill/>
            <a:ln w="9525" cap="flat" cmpd="sng" algn="ctr">
              <a:solidFill>
                <a:srgbClr val="505669">
                  <a:shade val="95000"/>
                  <a:satMod val="105000"/>
                </a:srgbClr>
              </a:solidFill>
              <a:prstDash val="dash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BE3C758-DE70-45D0-B363-E698D44DA3F9}"/>
                </a:ext>
              </a:extLst>
            </p:cNvPr>
            <p:cNvCxnSpPr/>
            <p:nvPr/>
          </p:nvCxnSpPr>
          <p:spPr>
            <a:xfrm>
              <a:off x="6737081" y="5624553"/>
              <a:ext cx="0" cy="798218"/>
            </a:xfrm>
            <a:prstGeom prst="straightConnector1">
              <a:avLst/>
            </a:prstGeom>
            <a:noFill/>
            <a:ln w="9525" cap="flat" cmpd="sng" algn="ctr">
              <a:solidFill>
                <a:srgbClr val="505669">
                  <a:shade val="95000"/>
                  <a:satMod val="105000"/>
                </a:srgbClr>
              </a:solidFill>
              <a:prstDash val="dash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2F496EB-6741-4D02-92D0-D951DEB878D8}"/>
                </a:ext>
              </a:extLst>
            </p:cNvPr>
            <p:cNvCxnSpPr/>
            <p:nvPr/>
          </p:nvCxnSpPr>
          <p:spPr>
            <a:xfrm flipH="1">
              <a:off x="951929" y="6371992"/>
              <a:ext cx="170592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505669">
                  <a:shade val="95000"/>
                  <a:satMod val="105000"/>
                </a:srgbClr>
              </a:solidFill>
              <a:prstDash val="dash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4E19791-967F-43ED-8C51-B59285A3B1CA}"/>
                </a:ext>
              </a:extLst>
            </p:cNvPr>
            <p:cNvCxnSpPr/>
            <p:nvPr/>
          </p:nvCxnSpPr>
          <p:spPr>
            <a:xfrm>
              <a:off x="4662602" y="6371992"/>
              <a:ext cx="170592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505669">
                  <a:shade val="95000"/>
                  <a:satMod val="105000"/>
                </a:srgbClr>
              </a:solidFill>
              <a:prstDash val="dash"/>
              <a:tailEnd type="triangle"/>
            </a:ln>
            <a:effectLst/>
          </p:spPr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7DECAB2-A21C-472E-9D5D-81DEE98F5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202" y="2856857"/>
              <a:ext cx="1853042" cy="1981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502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F158F-C3FB-4D18-8620-2473471E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err="1"/>
              <a:t>Core</a:t>
            </a:r>
            <a:r>
              <a:rPr lang="mi-NZ"/>
              <a:t> </a:t>
            </a:r>
            <a:r>
              <a:rPr lang="mi-NZ" err="1"/>
              <a:t>elements</a:t>
            </a:r>
            <a:r>
              <a:rPr lang="mi-NZ"/>
              <a:t> of the </a:t>
            </a:r>
            <a:r>
              <a:rPr lang="mi-NZ" err="1"/>
              <a:t>locality</a:t>
            </a:r>
            <a:r>
              <a:rPr lang="mi-NZ"/>
              <a:t> </a:t>
            </a:r>
            <a:r>
              <a:rPr lang="mi-NZ" err="1"/>
              <a:t>approach</a:t>
            </a:r>
            <a:endParaRPr lang="en-NZ"/>
          </a:p>
        </p:txBody>
      </p:sp>
      <p:sp>
        <p:nvSpPr>
          <p:cNvPr id="3" name="AutoShape 2" descr="data:image/png;base64,iVBORw0KGgoAAAANSUhEUgAAA6wAAAJeCAYAAACwFojiAAAAAXNSR0IArs4c6QAAAARnQU1BAACxjwv8YQUAAAAJcEhZcwAAFxEAABcRAcom8z8AAP+lSURBVHhe7J0HYFzFvfXP7t7tapZsy7Lcezcu2IApxvTeIYSEkkDKSyB5CakQIAkE0hMSeiABQu/FBox7792Wm1wkF9mS1aXtu985cyVCXklCHsnL8zdHvt5b5s785z+z0vzulOvJUbCysrKysrKysrKysrKy+heTt+PTysrKysrKysrKysrKyupfShZYraysrKysrKysrKysrP4lZYHVysrKysrKysrKysrK6l9SFlitrKysrKysrKysrKys/iVlgdXKysrqKJXW1PuzdfXsEntWVlb/RP3HdT3tOp9WVlZ/jyywWllZWVlZWVlZfezyeDzm04KqlZXV/0T2tTZWVlZWR6k6f73rUw1H/eTc9qOVlZXVP1j8/cN/+t3T+Tuo89PKysrqo8gCq5WVldVRqmw2axqIiUTCbSh6vcjmsh1XraysrD5eCUU7G5XaDwVC8Dk+9wRlgdXKyurvkQVWKysrq6NY6XQara2tyGQz6uowDUZ9WllZWX3c6mxS6n8ff88U5OXD7/e75zquWWC1srL6qLLAamVlZXUUK5PJoKWtBelM1jQU1b9qm4tWVlb/CJkGJf/L8cfn9aIgGoXfcYFVUpPTAquVldVHlQVWKysrq6NA+kX+n5qB/PWeyWXR3Npqelo1JDhnGou2wWhlZfWPk34f+fh7pjAvAsfnWFC1srL6H8muEmxlZWX1/4G02JJdcMnKysrKysrq/5ossFpZWVn9fyL1etghNVZWVlZWVlb/l2SB1crKyuool+atftDDantZraysrKysrP4PyQKrlZWVlZXV/+f6R/S8/6N78+1oASsrK6v/P2SB1crKyuoo0H/VcWp6Vfnp0YIn/PHywPMRWvm6P2tWFvYwHq/Zsvqzkevc/r7uWk+OMcqmD+zRmqJZRpdletp4ZNL93/8TZSyjTbItZ4ylJzu6q+VVd1fn/5Qn3aVj3Wt8yHAfbCZ8Z1wfv7xZ16emaPiflwl6s0rrT/lw+9w7wvEzIxs7ts7znfF0bm7ID5eZid6cldzzbhgt7JXxsK5o66gvno46k+Omc6pLiqAzvs44P3xsssDtw7b5aJc2yZxXqA/F7816ed1jwrhx/qnuultHREaKyASysrKysvoX1v9+a8DKysrK6h8sNeo/esNcgOtks/AJCwiZLh64n2YT/BhI+6hxu7BnoFSmcb8TI9w9ndSe+/m/LWOJgSvXFtlrbGa2/7T9yU4de3ks/5mHBB0/2nOvu/f+I6XoP/AvPyXZ0Gm7u7kWuTa60jmz6T5+Ko7O/Q/OdxxLuu8/nld98LHeePVg4sP1paPO6Jx5aMEzndK9UieY/nfS5U7f6R4dez8AZUG5+5CgMz5XzO2H6mnH7dSfBbKysrKy+hcVf39/5JaGlZWVldX/AamHL01waG5pRSbrvtamo8lvrv81CTgEAwIe/aH4yzDxt8cruTDlhlcaPgGxSaujF0y9ZkrV9Aj+70qAZDb+/AmyO0HvTyCU9bp45vD4z6CKedFhxrifPu3I0p9D1ccrxW16Nyn514U62ejaLptku87LVuXpT9f0n+6XgR1w/aFy0NnOPEjGHzpJKayTVQl2gGPH9Q/rw75hTO6+tg/F8eFbOoKbc+o5Vbi0e5uxw8cAnecU9sP3al9hVFaSykA9yua80um41+rjldxtX2tjZWX1canjV76VlZWVldWfS3CWIoRluP+noaSdQ3Y7hu0SMDX8U4jyt8rAEilGsCCYEOCYoas8r5auCywfJcZ/nGSFGcLKPLqY03mGhtNQ9ZbqWsbLzVzXpuGw9FsHHLm+ExnpQ/F0xvWPk3yoXk49CJAvO+X6m59/OuVazWOViU9Dak35uDbqmoBQQ207N4X9sBSXO/RYEOyWnOsh+cHNtj47N+MXbh8+1wmNnWE/DJHalTXynbmmfco9zyP61wyz5rHuM58dmzwvGRt1okMf2rWysrKy+heX+RtgZWVlZWX1H6WeVTMPkTCmT80B1J8NgaULLj5u7vGH+OKvSrDgIfX4CKoGVnlC51x4YZpMRsM7/1HzPD+qOiEo02HTh7csjRcUyXapMy8CVfX4CczSPJkhKSrP5j5e/0fnjMmYnl75WD3AnYCo89pkgbHf+NzNI/9xc3tdO/OnsAJcXZOUP53LdORJ+Vd05rwCMCIBvKkv3FRffFkf49ADCeGsW4+0ufXHjc9sDN25KU7ZJOmaTuhY+dCn0uucm6v/jf8JrcqrrgmyO2434d2QH7LTysrKyur/jPTXxMrKysrK6j9LgEEYVc8W0ceFEAMbbPJ7fB29aurJ+2gIYOYZmljU+9fRY8tkDIzwjMDC7cHt7B/735P+SAr8ZJng7ANoNT/uIlHGHYJDnnEY1IAg9zvRyITnvbybR7pH58ylf4AUsWuv0lR6xlae/mBxJXMsa9z8aOv0t5sn97orNy8G+nTe5KNzn3HyqpxkjnWPwqkM1cNsArq9rqZX3dQld9885DD7rsXys+pS5/BqSaXfefSns650n86aeqM88Vj3+5lBs9HVyr6Gopo8e/mfEqL00bFrZWVlZfV/QPobYWVlZWVl9Z/kQoTbY2VAgz/ufFYvAcGFGJGDO+T1b9MH4NOxqZcuzS1j4lAvnAseZpEnhXFv+1+TmV+rXsoPbBZku3bykBuv5TLw8dOhzVlPmndl4dBHDklKPYuGpgSrvMHMGf1H/uVVUoRB+TnN9MxcT5aZC4csO5/X+DvLzWN83vmIwM2fAFAmS8qb4DXjc/MtoDXAbiaNMi8MqF5TIa37wEEQ3Bkn4NN/3FLeDNK8R2WsBxRmiDE3N13tdzz44KdjYNacNuIpsykenTb1Q/d2hMnQDgGrx+Pj/T54eeDRJtv44zGg6kFaNjJ9Wt9Rv9z7TdxWVlZWVv/S+kf+2bSysrKy+j8sNe7VsifjEAYIGoQAH7nL4TVxQI5wliGMaDNh/wYJFDqBRWDXeZ9gSiDhkEz8hBZtjhjPXP3fk3ImuJOZAisHftqpeZ4OfGnZSkgS9TBjKYZOe9SLSp8xPEOYsI6GvtJ3bl4Jc1nNdnXz/XHL9F4S3uD1EeQ0vJqFJ38yfdmTyTIvPCcI9wmojf0dPZ4CvQ6Pa/6rv2MOrHmYQJsZK+PKmrD+rA+BDL3BT5M3cz4Hv1zBcvUqPEE+lyPA0xk5+lBATJMoF/rNww9Hc38Zv6JmHGYdSNdNHZa4hx+IaYsydU1udxfp6uytVX59yPp9yHEzzwlE0jyv27TLA52krdp347CysrKy+teWx64SbGVlZXV0SoD0964SrHs1pNPLhr9+1O3mIRwY0CBYCNCy2RTSmaSBV69HK4HytEsk/60ErIZPOnrsBDEG+ASA/hCyPsJGmramkwSsLCHQhYr/Kt4P//nSdR1/ONx/PP5r+u/+HLq9ql4yG+Pz+QH5hEF9KWYkkza9kGmHHlM4+YAQqD7WHMNm6SuHvucRwYxoRnvU66qfTlD779Rp+3+06y/lKZPzI6EdvzCOwJnKMD0CqkNb/LKCAJqIISiaI9ylVKZBQSePGZaFap5km55jJiML0yx+9SCrnHScIxA7ToDXCZvMvwFNfhpQ1SJdDOdh3D6H+wTXDMtTkRm4ZB1kzIzF0CM/6Dfea4CakSuv3GUYps24TG+qG9L4TscCY4VQr63CCpgdjSdnyDhtTTFdj4CbdmiItiDbFBg/VT7aFcF2sKxbJ60+VsmlrFV2lWArK6uPRRZYraysrI5S/c+AFWglbNQ0NRJKCQtsdArbcgSbAEGiOBpFSSRCmkkYGNNfkr/lj4ngQD10ZqipN2PgQ4vypAlBlXW1OBRrQzQcwvAePZHHhNPqpRMR694PN3h534fT07XOP2d/tt+R1z8P/dEkW7Vybop0s6+xHjWtTQgFghhc2hOF6j2ljUnmRT2xXvrb4wthx5EjWLqtgvCdweljxqF3QSHhVb3RMEOFBV4aDv2XJMv/K6s7/fAfIUCQWLHvIFbs2I4MgfXkMWPRP78rUskU9jQdQV1bC8q6dEHfwiL4M+rd9mJnQx1qks0IeR0MKe6BQidoIFv+Usx6RGHADmkz3NbncdDOdPe1NCLGvJbkF6ArfRFM6560gdsU4fhAYwNaWltQnJ+P0mgh64yDapbv8p0ViDFih8ce2lVeUoRjho8wcBlSQoxTedYmGP0wsOqcaxP3PVnWGZ1zHwCopzvt+LBsz3Zs2rcbQZ8Pp42fjLJQHjypJH3NHJFUDbDS7W5vrCBa+4rd6uOUXGqB1crK6uOS7y6qY9/KysrK6iiT5pomkkk2GAlSpsHYuf0FqXHJBn9tMoHnZr6LhZs3Y/WeSizetgUrdm7F2l07sevgAbTGY+hR2h0B9dJ90CAV4igOwQD3uHW2U/UpwNAmGNEkR/Vc6o6U34+3VizBW2uXorq+DqOHDEOB128auoIK2Wyi0y7lzqV1j92t47gjMfPZeZGEY3Z57oPNXHJ/XIsNBnFz9cEeL/kUggZ7CNJzN6zDK0vmoqq+FkMGDEZRIGSGzyqcLHDoC/iCWH+wCu+uXoba5gaM7j8YpQS7LMOpl1A9fJoTa5J1k3B3O45Nfs3GdDts/UAd8G5OMmDnNcXnJbCt3b0LszeuIzDWYmjvfujdpTsa43E8t3A2Zq5dgUgohBF9+pt7BJbvrV+NlxfPRfWhQxjUsw+6FRQhndWcU+bGK8/wk3FrPqx6VB2PH/WpBJ6dOwszN67G4aZGDOk3ECGGIy8jHvBhe309npnFerNpHRLM85C+vO4PYWdNDd5YtshA8t76I9hbVQ0f4xo5dCgCPr9bh/TDPAvl+cEjt2SkD8qXtughhqBaFrqv4WFdd7xYRiBesnk9GpubMXbwUHQJhgnaGROJWx/dOI3Mzn/wr9XHJpVNKOCH1zwoo6flfysrK6u/Q51/B6ysrKysjkKpiegOwvyIjUXRAQEiycZmu4Z/+sPo06Mn+pWXwx/Ow466Bry1bjXeJ/CkcinCAIHYCZLVCuDn5gtHCXhhZAmiZlYnAcPL604ozM2Bw+MA4/QwXJphnGgI3mgQuSAbuPwJOgTBcMRAEwgzvlCE90XIcA68DO9leE+E9/tpG2HSQKByyk+/4yAQCMAJB4GIQxuUHRKNwvB+h9AWCPIagTjgRBBy8uD4AtCg1hxBzYkE4Mtj/FHGz3AegTUhKZMhuAWCiIeiyPDT4/fCFyFo5TFciHb4HFITm+mZNAaVluKyk6fi4hNPQbfCfCQZu4+N9wjBzU9Q9PJ+X5B2yB88J9oTxLubhgvTC0xbec4pzx71VzGYAEB+0jEdq7m0gUCEcTE/SGFo/564ZNopuGLq2ehHWHUIcSBoJ+mnZChISA0yXuaN4RPeHI9JmcEIHUN/e2UTN/o1wDxqzqsWv8ogQb+5CyvpFT3ydJxl0s64th6qwZq9u5FmmWZYpmluy3duQ00sgSztSjAv6nnOpJPo16MMN5x7MW4663xce8aZuO6iC3DGcScimvPDn2YdzWlpJPWoe+GP0E9my6O9ATMnVb23SWY6E9AzAebbL0hmvQuzgFUf+DN2wFBcOvUsXHD8VBQzz2Dd1HBtfQu8GW2MhPsSi9T41MrKysrqX1u2h9XKysrqKJZ6KBPJlBnm6fZwdG5/RYSGRgLEsh070JROo3dxCT519lk4cdQIlBYXY/fBg2jJxBCLt2NU/4EI5Eewq7ERq3ftwcb9Vdh2uAa1bTFEolHkETDVCblx3z6s338ALakUEgEHG6qrsPfIEQNQmwg9G/fvQ30yCb+PUEXoPHjkMLoUFKA+HjM9h7sO1yJL6NpZR0jaswu7a2v5V8xBQV6+mUvpIXy1+7wGotburTLxVR9pYnaDKAwXwkfI29dGG6sqUVl7GJ7CAuxpOIL1jKstm0ZRSTc0JRNYs3s3NtDWLfuZh5Y2BAmNUYKchqBWHNiPnbWHUBgtMPBeub8a6/ZU4kBDA8LhfHITIZ0+b2F89e1tcDwOuhbkG9Bczzxs4f1tBODqlias3bObfjpE/yaRz3w6OQ+Iv+ZZQZLbJtq1hXnIBXzIj0RYJA427WO+qvYiyjzn0a5m5nsl491Zs58AR2AmODe2J5lXP3p0LcHe+hqsqNqFHXW1SGayBpgT8QQaEy0I5eWhkuW4h36NhPPQs7wndtUewLrq3dhfX4+8cBQRgXDH0GWPYJxg3Z7OYCVtr2e9UC9nM/M+ondfRKN59FsV3lu7ChnN9SXgl3ctxuheveH3eJGifY307+HmJrTFkoRuL6L5+SjKL4CHdUL9qln6aW9LM1aqPhzYhx01qkdtiOSpHgU0mxq76g5h5a6dzEMKcdatzQcOoPLAQUQJ2gLb+lgbfD4fujPeII/VQyz4zmXVW8xC5LFez2MWatJ34W/4Olh9dNkeVisrq49LFlitrKysjmL9XUOCKfWINhJwVu7cgdZEAt2jYcLqcOTxWj5haTOBQXMi88JhjB4wFJWHDuCVuXOwZsd2HGg6gu0Es827CIKtbRhQVkaYdPD28qV4v2ITqo40EPL2YvHmTdh36BCKunbD23Pm4FAsjhzBKZZKY8vObdhL0Jo4ahR2MczLixcRTPYTsA5g8fp1WEdI215zCNXcunYrQXEhoZX5m8M4X1u2FOv37sUBAvSmnbuxu+oAigiEPXt0x+rdO/D84rnYUHMQNQTKBRvWYOX2jQaeevTujbcXLMD89eux+8Ah7CVMbti+HdWEoTLCX2FxIXYQUHcfJuwSlPZyf8naNVhHQN+67wAO1zegd89ywmQUmwmaby5ahB27qzC4F2GuoAgvMI8Ld1Vix+EDWF2xDat3VGIL7dh6cB9hM4j+Jd3NXFAtXJQk1M5aswZvr15phroO6dcPMYLiSwsWYtHmzejWrSv606/b62vx9OxZtGs/hvUbQF/V4K3Fi1FBYB86eCDT2IK3lixC0utH2BdEwxECesUGtMdazJDmffJh3WEg4GAn87Ns03psrN5DUDyIwyyn/uV9kO8EzdxlLbok6G/KCOorDdwLRhKxdnQJ5qG4R09MX7UC1YRd9SBr/m6f4i4YxTgS2QzeWrYYM5YvwVaWzb7DddhUuQvb9u9FhKBZxnBev5fwvQcv0G/LK3ea+rOtqsrUpcNH6jCotIz1LYIFW7bglVUrsbuhBRv2VGH5ls3YSZv7Ebir6g/j9YXzsIOwO3rwEHQJaUgwfZruGEYsdmL1N48FNP9Yva3qarX62GWB1crK6uOS+1vEysrKysqqQ2q+qw2vxWn8BBWf10ErIVJwsLFqH+atXY8jLW38A+JFnoa4EoZ27NgNvUdz/MBBuPGSizD1uElI+HJYsWcHthFmM47PDOPM+D0ExRYcaW5B98JidM0vRCGBZcLYY9Cta1ekmE4oGMBxo0fj5NFjUUAg1lDTTDCINjZ8W2IJTBoxDmMHj4InlIcdjQ1YtW0rYSdAaNyPWatXoy4Rw8TxY3D9pZdi6LABqG6vw+sr56OmpQEZxp/zBJHyh7G9qtr0SvYoKkJJUQFWVqwniFUQtny44JSp+PSFF2FI/75IpBKoPrQfKXpGr03R6r/18XYks2lMmTQRA/sPRCIYxkaC9ZrKHWb+r5cAnCHcpTWcl5uUhVbl9aOxNYbBvfth2oRJpnexKZHEAoJv9ZF6eAh6musaDoZQ3qsPspEIthPS6+JxbCGMVjK/ccLtzn0HzaJHm/fuRnMqhYK8YpR174k0IaydYJAk/KVSSQxnHFPGHIPCUATZdBrdCd4n0uYxAwciRH7Q/E7ZmqANUaY5ZfyxGNJ7AFLMw6aa/cxPJSE1YBZF8pnVlzT/2F0YScOwAwynl/QsZRm8vXIlthHu86LFCAbzzbBmjXHW8Ox9tQcJqQdQxPycd8LJuPHKq1Ba1gP7W5pYn1ajkXloSGYwc91aVPFcSWERLj1pKqaOncgovFjNfC7Wgk0E6wTLOsF6UZtIob6FsMyw3boWIxzRUGn6nf4RoKeYfpa2mbmxruncNDz+T4za8WFlZWVl9S8sC6xWVlZWVn8m0w9iekM0n5DMQUioScTxwty5+MOs9zFj1XI0trWhiy+AyUOGooSAedaxU3Dl6efhuAnHoj2eQBMBKxsKIeF4safuIIFVoKOVhn3ID4dw9bRp+PLZ5+Hak0/C6C5dcPEJx6N3USGQiqGI91xy3Am49IQpyGfaIDSbVUaJF8ePHY1PnnYqLjn+FLNCbZpgVtfchKa2VmyrrSH0JFFIEO5DUMtn+r369AUiIRxOtWN/wxHz6hw/AcxLOBpd2gufP+N8fOm8S3HK6DFm8aiMz0EL09m6fx9SiTROpR2XXXAexg0fAR/hTj3WGYK8Flu69IRTcN2UU3HhscehWziPf1FpS3szQTbpOlE9Sz4voZWQ7M3Cr/miyRQGdivDpVNPwRWnnoiJQwczb2m0ZpKEthhSzLuGrXriKfTrWmqGArcmEzgYZ/7qD6GNcQuoD7c0Yl9zI6prD9OjWYwdOojgHyKkpgj4Spfp875j+w/GhZNPRFE0jJZEK/r3KsdVU8/EqaOOQT5hUy/b0SJLPub9tPET8amTTsFZY8cjj9CXYBy7G2o6VkDWqs5a2Vj5cl8nozm93Qq60Nfl2BdvwbztG5BgfMP79EKXEMs6m+B9jD+RQP9uPXEFfX3R6eeiN8tmf+MRxJyc6YltY14bY0nsrWvA4VjMDAcf268vLjp2Is4kXJd174Z0wI8tB/ejLhlDmnVJdaLA72e9ORGfP+c8fHra6ejbtateF8tr7vtvNYDYDAUmlborAquXWKtS65PhKEGslZWVldW/tvSnx8rKysrqqNZH70dSD5RZdIdQouHEenVNt8IClBYWYnCPnjhp2DB88pSpOG7gIDiEsb2HD2Le6pV4acZ0PP/Ka1i/ZgO8aQ/BwYNUWqu0EhhIB560Fz0KCjCOQNJLQ0ELIohmUvAnYvDlBHpp+JJpBBJJeAg6Hr3Dk4Chd2gGaVQ3QllAUEqYKtBwQ55Xj2SM4dqyKfgIQEjnMGfmbDzxxz9i9eLlCBNdZEeMMMTYeJnwSOgcXtoTg4u6ok+0AIWE6Yn9huD4fsMRSfuwvqICT7/5Kl7WKsmrV6GutREZLUUrX5KKinyE4VAhfAStrv4A8ghf2TQBjUAke9yFmgRJevuqwJ92IgWHeegajaCA9od5pkdRPvOdMT2AiUwaSZ5TEg79XpZHf4ejhNAcVm7bgSrCac/iIowa3B+HmxqweMsWNKcSCPlz6F1aROhkvhiRoCyrlXEZl5eA7E8x14RivdrFy7IIxNNweE4PANQDmaFvogTwEm7hdBYlzA+jlNVmsai0T++a1TtkWReYJ/NaGNUR2lhI+J8ycjSChMhYrBW9igsxblA/BOgLr16lxHBen4MYw67fsRPvLViA515+CTNmzEBLQwMcAr0WWcr6/Ghj2nqgoaGk+SxbH+HUySQQCPrNcO+WeALtrBNaR8rLfBcHHQzv0R0D8/LQNy+CiGzz8P6cY94968kIbGkAY9SQZv3Iucp3J7BaWVlZWf3rywKrlZWV1VGvj9aNZNryuiUn+PEhp/dlEjKvIqDeNO10XHfySbj6pJMwsW8/hAkxO2uq8cKSuVi2rxKl/XvjyosvxlknnYwQQchLVlI/l+YLagixBmk66vIiMKXTKSS4qedLqJIRmBqc0Gq0PqSCWrk2RHgW/Mkevee0A76yceQIurzVLLCjVXQdwkk6nTS9wpPGT8A5J5+Ks6acggtOmYbzTzkd/Xr2RopQqF5CM7qV6aVTKQImbWBc3SIRXHjSVHzqrPNxyRlno+8QgmGqHYsrtuKdlcvR3LkaMlHOQ/szhD+t1is4zAjoSEE+AZd5zQpzynwKkN25e+rLZC4ZJp4liGsRJ3ojwTiUP73sVqCpFZ0N3BJiC5j/8QOH8LoPm/dU4eDBGgzr1gPj+w8wca7cvgt1ze0o7VKE0vwIfIRCzdUMZHwEV78ZSqv05W51uAoEBaFpQmKKYK+eWIXRVQ+d4ssQF5lulvmUyZqz6hHoye/mfp3TO2ndVZnNPv0wsntPTO7dF+W8fsrgwQTtQtIu/aSCIDwmWf6z1q3Fm2uWo44AOuWEE3DdJZebuc0Zxq3S97Ig1XHqlav4X0JGB4j0Wr1ZXdoMFSTURp0Qy5lhBd+818PyzqTiLPcEw6hM+R/zl2WGzdBlxqe8yF+mHLipfqmH2MrKysrq/4b098fKysrKyuoDqS2vRr06qFIGagQHOTPstTxcgLJQFN44ISHZjqzjQ1XdETTFYvATLnqV9kB5WSka2xqQ9Gp4qocARFDSRshIe1wYMn9+CGKOeecMMS/roMAbRjDlRZzQNXfTZsxauxbVdQ2EPM2TdAFEfKX7tepxjtSk94OmCCkhpV1YggCP2+KtZsXgQQMHIp5MYO/ePThUXWWAVr1zOUKZuZccrXglr9+HFTs34d01i1DTdBhDepTivCknmuHLmrN6uLmN4KT3kDqEZkFlxgz1TblISts0X5WQrbiEh8yDSNG8lodGGyAU/NMArXL77urVmLVhM1ZXbDdzhPOYRhEB1a980b4U49fLRQeWlSMSCJn3mYrhBnTthmElPdA1vwvaCLnJZAb9CLGl0TzCG8MI+vmPSEkQV9nRx9yiTDvA87vrajF97UosqqhAC2HTS5uVvmBWvZPCcZWp/KoEtUCwQ4f7zMMH9X/K9yYJ1o+0Kc8IQfmSCZPx9fMvwYn9h8Kbov2MUf5QP308mUVNfaN5xU2XohKMGDAYjt9Dnx6h99zIvOkUyoryEWHZppmvrQcOYd3Bw1i3dx+ONDbBk0yjV0kJikJhloPKXXOE6V9+Ko8ZgrHeEyufKfUMyzfF+ib4V3Uz81hZB9W/mmE42S8pm1ZWVlZW/9rib3crKysrK6s/6YM2PFvz2WQc0HzURBI5ARFBLJvs6GUjEHkTOQzt2R+9unRFNp3EvGUr8PCLL2DV5o0Ml4TDe/WGUHIEUowjHeOmXk1RhECVIOchrAYY1ziCTFlBIRoTbXh79WK8smgeqhvr4PURNOLtyCXiSCYII+pJ5E9O8zUJzclUDJlsCmMGDcT4/gPhiycxZ+kSPPDKy3h1/jys2bgRyZY4woSdXJaQlmxDtq2FxCU7mB/lgzaQ37Byy2a8Nnc2fv/m63j5vffR2NiKfELnmP6DEfVHmUcgGU8gk46TQ9MgK5FNGQfTzLTHCFPq6TNYhEwihlwyZvJuev50hQDflsni7SWL8dysmag8dNAA8NhBg9G3a3czhJecxbhzpte2KBJE9/wIks2NZj5vWUkXdI1EMbhHmZmjyhxhUI9eCOX8BlbN+1JTbbSl3UBaNptBXiiEkT17o9jxo/pgNd5YMBezlixFcxvt4/V0otXYqaHOWcE44Tgjf+uchhaznDJEVcG3AFPzkeXzFP2Yzsa5pdAlGET/4hJE6Esfyz1AH3na2o0Pon4Hg7r3QAHj2LNnN556/WW8OGM6YrEE/IRbTywOH8uyvKgAU4YMRR59tWv/Pjz89ut4Y+FcNDXUo19BAY4dPARBtlrSqSQSrFcqf81HdQirvqz7XtosyyUTb6Vv2ulH2S6opT/1ox1BKz9oppGqoZWVlZXVv7bsa22srKysjmL9Pa+1MVcZVsNnE4l2dM8rwEDClOauBhWHAojACDYC14K8IhQXF5le2Kg/hAiBZvL4Y1BCQOzJe0eW90L3Ll3Q3tpq5p0OLeuB/t1KzTxNDQcW0WlYrlZ7LSkuRsDnNcNc+3bviuF9+iLkVU9sFj0LumBYrz4oieYbEGmPxdAlEsbg7t0xoHsp8v1B9CsrR5j3B/VOUsJVWfcSTBwyBOdMOh6FgSBBpx2Ox0swLsLw8t4oyy8wccs/3Xv0QLfibggznEO40ztR+xV3xUkjhuPEkSMR5n0xQp7miQ7oUYohpT15zock708R0HrkRzG8Zxn6lpQQftPcUujbpRtGl/eBLxjAqu1b0dDehkG9B2DSiJGIMl+yY1z/AThp1DFmESHSmCknzRUVTEYCAeYjixD9NHHgAIygLzW/1G/CZjC4tBTjBwxExKdXtOQQz8SYP6BXYVeM7FWOaJAwx3t7dy1FF9oXZnxlXbpiUGk5BpWXE0iTZm5w327FGNyzJwoIt2mSe5x+KisqwuBuPUwPrvwt6JPSJMMEAb2E4Dy8rCcGcdMwbeVZvcsadqx3vRaGwxjSuxz9uxajD30bpg+ChN6o34eBPcsxbvAwROm//vTRsN69ESbMq/y65OUjwH2tHl1aoDnTPXDWcZMJvd3M/OYYYVWLRA3h+cGljNenGdYU61FMc5/pu36sryOZRsTRwlKs+6JU5YDXPKpzPGsg1tyn/6w+bqnX3r7WxsrK6uOQJ6elF62srKysjjoRB5EmTDW3tCKjBXBMw9FtuP91ac4lm/q8x+N1yAI5eAkkPt6qQZaCAO2rA07zDEVJwhXBG/8n8HkUArmMxwxzzTJ9n+MYgPZkFKbDBsKD5i8KfrX4jycQIqx5Ga9elsKwPK+gOqd3ZnoEyuZ+3uIwnHZyGWghIM2X1fteNe43kU0iTuBzCEcCTSfO+LLuMNWUX7apZy6HQCoDr3oWGU+O1zx6HQphqZ0App7OIO/1Cx7VG8t0c94AzGrHtDmovNLOpHpDmSxv65hHmkGKDXUNWw0x/3oPaL2Tw0Mz3kDl4TpMHjIS15x+BjxtrfojTLgmfCr/hFUNv9XcTPmX/5l8plkGGTrbYQIalmvmzhLOMxpyS9u9vFcLLumBQUY9rMyDJ+OnLUn6LWXmdPrSXniZTow2qpy0CJV6ILUolPJu/MEyDqjrm+kmVX5MT3516Fe9+gbMG/9zfeUETI+uQz+puzxlnE9fZX2mxzlNiMzS91mWQ7QDwtO0OZ5KmvyFfX4TXZLA6qc/Sfy0SpZxn1CtnlyteKx0HY3j5hmox54faeYvHfQzBOuU6qQqCMN5zfxkBwnVV6YXYLo+5k+sqh5Y15t6SMJM8VPVzjwY4HUNfTZM+1/IDddx8Hfoo9z/H8N2Hnee07FkznUcdwbvuPTBsdQZXldVtMZVuodbZ7wuzH+8UrIql8K8CBw9UND3nr62srKy+nuk395WVlZWVkep1ETUjL2OvqSPIM2CZKOfMBQgFAQJZsSqjoYuY+QmbBRQeDUvlbDgEJ7CTCbMOyPtORTGuM/7BCLq5fMRWoOEHC2/ZJq0hAkf7xHUMhV4CDFIJeAQtJwc4Y3hA4KibIppMw3BEe9Tz6dfkCYI1qbFoTK0lg1iAa43kUKYnwUEuoimgmo4M+/VcFzBcZDAp3mXLuAxbb3ehSYJHtXDKdDLo0VRbkHCJpKCXS0dRbiivQHaE9KCT0wjxxu14rDs1PBUM1dSkMX4w2RF3e/VCsL8Uc+lXvGiIbveZAx5tDdKH3gzMcZDYBN0MoeaqyvwpIGmHIL8CClu2q0HB+rh9dPf4XSS51kuBsrM7FP6yosA/Wlg2pQNfUobswIzwm6A9gQJqn76w6P0aKegWu/bNfmnf7y85ifdBGiCT/NWeV5Q76U9AjylpAWawtz88iPPaH6uykHl4xBqAyy/EO2NpnWvC4QaKqxFusJelns6wXrF6ynaon3WkQDT8PG+NP2vfOYxpqh8S3D1J2kT43eYnwAB3sSv+iFbCFzqJQ/ok1nQMOkwoVh97CxxY5fyoPLRGcGw8mDyy319O+RqHbvvmGWiEuPTwlGmGMyhdtRb++ebe81wu9kUn8uA8mlHMVIGGCmdM1FRZuVl86PQHz7vHmsBL1N+xsvuvmzSvh6ImAc5HedUEtpMZaYNikGlpdD6VB1R/hg7/eF+6tjkWb7QfTRc31jVawXttPVPeXXza2VlZfXPlH6rWVlZWVkdpVKj1zSgzd5HFZu5BBTikLvAjTnHxqxps/rM4jtqzZrVYgWmhDgvYU6L/wiWTG8fW71qsLP5axrDuklNaQOXPG+W5WHjWCvSCjz0LlSPeuQIIAqohY0YlFCrXkSFUwOc1wlpknovnZTghPGp4c2wGTXOeb9pcOvVOkpFvZQ8odezeDS3kXBk5q/SONkjMOjMp2CpcwGjlOmFJCi7mXYb/frRokvqvWQeBZpq8Kv32HUSfWV2CakKy3tDtHNyn0E4dcgojO3Zm7DG/NAM9ciavJJQBH3qBTbwxx+3V1nnaD+h0sCI/M/zKhematISjigXGS0+JL/zjOa/CrDUe6beVHlBRiktj+BTvdK0S8OHVT4CPvm3c9CV7FKvr3mdDfNIz/AnbRYzYoZ5yX1dj3q4TS837VEZSpp/q7h9hGrFrUWz3F5d5opbLq1eWIf+I9rSd2n6Ur226iV135XaUT7yvUmFeVR+ma5WONY9HtY3H+0zacofvN9Ang5pu6NeaCauhb7cuquyVjkJ1tzvQ0ppMbxAVvcp59pMD7Li6Tij/BlY1SHPdl7v3DqhU0FMTz99aOJRfhhePfYKKFvTyoOOeV4LWZmVlFU6vEF7H+SD+zxt0lV82txSVjo584BBm+Y/m4ckPG++hzrHT8WghzGqD8wx03Trk+Yja9VphjJpq0y0ErgpU5Z1RmWhOk6D5G/ZYmzSvm6X6VZWVlb/ZPH3nPnNZmVlZWV1lEnN5r9/SLDbOHWbwu4d6iXTpznnY2PY9IipwawmscTzbBQLMDxqLCssbxAMCZl0nwDKoCYb4mbmIePweILuOcYjmDQLDjGcekSzpDr1AnpzAQKMF36FJChq2Cm8AQNWeqWNC9Z6Xygb4dz3EJw1dFcYoDjVbNfQWlnvMB013FOEL0FEgFEqjylmQn8S/TynHwGN6bnMqSfXz2tuA17wmyNIayiuw3gEsCl5gPYKorQZeCRcGWRRnmh71hOAlmQKMH8+ApXAKaueX1Ej4yErmHxoeC89YODQ9J6JFBiEzMp7XKAx71Tt+POt/2WWNherXZlzvKhP+d6FHvd+Sb2kqhNkepOe3gXjY/pmZSnan+544KAeSkGux0fAlG94TTCruaBuXKpp8rMbsYeA75XNPCebBYryk9ccMB0NH1cR0BoPy1f1Rb3uqieCPzqFcaguyX6BksDLzSut5l0CM0G3yod2ymad6yhXWsJrWSS0UjBNFcT5lT3GI3hXD32K5ilv6gnX4mFpHgsOzUMMk64eHOhTD00YvakHSkeb9t09yfWByp455nlZmtZ4eVqic7pf57W56dAFcgOvGdjlsQHiDslNksIrjA6Vf+NSBu6Myz2vfOm8Wzf06cbn2qVyMHWZhghsOyFZ1/VgQNf0CEg1WMWa6ahTJnbjV4XolJuA6fX9K1JIlZQdEmxlZfVx6K//1rGysrKy+v9TavGqZcuGp+BCDX63PaueKoFlR4OZmzcU5H+8rqGyAgxzlxrM2jphRo1jfvJGtc/V85jxE+L8XjMPVODkcfyEGYNP5NEgnECADV2fSdfMo+SOejJ94RCcYJjgphmzbG4LiiIh+KNh+HnNRzjUPTJXoCmWUV5khuxV+p1DeE02ZZ16p9ioVqM9pXmfGqLM+3Svj3lSr6LP60MoxEY4N3+YWyiMQCSCgD/IfAqcaScTETy4Q1BdIFEkeodsmFnQvFe13VOEoCzznlI4nlBcYgHdZe7jT1p+IWyYIcLyu4FZGSVwMMEMFJmhufwU4Oi8LskWwYxbRorL3f+AjYxdPGDaKW7yt98fMmXkvtaGPpVPTDAF9pl8CihN2ZlUZIceAgh+1FPacZbxuVdpkB6WEIacCMszPwhPGAjl+RCJ+I1fNaRaedADCQ1FdVimAk6eceNnerqu7QPbKdXJD8OdrpkscdN5QaCxgvvyg7Lq9TvMpx/JRMI8INBlc427elhgQJUnDPzpMu/VvnF/xzkemY0e6wgv23RRdYkbjVG6ZjQAt87ht9o6zwniVaZuHyzru2zsML4zH8qTKWOd1MYMKIwpR5mgszzuvPeD8u7Ijx6caJ627FM5modLHfcorPyjfYV1vA7CAX5vlCdBPE+aXmze84FvGVj5tbKysvpny/awWllZWR2lMsDDRuvf28NqWrIdQdXAlQRjiiVtGt064zHvOt15YB96duuKskghzExTNZQNwApmNBxRwESg4d0agih0TZGu3l68EIfqjuCTF16CgpwDJyXgSSMRcLB1/34kk3GMHjAQQbbC9T5XaHguIW9PbR1qm1swsk8/RAiXR1qasLN6L8GLtqYzGNijF3qXdGej2wUrAQKb8Ly/A2L4z4VA9VgRmkTLPKn3pCbop+kL5qC9qRmXn3s+ArRXvZFe5qeFQF5x8CAOx1tML6/pvePn8PL+6N2tFOl4q4GEDOFHAKS+q6w6eg0EuD1NZoiqeuz4I0/4CO3b9u/D5u07cfqESSgMa0Zn0oTrhKJOm5kDUxaCFIGe9gUTAgv1NBqoUGie1FBUgaOAQ72XAhkNEXWz3QErvKZ4PfT38s0VyGjo8uhRcDRvV/NcGZiWE1TDWL1tKxauXomzTj4ZQ3v3QYrQp8hdKBOwKn4NS1aaGnqqUs7A6/OhqrEe2w4cNDCnnnD5Pez1YxTLtnsoinSC+ZXlulfDtnWkvJi64+bPYabNkGdDcW7ZdYKbfKDTLpLJA4J7kzX3U76hL7dV7cHBhlpMHjeeZc44eV5hJKXn0KGKxwxn74jb+KtDblzaERDyk/tu76/xurnQWSbGTJ3pONZnJxxrUzTq8VR4U9I8KVA0D3VMfOoV5S6vmh5YE04RdKb1JxmbKDd8R5wevfaHCEofZjUqQZF3vAJI9U/fJfMwyR/Evvo6rN20HseOm4CSaJTxKKxSU8+xMqoRAor7T2n9JckM28NqZWX1canj17GVlZWV1dGrP2/c/lf6r55d6g+EGUbKBquZK8f2psE/AQr3TU8iG7sH6hvxo0cfwvId2+AJhdgQJuBp+KgZ7stYvGwwq51tiEL3ehHw+DWyF3v2VGFH5U6CkuaqsqHNcBpK62Oj+YnXXsHXfvIT7G1uIvSxia4eTsbbRHvueugB/PKZp9GilWMJRHWE3qdfegV/fOUVPPncs9i6ayd8QTaUlSYb52p4hwhIEUdLQgUIBjzDdrjbsPYzf2pe8xxhVXCzv+Ywdu+tRpIAnVVe9HqUANNpb8HdD96Pn/z2ATzz0qt48pVXcd/DD+Lff3YP5mxeDS8b6O6wVOaRIBok6PkyPBYkCACYd+Xf8RDOmbJChiNhrNy2BXc9+Es0pxIGYAUd+gkQMGgdgk4QoUCIPpfdvMJP03PMaznm30e/e01vtGOuGbggsCoFwX6I5zQEWUNiHZZPWD3CTCerspKtPj9effcdPPn2m6BBCATDcJgmNKyattPxOFBzCBvXb0ZbSxvP0waWq4DSp7yod84XYJ4cxib7OuoPtzDL8vX5c/Glu+/Ag0//Ec+/8gaeeeFl3P2r+5nnB7CvuVHv6TFDwNXD7bCcwoEogp6QiV8wpx5fQbpekRJwAvDLF7TdzM8VQdGnxh7+mCHhvCYnCAjDngCi3hAKInlYvG4tfsN6w9rG8O6QcT/zHmR+/TyWvYpO/tOn5jGrLFSe8pN872V9UHp6ICH/B2hLIBA0dV2b4dsO/2jlaT/9qLqg3nnZqq+a4jMPchQny0ZlIts9zGSQPgwyvHq8U6z3CSan+agKJytUdvKB4u/sXTU2Mm6tuKx6ou9JZz5oCs/7mB7vp//8QfqP9xrgphzWv4179+KHv/kt6traEQzlAVpcmhF0lqP7TencrKysrP65cn8PWVlZWVkdxTIt2r+o/6r3Q3P89M7NHGGNVGga2iaUWrECWXPEBjcb+ylCTpKNaA0tVQ9lUsEIABq+GPN7kOx4lYxuSTpexHNm0C+uufpT+Not/46Qht+mNXdSvUOEEzbQs2xIbzl8GG8tXohchIDLxruPab23fCVmbdjA61F4aZdW3x0wdChu/tZ3cOGnP4UvffMbOP7EE5FIJ2hHChk/G+eEpurmI1i/fy/aeY9PjXohCBvyCdqUigaRKQijhUCeIBhfctmV+OyNN5nGfTqbJhhouGvODF1uY55OO/U0/OS738PPvvM9/PqnP0VBeSl++tTvsOPwAfgihHaC656Wemw8WIV2wUEwwjjoBx/zprmt9FcmFEQbyb+Znmj3E4oL81DP6y20J067kt4A4rQzybA7G45ge91hpMNhwrMLmmkBViiCdsLkugP7UB1rRToaRpp+EotkCYEZgWA+8+XkTD69jC9DsN16oBp76uvgp18EUuYVNYTeHPMrCNp6pAa7Wo/Q71GCawCx9nZMmTwZd99+B4YMHIj2dBJxlRFtayKkbTh0EAfVmx3KZ8IkLMIOD/nhwnNjog3h4kJ8/eZbcO83voNffvcO3PGNb2H11u14eeZM86BCQ8kd2l+bjGPt3j2o05DUMOGJcag+JEJ+xCI+VNQfYL3Yj2TQz3LUEGUNk/UixnrlLcozQ8xjjM+8kol1qI71YMv+fWhQnS3KR475zxHIBLU++rM23o5N+/agOceIGF7zTzX8XfN0TY+24maZJVlHSL2sI1nWcYZhPCrn7fTV1toD9AUBm6AoyM4QHOPcz9K/B9vbsIX+aWc8gUCE0Ctw1WuPCJV5UaRZX2Ks80nWDx/jiwU8DL8Pe5sbGH+U3z3WQX35HNYR+mAz876trgZplpWHNqi/WmXmi0ZQl01i3b7daMgk4Q8V0FLWI94aE0yHosZHGw7uxZFMAk44H1l+79p5bxO3dsYVYxpJFpiGw4vVNUqDHyxHd6iz27ttZWVl9c+V7y6qY9/KysrK6iiT5nsmknqtS7YDSju3/1qdPa36X+/+FHy2ZtIGPMSpmuepqwZWeQ5slNcRZt5ftRwTRo1GWUER7n/q98gvzEfv7qVoS6Zw/0vPo76tGSMG9CcgOnh37WrMXbkUQ0ePxIJ167Bi+XJMHDocYfKCepiEW7lwEDNXrMSeAzVob23GuBHDUNalG/Y3NuKXLzyDJtrQu2spzj72OISCDuNZjRfeeQezFi/A5ooK03s5sKwcATbAm3JpPPv+O3jwuSfx2sJ5WLt7J4qLi1HevTtihNMn3nwdyyq3YcH6FXhj+lsoZrw7CRhbtmzC8P79EWTGzWrE9EVdPIa3li7CmIGDcNaECcinO3p06YKCsh54/qWXMYrgXF7eC8++9zYeevU5wvZ8bNyxE91LS1Fa2g21rU343VuvYX3Vbrw9ZyaWM40lGzZi/vq1qGlpxt69VdhWsQWjxx3Dc+vw3PszsXb/Htr+NF6dNdM8COjTtz8CfsKRP4hNlTvxyMsv4Knpb5rew3ZC3sB+/Zl/4Pn3ZmB+xUbM27ia905Hj9690UYfP8byeOrd1zF31QocqavHoF69Ec3Px7srl+NgUxOakjH86o+/w5sL3kcilcaQvoMRDjvYSTveoj29+/QiFAO/e/EF7GH4V+fNwoPPP40lmzejoLg7+rHcNaRU9YfshnDAjzlrV2Fb9V5cf8HlGNy1K4oJipGiLnh/6XJ4CL/TjjvOQNJ7a5bjV8/9Hs/OmoElWzaS0ULo26OM+XVQWVuD37/9Mp54+xW8t3IZ9h44gAHlvVnXCrFp7248xTxurtqFl2a8ierawxg+aCjWsFzvfuoRPDVzOjZV7zFxtLW249JpZ0MLTM1etwL3v/xHvD13NtbQ707AQd/ynqznaW7qmfchxXr++3ffxrKdm7F0/Wq88sYb9EE/BAvy8MQrz+OxN1/GuyuWYH/tIfQr74OueQXYyXr75PS3sYFp/vGt1/HMjLewafdu9O7ZB+X00aGGJjzBMttUsw+vzn0XS9esxODBQ7G/tRG/fv4pPD/7HSxcuwbtqSQGlPZEvi+IgwTYJ5i3R994iWW3HNUHD6BPj3J0iRLC+T18b80yPPDys3hp1rtYu2M7wpF8DOjdD/Wxdjzy9qtYu2cX3pg3B4+9/BxWbN6EouJu6MO6+up77+Hpme/iQHsLaujTLWvWYthQlnl+GBn6QL8t9EDB9OTSZ+7PXxd/YyDEslevrmSHBFtZWf29cn+LWFlZWVlZ/QfFch7M27ABj01/A++wgRwjrPq85gUyHww3lNTposV+AvyTEggEsIFAOG/VMmQIi7VtMbxCGHj8tZdwuLXF9Ma+uWAeNrMhHwyFsWbzRixazrCMK8eGrXq3OuclZuJJjB84BGWlPfDaOzORIbS8smiuGaF6/tRpyOmdqY4PNfVH8MJrr6F7OB8/+fLXccIxE/HgU09izbYdyISjBLd38egLz+GScy7ED7/2bcSSCdz92EOoOlJrgHvu8qV47Pln0NjaimPHjkdptx5YtYmgR7uYLTOEVwM9TecSN9Nr6NXQU8Af9KE5G8ParZsRyctDzx49sJTgOH3GDFxzwaW459bb4XEC+OnDD6KuuQXxdBovzJ2FP0x/HYXFJRg1ZDiOGzcBgwkWnmQaJ0+chCkTJhE2oli3Yxueev01HDhci699/ku48tyL8DBh/UUCiT/kxz7m+yd/+B3ihMP7bv0Ozpl6Bp6hH6YvWoA0wWvupnV46MXncLi2HhNHjkNBtBDPv/0WNu/Zi+985Ru44apPYcnSJdi8czthkU5nnBWVO3CA0Pydz9+M8884Cw8+/Qe8sXSh6X3dUbMfrxNO65obkWQ+Ziyciweeewr9Ccg/+dadyI/k4Qe//SW2H6xCNuiYRaXkQIcF5ss6SLBg1+/eg0WVuzCbaf7x/XfRGovhvGlnIBqOYOGGdfjRQ7/F4F79cP8378TwAYNx3+8fweLKCuRYV2bOnoftGyvw7ZtuwTdvuhnrtm3Db+kP9Rrur6/Hk6+9incXzMeg/gMxfPAQ7Gw4hB//4WE4rDc//Mo3MW7QCGzctIV1TL2NQeysq8GvH30UJ4ydjHu/cTt6l/XCa/TPwUMH4XVYD9W96vOZ9wQvZ3147OUXcfBIPSaPmYhINIoH//gkFq1eja9f9wV867Nfwsq1G/DQqy+gjfYcirfhacLla7Nm4uzTzsS3b/4a9u7fj58+8wQaCMN18Xa8Mvs9PPPii6Zcjh093sz3vvfB3xCo4/jhl7+By04/H0+8+ALe43fPmx/Bs/TX+wT1f//SV/C1G76I3ZV78O77s02P8TIC6K8efwxjh43CT795B0oJovc+9Tg2HqhCkvVUc8Wfnz4dIwcNx91f/w7C/jDufeRh7Go4gjHDR2A8NyeTxqRjxuKkSZMQIWhmMhnWdX0DCJv6wudYR/RpZWVl9U+WBVYrKysrq/8kLZRzsLEJcwisWxrrsXj7Nuw5VGtWkXWHaLptV/WkCeQ0Hy5LgCyIRDCZDd4te3ah0ZfBGkJXNL8LYTOIjdXVONjSikM1tZg0ZgLCjEc9aIFoxMxfdOe5MnGPOwwxywZzUTSMS887n2BbgTcJBHPXrsQpkyajd16U1xNIpZNs8Ofjli/+G667+mrkFRRg2OhR8BUWYdbK1TgUi+ONmbNw8UWX45rTz8GUQUPwhas/jQMN9di4cwd8waDpL55IyL31c1/GJy68BL1Ly3jGiyihRHM4s9Arbdw5hrLLQxBfsH4d7nnq9/jRU0/gjvt/iRdeeAmXTTsHY/sMwjAC3Pe/9z1MGjce3WnH+MnHofJQDQ61NpqeUc1fnXrcibjlU9fjgpNOwbnjjsGYQQMJ/DmcefzxOO344xD2asYkTG/pTVdcjdOHj8JnaNukyROxYetGMwx09baNqG6txaWfuhK9+vXFOaefgRFjx2L+qpWIM64kN4Hqt268GdedfxnKS3rgSFMzYTKIaF4BQXkifnz3PRg2fCjimTgyqQQG9+mLL199LaYRfG4471JMJjwvIki2ZrLw+SMIFBQBgRCyhD6B4LQpJ+LaM8/H1CHDcOtnP8uyDmPO0sUG0v2gz9Qjz7qhodUNLS146rnn8KsHH8CvfvtbPPXHpxinF70G9EMry/ztBfMweBDj+cwXMaFXX3zxik+ioKQYi9asQZLpn3X6mfjudwmWvfoQLssxevJkrKrYjLZUEj5Cm5f5uvqSK3DLFdfg1PHH4sCRwzjS2IB/+9QNmEYgu+6ss3DuyachlUqbIdDt7e1oSyQQiETRjWX+mWuvx63//jUU5OUjnUzLegNtXp8fcWZjwrGT8e0vfRWfufwyxpHBzCWLcPE1n8SYkaNwzNAROPeii/D+sqWoaW5BJuAYX3z64ktxxUkn46wxY/GFa6/DknUrsW57BbwRP/wFYVx03nn45rWfxaVTT8MaftcONDXiaobry3I4acpJOPbEEzGD6RxIxFFPe/VapAgBd/SQEbj7ez/AWby/leX80vsz0HPIQFxy6ZXoSd9dcfHlaGUelq5bAyfk0P9BnHXK6fjEOefiFNalG666iuAO7KyuwqT+fTGZ/gnSLycfOwlnnXwiCsL8nus9ukxP328zX51fUG0aaWFlZWX1z5R+F1lZWVlZWRlp2J76ULSFgyEU5BfAS3gKh0IIhoLImolt6m3R1hGQO1qoSCsHq1NqdJ/+2F9Tg8qmeizfvAHnn3o6hvYfhI1Ve7Fo43oUEnjOnTKVsOm2fM27W3m/4tDcWC2ko8WFtLpvLB3D5FFj0Ke8D77703sRcPy47LQz4UlqcKxuZgM+GMWuXXvx01/+DD/4xY/x8NN/QE1TA3KEhpZ43MB33549zTzATFMrekTy0IvAIxtTPCc4LQ7nIaI5t+0xNspdG9xFabTqq1ZZ1cJRbKyb/IKgkzSv5EkTlHp0L8WdX7wFn7voMgR5T5BwMGvePNzx/btw789+ZoaQZh3mh3CW9eXgS2fRRQsLachpW4xgoN7kGO1II9XWjkxrDA7T9TJccSSMbppb2tQOPwGkOJqHdDqNpCeDIy31qK09jEef+B3u+NEPcPeP7sa2TRvNUNe0ViVmPsoi+chL5pBmvAHadtmZZ3O/FbfffRe+8b3bMH3mTAJNkPf44EvlUJpXiJ4CtsZ2hFJA/7LeaG9tQ5Iw4/MI3L30I4udPhXQnTJ+MgpIz6mGZvQiXA7s0wuN7a1uOaZUH+RfXif8FOSFcfN11+GHt3wF99z8FfyC8OkP+PCHl55Fcy6NNpZpz5Lu5t26SS3+Q//0oW8bjjSaV95ooaTHn30W37vvHtxz/68wd9FCBCMRtmToV+bVz/LIIyYHtHgxgTJFyOuaX4jiUB7jy5nzvfOLEVbTh+U3ond/XHLuuXj25Rfwtdu+gx/e9yPsP3CQQJhnejvpYtrv1SxoJGlLV4JiIetIIp5FY2sL0l4PXnn7TXyb933r7rsxa+b7yA+G9aQF6WwK3UpKmEY/5GIE5FiGeemBKMuztbWJDK8HAA66d+9q3slqFiA7cAANjPexZ57CN39wN77PfFZu3YbDtKm+th6fOP9i9Mjvgh/88Pv499u+hd8//yw8BMsEiTJG+3bsrcKdP/0Rbuf1h355P7wtLEP6nrUeDimzJBiBL06/JBOIsszzQmH6pU3PE4B4An7WtywBPhVLItsB7Ob3AQtQkKpFhk2j0f3aWllZWf3TZIHVysrK6iiWYMF912MHaf2NymayKA1HcOVxJ+KTEybj6iknoW+3YoIHW/1ssDpZB96MYiZI8C+JFiPSO1EzBIVJQ0eiT1lf/P6FV1BdV4tzjjsOJ4wahY1sfC+r2IzSHl3RJS9iern06hRBrqA1yR3NefRkvQQ2Aaz7apIC7l8y7TR0Dfhx0ZRTUMyGdzLNVj5B2u8P403C4UMvPo9jJk7ATZ++Hl/+3E3oXVaCXIqQpgWIkjGkua/VYwWxWTbuEy0xRAnkHqah966SMIg6gJ/QrQa+4Nm8CoX26R2jGv6rNXnkzWwqgcl9B+Kbl1+Db175SXz9imtwwTHjURLSfNk47nn8EazbvhOXXnAJbvn853HtVVeZlX71ih3zw5Z/WvHKezrHuLWgjV7Ho4V1Ar6Q6ckypED4MT1dJAYPPzPyGe3WCrUBeq44VIDTTzgZZ089HeeeNA1fu/4z+ILSYzjdm8oSSLwqM8Ix7Z4yfAgeuP02fP6T12DY2DF4Zd5s/Px3jyOjlYx9DstQ99AM+Z9xqIeRzmFK9ImP6fsIPzxjYJ4Q2ZpIIU3HaSEnwX8sFndbFlqsSwtVMQsqX80HDfp9GNSzF8b26YORffrj5DHHYOqJJ2HlslUE9TiCvDGRTjIdpu1o8Scf4ZBwFQ7jYGM97vztL2mFB9dfdjVu+9JXzJDluMpWaTF/etcoDWa+5SsmzDqVon/1Wh4P4yRj02ZdJ2HTNxHHjy9/8tP4ya3fxMVnnIlgfgR3/+YXWLB2NYLRqJsN4Rzjd7x6pynTEYyKZFUhWGeOGzsel552Js4/6VRcf8GluPNLt6Ab7dXogHaWZ0z1KkiPMXxCx/SXFrlSj6Wp3Lyu+pZh3EHHh5L8IpzGOn7haWewPKfi81dciTv+7Wb0DEcxuqwPfvvd7+Mbn/kMjj9uIpZv24wf/eaXiKXixsc9u/bgfafjvFNPwvmnnoq7vvo1TJ18HNpjraYQcsy36yPWOZaVC6Aa7K5T+p/13ec3m1a11lBuDQVWDdACbKobWeWdZltZWVn9M2WB1crKyuooFtuk3AgAZu9vlECNm6BnUPdSTCWMDevVGz42wgV4avx3tlk9Ain1rPJTjWY1hrvk5WHwoEGYMfNd/pHJoRuPTxg7Dk2EjvnLF2L0yGHwpFLQe011HWzIa+ioGtAeAoFeLuIOQ2TjOJWEJ53GlIFD8djtP8TZ445DjuEFQspViuS0vnIr/ISNc889H6MHDkZ15V7srtxthu4W5BWge48eTHcZamJtSIQCWFmxBXVH6jB0wABje4bwqF407QvsiCVIM96M5u8JZtVk19BQpch0M1mGTsTgJVx5Egnk4nEkeJylvYlEHMs3rsPI8WNxxvEnoGuPbli1cS3aUzH6TUv4sCQInmYFZsYsXBE8leQXmtfzbNu3B42ZJIh9BAT6lluaPxqCnSQsao6verJzyTSG9O6HCOEoXJCHaSeciInHTca+usNmMSK9psahsVpEK8U09JqTlngMz7z8Iip2bMXUicfhs5dfhbGE1jkL56Oedqe1krP8yrJUXuQPAYre35nSIkSEK4fl61E9kFto7wtvvopttUfQEvZh1poV2LS1AiPoV6/AkRUiLftpe45AlOO9tbEW7IslcDDRitX7KjFv8XyMHTmCkBfFANaxim1bsf1ANbJ5YWyvPYiKPTswdNAAxLXSbuV2TDt9Gk4eOxYJlslypke8QpD5FNC78y1pO39UnsWEv4amRqzcVYGmILClqQ5zN61EO/3oCTnYuHs7nnjxWUQLI7j89NNx/Y2fNYseVezdbV51Y95RSug13yADuRoim4Of9a9XUQm6RvMRb2vHpGMn4sRTpiDmZLCF9pJuEaS/G+oa8B59ezDRhkZ/Fu8vXYiutKl/rz4sXLe++1j28mc2mcTk8eMI/HqwApw5ZTImHTcJu/ftRTN9FogGzGJSi1csw8TxE3H9JVfg1DPOwIbNm5EkBPdhnC1NrRjYfyDOPnka+g0djC07tqG9tZV1wYc062qKCWq1ZfPgRn4yECpvAUWqf5EQ1lXtRE22HXGdN99Bd762mQIgP7A+mbK3srKy+ifKAquVlZXVUa6/r33JuwgsalRn4ynSknoadYrNVgGT4KAD6DyZFDzNLXDiBDgBHrcRgwcgEE9g0rAR6F5QgK6RKHrmFSLDcGMHDWZDOGsa/4I9QZ96fjQ0Uu/NVNpqFPsJtT5eA+MP8fSonr1RSBDwabElnVdjnAFPO3EKMi0t+P7dP8SPH3gQc2fORjd/HhBLo8Drw+euvh779+zH1+6+C/c88ls89vSTuPDMMzBs4CBk2diXDT426MmCRrLLkyQyJpgfDTflsSOQM/7gvnzRAa+dShHMMgQa9f5eefZ5eH/GDNz10C/xk1//DNu3bEKY9/kIJYJvfzKFgO4XmTD+XCyF44aNwknjJuDHv/gpvn3PHahraqBNacSZL0eAISATbNBeT3Mr/LRtHP04bfJxePThh/Dj3/8W37r7e3jjrTcQdNSfSzhOES5ZdNqXQqGwWXX2N797HD995EH89P5fYevK1bjlszeikICYZlre9hhDEvhY8F4Ctpd5zbbF4Gd5hLI+XlcZs4RoejCgWbfATx66H3f+8if45W/vZx6OxemEYfnO2MzrKSYfdQJo3n8IP/rlz/DVu27DV++8Hd/93h0o8vrxmSuvMv64+IyzUF5cgu/98Pu49+Ff4Yc/uQcjBw3C1AnHondRMaYx3kce+C3ufewhPPjoI2ipO4IAIdhLf/r5qfoXpK+yqp+sO2P79MfZJ5yM3/7m1/j2vd/HD+7/Japr9rMeM28E6FA4hOUb1uCOn/8YP37qd7jnvh9h1JChOOX445GgH/TQRnHpQUW2NQYvQVuLi2WZ3oDSMtxy7Q1YOnsubv/pvbj7oV/hwcceYVVl2ToafZBD18Ii7Ni1k/H/BN+67wd46803cd0Fl2BgeW9kYjE4zRrmTbuVTjKBsYOH4qJTp+EPf3gcP3z4QXyf+X+H9cjPOuJnvY+nEnjkqd/jB7/6OX7w6G/w7qtv4Kqzz0ePcB4+df5FKKePbv/Bnbj3iYdxx733oGLrZkRDAdaDjLFdYKwnQcLVAL9vskEPiFIE8LH8Lpxx8sl4iPXi1ju+i721NfCH9T5gfRc10kAPqdwfKysrq3+22LZQ68LKysrK6miTcCHNhnlzS6uBKcGX+iXd7a/L9H+qm0U9qmrkczN9WLzdRRFe93jRSrjbsH0r+rMh3ruoBCmGasimsG7LZgzrNwB9Cnkuk8Y2wsKh1iZMHDgYeQSVjM+HiurdaGtqMauUBgmrAln9VUoH/Fi7ezvaYq04ftQYQonAgeigZB0fdh6oRm1jA44ZOhzBSAgbd+3CirXrzOI7k8aPR7qxzfQkjSDw6H2b2w/tx4INK9BGyB3WbyCmHHMsCumPWDqBVZs3oihSgJGE7JyA0OfHpv1VSMXiGD14iIHpQMeQyYZcBqt2bkP3aCGG9+4DH0Ep60kTJt0hv34CcpPXwaINq7F19zb06tkTY4aORc3uPRg1dCDt82J1xVaUdS3FoLKecNLMjjrv/D7saa3Hmm2bzdzPEydNxsHaw2g4cgQTh480r9bR+1s3Vu4x8wv1Wp2wIJD+Wrh5FbbtrTR5OGHMeMbbCylC1aodW8z7bUf1HQiHsCvfxTxZrCDIbNm5w/Tojh06AhMIafLtmu0VppzGsSzc3kRg9/6DONLShkmDB+MIQXlbVTVGDBmIxlQ7vnLXnbjhc/+GQvp8++YNKCvuhpPHH4euQT+yGQIr4Uh1xXHCqDx4EOv37EaC0KQHHx76MS8cZPrDUVJUhCyhysc6UdvWhIWrl+HA4UMoIxSeOHEyyvIKDWwdam/HotXLcbj2EIbxvh5lZajftx8TRoxCU2sLtrAOjKJfBHBKIxtwaGeC96zE7gP70LtfP5SWl6GtoQGTB9OnrGPVjUdYL1ahtr4eXbuU4ORxk9E3vwieOAFPdZw+J6Jj+dYtKAiHMWZAfzM/2O/RMF8f1u3ajqUVm8ww4XGDhzHe4YiwXN7bsgEPPPcMPn/1tWhsrEUN6/7I/kNw4shxrCNAc6wNFTt2sn6UoWfXLmbObY71RiseL96wFlsJuoXRKCaNHMPyLDcjEFT+qyt3Yh3Ty/H7NarfcJzA70ZAvbT+AA7wez539SLUNNSivHtvnMTvQQ/G0dLWjNU7dqC8uAwDe5QxSxk0x2NYv70SfXv1Ql/mO8fvXk2ylXVgE5Is5+NZj7oVFLCc+L0j5+o3hp4lqTz/FulrqjmwhXkR1jPH9PTb19pYWVn9vbLAamVlZXWU6n8KrGp1egmkWTaITWcgT6m3kXhmGuvqddFfEL1n0U/4SMTj0ARIpeshgIXZwE+2x5FJu8NpfQQZLyEhTgiVBVneH2AYDRfNqBc3R0hiXDme1wJJwWiENmeRaGtjY15/sJimAJoKhUKMw2ugUkN4nUjYQJnmDgotfYQxzQlNtyW5zzjDfvgcNpxTaTia20ggUUgNdcwLMx2eb03GjJ0OW+ZaPThLMNYQTd5ueppllxaH0itNMgTbNPOr3i9hvBkySZsVv9cfhSeiOZjMN+3IxTMIMe1YosUMrdUKvUikaQNt53VynfE1CFgBLYDE/ba2djj0l4b2xttaeZF5YTrhUIG8i6TSNn++aXFewAy9DWcdwlTSzOsUpIcCIfgJw/FkHDFGqiHbfp73+4MmH5omq57ibHsMafrKMf72It7eyljd3uRAkHklcCQTegDgIOSPMP0MttXtx03fuhVf+/dbcRGhMpVQ76bDcmS+0u0GVllgzBtLmgl5aYs3ynRlMQuISStl5qPN1A9TJ1nIKiN/iPkh/Kvc4gn6SHN4WSYBX8DUIflBZay5yGHZpl5hlr2fdUk9oxqOLNBKM49+x0+bg+YhCp2iRo8BpxYCo/yhRby0grHS08OGNOthKq2HFixLlpV6wJPMQzjCfDPOBH0puAvQZD/P+1heKdb1DPMaYJYzrSq3AGZs24ifPf473HvzrThu2GAkk4xTNseTZl6wh3UryO9MhvVQK10zUtpjBsObuqxeaX2PtEBXMqG6SqCnbxzmRSBt5jRnaW+CZZ1hXWTavkCEPnBYx/R99fO7kWC0SfOKHj/L0ZvMIU5/5xzNx3WYfh7tYn407F7fLdY/+V5lFou3m6HoKhfNV1ZxCljN1GpVu78iBbHAamVl9XHJAquVlZXVUao/AWuLadwb6jTN5r+t4SjWUMvTxx1Big5No5WboEkMoCa2hgmaOZma98hmqpnLqgaqsYC7bPQLODT80CyowxavFg3Syq5ahVUQIZgQlGoBJIGoElePbo5041U4gTOTTMsISmmqEa3eH53XfE8iKtNTj6f+uClNNuz5o+jV0NbqubrH2Mb4UzxO024tfqShngk1xvmjfSlNuxWXl2HU2FZsWozKrCJs5jYytLFHAGUiNj7JERY0z1eAo/mpxAwTJpNLmvmA6kkTBCjfSY1DZnwCR8n4QhDMwwzT0lBZwYwxnNeyOT/j0HUCjEmLNvGasDmQVl6JGXSKvKjX58gHafo7zsBKw/SWyWj6R/MzNeSVgfgp+1lyTFh+9DEekx3mJaO88kYvYVfE6de7b5vrcd8Dv8GVV3wCk0eOIRXHkCNc6SGEiY+bfOlXuZt45G8mQdvlPx/ro8AzR7sMEDFVrbqrhwIaaa56pbLRu1AFn3qIIJvNgwP6LMlIlZRWFFZJZDuOlQu5Sn7UfE2dULIsEO7TK/Spyk7xOoJ02iXYlF1a0EpxaF9zeHWzGY6tFYOZtuY0a1i2vg+COrfMVf9dn5rmFG31+x2s2LcXT736Kj57yWUY268/0knCI+8wK2DzDt2bYWb0qfj0o/NmITKCukldZvFTdUffJBNKXxLaYeafct/PTy/LSn5PewLmmmqbnqCYuqGHJryfTjP3qlwEvwGzKJX7jVH8Bi/lL6Zv0mQ+MvSzHsRInd8J45+/QYrVAquVldXHJQusVlZWVkep1Mj9e3tYTTOWwRTSgJGatjzobLAasNA1frINzCYw/9OrW0yjXY1eXVfDWvcSG3la4RWPPgUwaoK7AMnNhOMHP7NsaIsh1HhWo17Qowa2QFfvjlTvoBubAKCjSU8jcrkUP5kuL3l0D+nWrL7LfMtGk5SucU/AIbw2YMXGuckDG/C6roa2sZ0NfK0UrIWStEhOzssGPm0wC0/xlBBDfhBUKw43d0JkYrhJT+eZFvOjOb/yke4XPBjwYlrmLn66JcMfQRPzoGzpz7PPAKbCZcxKw9mcY3xMU0z8gknlSzb6RPNM2MwvZgQ6rzgVv3yncjTlYYLJTwIaxSE80jnRoUpOq8m60Jsl9Kr89MBCcWgFZzG2VpU17z/1B8wCQz7mX3mRr7XYk1lJl/LzpABVRyo78D6HxmsOqVbGTTssX61QzBykTJ5oB8ta9SpDg2Wvenr1gEH1wmEeVa9TjuzTNTqKYXTWDJs1BaNcu3nXsfFDZzgBLuNRSoJ5VcCUfMY09OoiyZSFMsMwOqNwpqx5v04b2xivgE6R6lj50oMZgb+81c7zesdrvt+HEAHfzB/leQU1j3QYp4Bc77NV3O6qwYqD+eSnbHfh1rVH8ZpFuFh3TF3ivu5RWqqPph4yXvPwwvjca3pphb6mrvG6ykblrVw4JFF9V2STXKZ9fSdNfeUWkOMpLZiljdGaTWFl6l8Tg9EaC6xWVlYfjyywWllZWR2lUlP94wBWNVS1b4BFDVrBkDl2r5v3SLKxn2bj2ICrAQY2wtkYT2t4Ijf13qhTxydYM2AhQPxzS0xPG9NSr45Jjz9qSDtMT0Nb2ernf6aJzlTYaFdLnM1ityEtgHHTdl9H4w7bVBopgoUa8W7D3I1bgKe7zUnt6EMNahnEfTX/9b/bM0yo4h1kHYKSwMF9FY9e6yOIkh+02qv8I9sDAjDeR4zgMeGD8QokMgZE3Otusq4NBhZ4n8K5cOTaLTsVwIWwnLsolVkX14TgdZ5nIKWrUzlGIp/oqhavck/rkyjDfdkpXDHlpv+YptsbK2hU2Qp4FCXLTPCkVHhOQ4E1NFuvdBEkqdWg+cFex0Ey48K6Xgkke9WLKuDMmYcXmq8qgFOCrkfV46yY1WOu/CYFVFrMiWEMbDG8gUumIzvkRdUl9ZYqfh8drPwo/yY61jGl4GNafkEwQ6u85Ti/7NCeDpmWDNetOpRMXhmvSaMjoPyjobchfwjpTMoMx9U1h3k0vbAMragk438ds8zcNGgLg5leUg01Jqh5tHo082UeaBAWk0yTGG/quvuQg98b3avvpgnD8mC0gj31aur7wgsGqg04qu4oCqZtHrqYPCh++catC5151MMA+V+90PKiANt8h+UxPYxRPB0SEMu/yofuDaZcG3RODxo6smpk9v+KFMQCq5WV1ccl86vTysrKysrqr8q0yg1+cL8DtniUZkM96fjYqGbLlg1vnRdE6DitOZr6U8PG+AeNard1b+L5syYsD3QsAHWbvBqq6zbG1VhX41mbiYfpC27U06QGP4Pxmv6kCWgIkvzUe2E1LFKxmt4kQZMazfoUFOkKbTE9VTxWuoqbIcw5A3mMSfNME34NWVW62hjCwIYbzsAf79JCP35ylDxjhqgaGFKvLC/rPt4SIGHoxwyJ5nkNU9YKvLpP1yWd5ylji6z0Edb9IhPmN+2nr2loknaZucQM6+aE4o5KpxP8XdsURPlWvLJJMTMq7gu0DMi7ZxTKHAu2lT1BjMAzYToEFZfexipIUhnTfq0+q6Gzspdx+dId4KtePMKj8ql5pLEA/Sf/M6g3p8WKHB7zHK87jNMx8CSfMAgN0Kc2ZaLT3+YVM67pBhjdrfM69019lFXuAw7lgYeuD/hj8i8bCG36Ma92USSUgTeTP4KvP4A9jUfw6ooFWFW5nf5yTBxZ2muGtit9xutGL4+5+50PGwSZ6lXWvGy9Wkc+N/fzuspLD3YcQqfqXy4QhCccQTiSb1Zw1jt4NUze9EDznpweAjFBvZ9YcC10VRZMVeaPQFJ5cEcZ6H3I8oCu6bzyJVtNbo3N8pPiZUZMOD2UMMPbdY3xaNEz9ayatA3cunG5q3crLtrREbeVlZXVP1O+u6iOfSsrKyuro0yCjkQyyQYygdE00Du3vyyFMM1g08h1T6ihahq3piXrNsINIhBWfz/9DVTVHcKogQMJIB60pFO4/+knkQv6MbSsJ/Q+VS8b4looRo3szrhMb5mxi/F3pGeiNzELY3TNnOBGmGFrXVcEq5qrJyDVPY6GZCqYAIHn1bRWL6ViVRruJrzW3R1xmmvc042dZ3RC5wQ9OklQrWlvwe/efAWBSAS9u3aHR6+nYWDFIxhwpYa/mvNuj5Ty6KYiPzFCc10QLIAVAPEaA5heWDd5kyelrQvmh+ENQAqWfF60pZP47QvPmF7zYeV9kaaPzRBehnOBTT2Nmn+qPAr+3F4zDQM1P4zMtdtkUP9MOqaHzgCJ63EX5rhHgKpvb8fvnnsOu/dWYczwEQZ63HeTurZ7aJtAWnkzcy9VGLzsghDj9juYsWwhtu7YjuH9BiLg9eNILIbfPvU0dlbvw9jhw1lfXFDTPFl3+K9sdv1m6gcjdP3Z0cPL8xoWq4WH1MvNUyZvStuFUNYzfYjsKHPd3TV+EY3LTAVS9MZ/zFM64GDZ1o2494HfYOacuWYO8Pjho81qzOodV+kq/c5hxrpf9glU1ZuouPSQwgmH8OaS+ViwehmOGTmC4dQzK9vcBw++nJ8V1o8dNdV4buY7WLRpA1asW4eCaARlrF/QImXGPj144Qc3zfk1vjAX3HqsKzpnykTx87ypg9pMOPe76par7nV9YYYPMw8GYHVnZz50CzfzbITh9PvC+ItyS9z1I2/94PxfkuIOBfysv+7dtofVysrq71Xn7yArKysrK6v/JDUxzR+KjkaqafByz8CU26qFNxrC7I1rsXzXdoRCEQKsg9ZsBq/Mfh8VB/YhEI4gkJcHnz9oeql0m+kSVX8dYdcJhtnIj8LHe92hn0QhXnZ7jpQW/+9IX5Ck1XsRDPHT4UcYYb3GJBA2YTOKVY1v/QQd+POYdjhsVutVHky6Gj7sIzzyvI8Q6gsHmZjSIghkCIEMqNWMfdEonGg+Wpn49GWLsZ2A4Qv6TFxOKARfXhSIBA2oKWr1Jqq318CBSIMfXr/f5N8fYVzMp1Y/1iJIyoyf1+APALQR+VF4mReDyZm0yYmCBZwQfUMbmVa748XbSxZhPeFPIKBhyioLUwxiFO4rL74I46F/TA8dI0mr15J04g0HeI3XaXtOK/ryJvVo+n1B+o/5CfEzj77gp3pBBTY++qWkpBj5xYVMy2tW6vUS4nP0vfIkkJYNWQJYRis3y5/qOWQYEVCA9mzcXYnl2yrgK8hnhoh2PF/crQvyuxTQTRnamIInoJVsQ4xTK92GGcYt+6yG9/IeL2HS8THPhEE/y4WVCRnSk3ytuiI/5vJYB6Jh2uYzPcIp+sTM8ZWDGMhD6DOQSTu9Skf+JnDrtJf2p+mbl+bNQUFpGZ585HF85uprzAJKyZwGu+cYnnWO9VPwKtv8BFktqGXeTawzPsfUG61IvXxHBd5dsRxZljmYji9aAJ/D9GizGZ7PfCmWGL8njUij3aeHCYyFcWn0O4IsA6btDQSMnX5+N7zKM/Oh74CgNEAfBekPrb7sDREM1bvN++V7t87rQYCphixvgjLLxTw0MlBrvn2q8aaeyS+dW+eDLfdhh+5149B/LhxbWVlZ/XNle1itrKysjmJp7lgqmTA9rR+lh1Uy7VhuQgdtari6TXUesSUscGtJxrBqewVmrVuHFBvQUb0OJpkkhOXhjblzMHr8eAMfC1YtQ11TI7p2LSV/sNEsMCSk1KbjWLh6A7bs2IMY7SwhyNBiA2DCATNUU41onlX6GjZ5qL4Ruw/Vos3vxaL1a7Bh5y5kCA9duhSalXVpmAGq9du2YcXmLaiqrUWX4hLaFkEyTfQgULSmE1i0di02EP7qW1rQrXsp4YwoIJggSFYeOoB569abdLyEjiXcHzdkMEYP6IdmQsbqLVuxaksF9tXVoWuXLgjyHtOop40GtGlsjsCx9/BBLF2/Hlt37UGc9xUVFxEacoinU9i8YyfDBLGjqgpLN67HIdrRvaQrIZXQQqj2BqPYc/Aw016HXYcOEo7DmL9yLYb36YfjRo5EIk20kW+YluZdNsRjWLplI9Zu34mmpjhKu9DXtEfzh7Ua8YpNm7BqUwUONTQTQksJiB7EM0lUVO4BSwy7DlZhWcV67GM5lXUrMwDsMF/5LMte3bujIJxPXx5Cdaye96Wweu16Ag3hs6gQ9akkFjOfm7duw5HGFhR274YE0Wvt1i3040Y0sU4EBH+xNtaBAhQV5qNvWU8UhwijIS/qUjEs3rgB63ZUor65BV3pBz+hWUBVuX8vDrc0oSEWxxKmWbn/AML5eSjIyyfbs7xY9pWHarBw/Urs3F3NdMLGpjRpy8s6pLpjKhQ/tRLx6u3bsWTLJlTVHGQcURQx7EG9j7ViA95atBjdupahZ0EBIqwLxUxHvbetrJtrKzYhFI2gQMBPn+9l2SQIiOF890FLTX0D9lRXozvzvoi+rm9PYvyYY7Bk5Spsr6pGXn4h46PN2RTtyCBEv4YJkVGC+sA+fTCkbx+EWY5x2rlx9y40xZM4cKQWizauxR5+Fhd3Nw85zFxiAnp1QwOWsN5s2L2Dvs6gpKirKTMthrWOdcDPMPmCctaRWCaNTXv26FuEIsKsIF+DttWzrG+XqNV8v9xdfcPNZsRzqtud1/9WKWbbw2plZfVxyAKrlZWV1VEsgWo8mWIDVT04nS3Ov7Hh2BGsY3ShGbpqGq1svuq1IwKheoLEM6+9jA27qtESi6Fqzw5EfH4MHjwC0+fMw96GOgLUFlTs2Ip3FizE/tYWHDN6JCJsTO9rbsI9f/gdlq9ajxqC39vzZqE9m8TYYSPN3FUzLJVGmPS5r2GiDgFj9soVuP/Zp7Bu9zas3roBK7ZuwowF81HeqyeG9uqDBKH1yVkz8PjLL6OmsRFL1q/Dmq2bMXzIMJR0KcBhpvuzp36PeStWYV/9Eby7eCEOtbdj9NDhCLOBP3vTRvzg0YdQsXcvQXMXlm1ahyrad8ox4zCod1888PJLeHHGDBw+QmBYvhxrN6/H6JEjUBTJg0fzOmlnLhLEsp1bcc/DD2I749lL4HybAB8qimLU4GGoaWnET556ErPWrsHqCvpnZyWvz8ORdvpnxEjkRQowmwD3zYd/jS1Vlajco17KTdi2fx8mDx+BE4YNQ4KQp4cB6kk73NaKux5/EPPomzoC/ewli1BVX4OJY0YbOLn/hRfw1ntzUNvUhNnLFmLtlg04bsw4gqqDu//wBN5ctsD4aAeh5r0FvJf5nThhMpKpHH79xO9QW3sY4ydPwksso0emv4SF61Zj5aoVKO9ZjmiXInz/kd+Yhwd1R+rx3tJlqCV09u3fHy+99RZW7NyNI83tqCK0RwMh9BsyBPc/8QT2HT6Ck8ZPRnVLG/39CN5fsoQ+bcLMpYtRWVOD0cNHIxiO4nevvY7H33odm3fvxpbKXXh/7TIs3LQeY4aPIlh3xcodO3DfE49jD6Fw+96DmD57DoE4gkH9+rHSst7TAZoXmiQcPv7WG3jstVdQQyhftnEd5i1fijETx6OGwPvYs8+giufrW1uxl3U2z/FhyKCBcAIB1LW14Ce/exiRogJMGDoCB1mHbrv/l6jYX4UpE8bDRxj/49tvYtnmTZg2ZQrrzGYs3bAB+w9UYWPlVixYuworN6zHyMGD0a24EIfiLfjZk49h9vx59FkD5i9bjm3VVQTccfA6Qdz38MOmN33L7kp+t3ZgxuJF2F69H8ceM5Z1I4KlFZtxF+vo9n37UH3gIN7SEOZoPn02nLC7E9/51c/Qu18fDB8wwADoYdp/3+O0vyCKMQMHG9DXkGn9dA5l7/y+66Nj90/6L0/+ZVlgtbKy+rj0wQM0KysrKyur/0qmd8XdNY1WtTu1ZTMZFBcW4ZZ/+zIG9u2DSSNH4iff/S7OnjYVyXSCoBxHrj2Bf7vyGvzitu/jE5degZfffZeN+nVIh4J4aeZ7qGtqxg+/9x3cd+dtuOZTV+L5997Gms0VCPhDpvfODA/usECDT7X4S4IN7J3VezCgV2/c853v4r7bv4fCgnz8kVDTxvCrd1bg+fdn4LobrsWP77gTt3/zW9hH4Hp99jtIBh28Pmc2tlbtx/d4709vvxNf/NxNmLFwHlZt2YZUMIyXZs9FYWEx7vvWt/CjW2/BsIG90dLWDCeUh90H6/Dc9Bm46BNX4Z4778Ad3/g6epeVoo3Q1UHzbKDT5kwS1Xt2YcyoEbj7ztvxfW5jj5+Al957B3XNjcgR2HceOYiD7fX4wo034Ke3fQ+fvuIKvEi7lxGWWkjpf5z+uhk2+4PbvoMffvc76FveEw30l/teVHcobo5l4Of+7j27EWact916K+6hPy7/5JWYuWYpdh7aT7hqwGuL5+CcSy7Ej773Pdz2ta+iV7dixFvjBFY/9jQcQR1B+XOfvQn3fPcOXHP55Zg+fy4Wr1trhs/WxRNo1EMPnw9tmTR27KrCtONPot/vxMmTjsNuHuvVNLd/9Vbc9707ccknrsSM2e8jFovj5s99DscfOxFjhw7DD7/1HZx/xllmmGpjezua4nEkCIOPv/wKKqv24bavfB33ffvbuOGaTxKa52DumuUIBnyoSySx7eBBTDv1FNx723fxjVu+gsp91SyHtxBnRXzp3beRivjx/e/fiXvvuh0XnDUNLQ0NyKUScDwpBDQc2vFj5fbteObNN3DJRZfg7u/chtu/fivasmn85umnMHjAUPzwm7dhYLcyHDd6HL5PW8885VT4c15kEilTz4t7lGHV1gokWMaVRw5j1d6dWEzorW1uRhvrpB48FHXvhiDLh95Ce6Idp005AfewHn331q9jf8MhvDTnXTNcu6b6EFJtSfz7l76Mn9x2O+vg501v6YK1q5EN+dGYaGW89bj60kvwM16/mXV0/pqVeG/RAoDlsLNyN4YT/O+hP+5hHR9xzGi8tXg2Eqw3GjZcy/JsZf6TLC/z3fX76cc2tGRTyHQMYTcrUmt4vOl9trKysvrXlQVWKysrK6v/VmKwD2CVEpKpfateO/3neD0oKSgkYPpQ4HfQN1KAIg1b9GWQysRxzsknYkr/gSjP+XHO8SdjUJ++2FVVhWZC3cL169GrtBcb7u2Eu50oK+uBeCaH1es3kce0pJIWTnIX05EEq1qFNZ1KobysJz5x1vko90YxoqgHLp52Jg4RUnYfqUVF9V6AINSjuAT7dlXCl0qje3F3rFq9GjHmZsmmjejeoxc8BJGDeypRHI0iQqA5eOgQNlfvM72dl5xyBkYWdkU/wsUVZ56B8u4lSCbiyGPYXgSXdwmeazevRTDoxQ3XfprA3g9J2qUFl1KEAh9B8pxTTsMnLrwEDYx36YIFqNpbhfrWdjS3tbm9TgSGsQMH4dhe/VHuBHDelJOQX1hght1ur9mHqpoD+OKln8Dwgq7o5gvik+dejL7dy5EiwAlWVTga8JpOJnDMyFG45Yab4M9msGrNCmzcsBFJxq9hwqF8Dektxfsz38PqtWvRnTB+82c/j17lZYinYvATsM478UQc128wusKHMyYda+ZYbt6xFXpXqCfAVAiOZn5wMo3JIyfiipPPxJCCbsjLORg/ajy+/rkvw5/MYNnK5di0aR3akjExNUojUXRxvOjC/d60oyTMupFL8ZqHDOVFY7wNa7dtxqQxY3DawMEoSiRw2pixGNSrJ89vQLsGBbP8e7G8z5t0PEpZ/icOHoaTJxyL/fRTPJfGwAF9Ub17J2a8+SYaD9fgnNOn4dKLL4Y3o6HlcZNeltVp3qqlzHM5zpt8Anqy+TOa5XjmqVOxYMkytDe1oVdJdxR4AyhxguhNH3UJhqH3tmpeaGEgghEDh2D7rj1oYb1ftmULho0eg769+mDL7j2oTydxhPVvLMFXSqRTGNi7D846VjY7OKZ3PwwZMBD7mxrQwPo4YtAIfOUzX0SU6a1ds5rbSsQZR3VtjRbxNb3nx08YhxOGDkcZy3nq6NEYNmQQtrBMUqxbF55zHq656GIcObAPy5azblXtFoGyXmgGbMb0KDuat6qHGtw0p1fDiLXCs4ZZa/65vk+Su1iVu29lZWX1rygLrFZWVlZW/73IimrMavEVIzVyxUrcMau1EpCQTvOPiRZpcV/XIpD1slGtprKXUEJcQJLQoPdyBgMhtpDdZnWCLfN1W3bgkedexG+ffR5PvvgqBpQTbnv0NnM83VfRGDJWykbqZ037+Kcr5IdDSPZlskgTJAuK8s2iNOl0FqlUDo2NcTz5/Mt45PkX8Zunn0GcMDV2xEimnUKK9lZU7sSDz/wBDzz7NP7w4kuE2x7oV94Thw/vR5wQVVrcjdCRJUDDLEqk1W2RaEe/LgW44+avYAAB5KGn/4ibf/h93Pf4QzjYUGvsMYsQcUv7HMxZuRp3/Oo3ePylVwnpB5AXKoLXo4VvAswWgS3tRYSEq5VxM+rBJBgFCUkOQki2pZGMJdA1UohsLIMs7e8SKUBBIGhWRHYXZkqzDDJmruzqykrc98ijuP+JP2DVps0k+yDtcJCmr3vld8Gd192MYX0G09fP4HPfuw3ff/QhHG5rhI/359He0mi+GyfzHCSgFpYUoT3TzrLT/Oe06elW0WtF2XAwggzjTRGwPITRzbsq8ZNHH8D9Tz9hehm1QFE2HESK8Wg+cibFcAT5DOuKhqZnCFNpR+92ZZ1hvjVPVvM7k1oliUWthYy6FXU1qyELtsxKuEwvSH8pLvVe52thKKatXv6rzjwXX7r8emzZuANfv/c+/Nvdd2P68hXIBFnXmJbe/KplkxpaGlFYmI+I6mgshiA/AkG/mfOZYhrxbBpxhtRCVbI1TVv1AMIsPJTO4Phjxpv6P3PFCmwlpJ43dRqG9x2AtRVb8dbcuehW0hWTWcdUW31ZL4J6JQ73ZaPDehrW62T0HfH5UEnY/vWTj+MXf/gd5q9fgxY9n4nm0Z8hrQlG2/yIhKPuMHz+ZFIZ825Yv+M3C1HNX7YCP/rNb/G7V15Fxa59iASL4feEGZL5ZaLazArOWoCKcejpgV6lI4Q1w+w7fqQ/+35bWVlZ/QvK/W1lZWVlZXUUyzT7O/b/Nn2AiWowd9yqPxjatJCTOcdNjV/15JBpCDFe7vsR9RfAlyJ2ZP2EMS/8DKW4Umy0m3elkl7yCCVFBK0xo4fgjq9+BXcSAr/zhS/i69ddixMnjGUjn/Ckd3b+R7u1GJFOCYoJeF7GKSxi4iZkiJAWYbwFET++fOMN+N6/34zv/NsX8NXP3YRLLrrQ2F5EMBg9dBi+c8tXcfuXv4w7vvhFfOPGz2DIgHJ061qAkqIC7DmwFx5CsS8vD82JLDciD6E11pZEv249cOeNn8PPv3UnPn/95zB7xSosWLseAX8ETtoDHyFo+6G9ePi53+OEEyfj3m9+E9/+1KcxdEB/pARtBCazQisNFswIygX3egWJYVHuF3cpIRiGsfPAHoSifhTlRbFr/x4cbGs2w2gFo06On4TfBt7x2MvPmhV5f3Trt3H7tTdg2kmnmJ7wLCOMxWPo16sbvvtvN+Hnt92Oz193AxavWo15y5aa+ZntiRT21tebVW4j0SjBETh8qA7RSD55h9BDSnNorGw0BUmfq0S1WnB9rBWPvfBHs8jS7bd+C3cx7bNPnWaGKqtAhEeKoaGpCZ6AF9FQxMAcOdk8wAgHCXX0SfWhA0j6GTYSMcNrqw8eQpdgHsJKNZdkXARI4xnFyRhTrEdZB8k4YTqZxVUXnov7vvc9fP9bX0OPslL84dW30CTQ9wUNIOo1RX179sbhujq0sm6FtGIxa05jUzvy8woQDAbkLFOXvKzMeohg3j2qHlaGTCaTGNirN3r17IlHXn0ZbfF2nDByFE6dNBmbd1dixry5GDxkEIoKo6qarJf0F+unbjYPbphffRdYO8wDjVfffccsJPXtW76GO2+4CVeceb5Z9dlLaHeUIO8xq0krx/zUA6Is/RKg/zbv24fHXn8Jp5xwIu7+xjfxjas/hcEDBiATo58YPD9ahPxwkRlu7yPg+qMh1DTUo6mxCcGcD37WUf0YF7Iumtf6KCkrKyurf1Gp7WFlZWVldVRLTeaP1iJVm1nbh+/q3NfiKWZf/7F1rl6yQYSBVRvW49F3ZmA1G/BazTen1YLNOyVdGFPHaDIVR5rhI7z1nCknYsPaVZi3eCHaEgm8N3sWfv3zn+HQvipE9GoUAYMBJUmAx1wwjlw6BS/jMK/w4Dnzh4ywkdJ7SdmoP27sWIR576tvvIIGAt7Wym2478f3Yv7CBYg4QZwy6XhUbNqIhUuXopX2zV64ED/60Y+wd9dOjO87FOMHD8Hzb72G15YvwryNm/CLBx7Bvn0HEQqHUHW4Gnf86C68MH0GkoQIj1/QSOjyBQif/KNKIFC3mOnd8nlQ23AEe2oO4rUli/DGzHeQlO20TcOBU9m0Gd6sHAgehGPqQUzHE+jTtQTHDBuJh59/Gq+tXIR3N6zEo88/gwMH95uhtoJd437G5VP3JdXQ1oT9dUewcPNW/OGPT6GttYmA48W+2gP49o9+gOfenY6kGYpLm0XGLJAs7dScyukErqdnvo8FWyvwwHPPIs8fxYmjxsMXp1X0tVZ+DrAMtKhUVj2mLFP5P0DIVU97Y3MT6ghFc7ZV4LlXXkF7a4yQpjV6/RjSZyA2bNiEx195GQs2byKosi6kaTuBMj8YwXmnnIYtFRV4ctY7WLl3N373xms4wHwcP2oC76dYRql4XJ2bNNkvR9GGtPGjfPYH+uWuX/wCW6p3IUTgVb3RkOM0wVo9mvJ1mGmeNuk4NBOcH3nxOSzasxvPsd5Nf28mrj77PHQtzGe9Yn1NJtyFs5iWRqJrUw1UXkPM8+ihQ7G+YhPy6LOeBN1B5T0Rj8Wwe9cujB413PT+stiR0QgBjSpgpfDJBsaTIMTrvMrNJ9hvbcH+hjosq6zE408+gerdu5g/frf4/dKwX/W6a7h2ltCsEvbwOJ1ImvJTvg/R3/sOH8brq5bhzZnvIsG0UoTxgeV9WHbj8NL0N/HysvmYvXEdHn72SRw8dBB+lpe+T3rvrXlnLeP3sTIpv1ZWVlb/qrKrBFtZWVkdxdIqwQnCxv9klWDz8aFb1EtpxMa1TguG+/Tuhx0EhncWvI9gMIgxo0dhzeoVOIaN+OF9+sCTTiPOxvRWAtHgnuUY0bc/evfqhSPtrXh/3gIsXrsW23fvxkVnnY0px4wzkKKWvVbcdXt/BB889vtRfegQ6urqMG3yJIQcL4HRfaVI1YH9OGHMGIzsNwDFxd0wl0Ayf9VyrFi3DoN47oKzzkAxAal39x5mjuHMhfPNK2M2VmzD1ClTcdLECQgzsV60r2JvFWbOX4jNW7ahL4+75EVx3IjBGDGoL2paG5jPeViydg3WrFtrAPkyQlceQSKVU89wFkX5xcgrLMH7ixZi4crl2Eto7TdwEPIIDGdOmGyGoq4nDAuOxwwbgjTzGydEriH0j6WtEwYPQnl5b+w8sBcz5s3Bmk2bMGjQIJRGCjFp4ED6rxeSmRRhw4ewL4ju3UuxYstG5nkptmzbia7dS+ibHE4YOxr9ynuhprEFM5cup5/XYPXaVTj+mGNwydlnoZXAPIf29e7ZEzXV1Xhv9mzsqzuEz1z2CZwxbiJy8RhhcjP6MP6xo0ajknCVTsRMGYVYIAHHj+6EtpWrVmKRWdV2O4LhMIrC+Th14nEoDARQ1rUnGlub8e78OWhOaL7tMdi3Yw/6lnTD2MGDMaDfQLQQSGcunIulK1ag6uBBXHPx5Thv8hRTuzZu38o8+nH28ScQKulfgvaO3TtYJZKYdjx9GQph3prVWLh6GZYtX4NMWwrXX3Yp61l3lkWK4Mx7mM8uxV3QtVt3zF26GItWr8Tqjesxcfho3HTJFYiQMtOeNDZt3oxeXXtgwvDhhFRhISsd/6mH2TGA78G2XZW4/KxzMIL1IszyrG1sRDLejk9eeAGKnAB8OT+2EGCzhNfTjj3W9NKqR3zLzh2IhIOYMvYY9KA/t1buxKzF87B68wYUFRejtEsX813RysTr16xD726lmDR8pBlOnE7n+N3ZgR5FBTh9yhRE/WHMXjwf81cuY70/gP59+qGkoAAnslwLCaHlpYx/byXrw3xUbN2K/qx7RXn5mDBkKAayrDP0ib5WBsY7v88f+o5/HFJ/sl0l2MrK6uMQf091/qaysrKysjqaJJDUPMDmllZk9H5R03BUo/GjNxxdaHQlcFQPn3pXdd7r1Tw5D1oJUO2pBIJev5lrlyDYaHhuSDfxeibnRTKZNnMWfWz8p705ZIIOmlraEGuPEfLyDeAIbtUD5PH4TA+Xm7jgIWd6BONsCscJIFHCQ0i28HLOCSJGGPIzixpS6SU0t6Xj5t2vQX8QXfO6IMB4srEk/L4Aklp9tq0FcdqYH4miMFSAXLYdWabtd8Jop99a2tpNz1a0IMy40wh7swhpgZpgGG3tCbQ2tyBKWMrjpqGv6u2U1P+s4a4gnDS0t6GVW35+gen9a2tvR1RNefojqZ5mArfXR3gwDg2gOUafBb0I0Udpj97JmUUj7XDoC73DMxHPEoi08q3AmDBAYNVcRE/Qh8ZMO9pY1gFPEHl5BUgkuU9o9TuaxxlAPaGwLRFHJBRAfjCEfPphW9MR/PvP7sOVp52Fq049Aw21tWYIaV4oSlDKMC2CdCxBG31mZWM9dBBARVm+kt7/6QR5Pp5BY3Mz/GG9tzWMVJw2Mg+Ohv16Qkjw8wjt0WJaUQK2eSBBX5JnWI08SDF/TYl2gl8cYYJVXiCEcNqd+xxj3VUvctTUBUGj1zyEEXRFAw6cUATNrHv1LbWETPop2gVhpp0iMHpZ5o56OVmeGcaRJVC2syy1QrF8XMh8+lkWqRw97dPDHQ3f9SPPYT1i/dYcUi1K5A7XziLG/Mbo7yAND/DYYQAWCWK0MxxyENAQYsYR1/Bf+j1sZmur19Qxc2VzrEN6V7HmcSfogvpYs/FtIeugeng1WFzfnVRSD2xytFHfAcGlh77WnOQMgg7TYVk0xNrR1NaMvGgYRVGWd0vMlLcA0fGzrrEut8baGL8H0bxCJNrj/G56wKpihjvL74rXcKS6pT9Gqai04FNhXoSg75iHXBZYrays/l5ZYLWysrI6SvWPBlb9+RBQqiclp3l/hBEPN83PTBFQ1CPlZaNZw0/NDFPCRoChtfKsFsLRMF4ijQHYNC+nSHw+Qoik+A0MawywOeYdmgjI+31mcKqGSiaYJiGUpz2aKateMtqRZdoakav5gl6m6RrLD9riJSBqNiRRhPYFjE2aG+ikfYSBBIGGn4zbz7i00qooVOdB6DKvAKEfM54Ar2uxJC0KpHm5GoqZ5XXZpnvoeeYxy6R9jEO9c4LZnOyTJ2hwlueUvuJMQXM0maO0QzAjsvg02Fg38LqgXYs0KQOpBCEowDji8BDGnEyA6QSYDnOjlYmZHS3C5M2SAlO8Tw8FcryH6QnSswSHhIf1gGk4qSy96KCyvRlf+tEPcOmpp+EzF18I0in9QZjWHFTK4X4o50OShZGiG720x8f4NERWq81mmF6O6TveIMtKiwzpwYI7lzItn/M+LZZkhnOTlDJyCstYQ18zdIp6oxVWr2rxEuocgpweZKi3M0efarZsgGnKDs33Vf3SoFqBn+bREkEZzoVYj5/XCfG+rMOwcdYnFS+PVRY5Aq6xWIshhUyaHp5XHVbvdtqXMmUR8EbpX/qKfvMxj6p9KdIds866yfzTNi1ylUopLdVGljn9KRbTEGRlT5F7WS7qvcwQhGksNwd+1Sdan1YOuO/jOQPCzJNA1M909D3V4ls+UzeVZ9cufT9yLHszvF7DoU09YZ1n/WUpG1/pixn3MDx962cd0LB0watKSt8thc2ynuToW4E2MZ72qM6qvqoQPj6ZImX+LbBaWVl9HDK/Wq2srKysjl79/c1EtxHr/u/GwjaxOeE21tWAV4OYOEU4Uq+iFtvJEAwlM+zQhFWDXtBCEFIj3IADYYg/iifNBrg2LaIkuBTyZNmo7ojZ/enIhMJ72DjXKsSO9nWP4iTApHOaw8oGPQFHPZYaDp0jNWUJJBk1/AVwgmVubNPLQDOn1KxGy00wpuHFOYEDw+t1McoLUcDtEeSmRrfyrLmCmpOYJLylBSSEDtnBDLhOEkDxR2lnaa+GZPPAALzJA/0hSNF8ToGDeuAEGGblZdqRJSQqnHr10ukk/UOYFpgSVDuHd7u+EXwTkAh8AqYM86sVfGVSijFzl/nyG6hnZuHjdQM3spQnNYz5vONOwKCynkgxv3o1j+aHmsWHmA290zOhVGSMuYlxytc8Nr5gQvJ1WmVN2zy01awGzCQ88qlu4ZZheM0xztIHKn8NnRZ86fUqklabzqUI6iorzSVlmqphmsOqsjb3MT3BnHKuGqbhuWkem7mYDJ4hoeaS3FRWTFsPR/QaJI/IWf4k+IMAq7JDmnnlpgcrAjwBsZ8/ubQAWA8lGB/Pq6aqN1LwZR5+CI4T8o+skyU8Jcikjcqr3CTfZ1QXmSeDg6ZcmWvCIgMbe/XgIs1j1eUc/a1yT6kuKx1GoPzKR2Z5ZT2gYf3QgxgP0zFzYhUH41fdUDBTBgwp8Ocuw7KMOq6782npV9npupvuUlqKRp9ufbCysrL6V5XtYbWysrI6SqVGaYYN95aWVrPAz0fvYVVDlpCQ00It/FNhGrdu41g9TWyl86x73bxehY1yE4yNaTbD2aJnc50Ncg2t1OI3xCVe9LJBnjINeZqGjIbDsjEueDFwwdsSjuAkg0BGECibKZqs/JCVDETIEr3eRdCQEriQKrxspDu6Rw1+rws4ggz1MMoigx2EVvW0CgO0YnFKYXjVxMvE1Vvoxq4eNe4xXb0ixNHKtoIqpmUWxeGmcOqF8xCGzCt4aI+Pt7qL2ei8KJHAbKBegMON+ZTVGXM/JR8w4+onU69X1pty/curpveV9hp7aIh6W9XVJj/TZcYe5dVgHe1I+zSEl3k03Xw8duhnXVePI4+1Gq96eTOEGlGOOqzTPPaHw3Q6YZGwakCbyWmVXPlD0CYfaPioegMFVurp9jINDUdWLsyDAdqkVFTWaTozl/Mbu3Me9bbq/Z/KqobmMn75R9DNdMwqtdzx0ncG4hULy874imXpMdCmNJUj1RGlwjwwDXlGZ03e1Hsp//N+d4Vi+Z420B6VvYE4n6BPfkvBMXljEN6hspetskX+5C7TU11QvWDcpH66iaeZLm10faM4VcYmuFsmKiOFkW3yl6iX8aeVd9pjoFd1RWHpCxkjTBbAM/MMy83DuqmqyjAph9ezQZMVr/7TZZWhHmiozivfrCOOhoVzU7oqG3M70zHzv411ro1/ktJVev84KT3l1/awWllZfRyywGplZWV1lEoN/L93SLD+NAhU3FdeCDQFDWqIC2bUqFeDXUMV1RANkLrYIA/64QRD8LOhrndYtiXa9UfG9EaZ9jYb2ZoPqLhNHGxZCxB5RIsYwAAeG/hq3DNeNdw1aFh/pDot1r6BQ0qAKxt1VcCsRLIdEGX2CRdekoqGnYb0+pRgGPG2OCNQo172MxhJSHfICgOrBiIEXQIrF150TiCaoRuC+RGkCHfJhGYUMgKdZ1ixicDL9Mbpz6oa54R1eVwAK5t5hmapH0y9zV6E8qK0Iod4e6vcy4uMh8DhI0kFRFOeFIGV9+pG+ssxc1aVJm2nQcqDzhtwM3YQCXmbhq6G/QGkg1kk2+O8j4YzQFb9eoIYDb2lDzSEOc1j5Uv5c1QEJin5TOEFZnQXN9knAFKeTK8cbXV9R3hiOPVamzLgkfFnTg8OdJPS8Ru7MgbGNFzV9WvKjdTAnYF7OYtAquHlSktDZlMqR7lCYRnGAC/j0IOINI9zjvKmZAjLUXfGaJxlowRUd91eevXm8noowiMvEvEYAZdpMi4lyR2Thz/Vd93t2ia53wWdkU0qB9c/nc0n+Uv51zmBvCIw9Zzh9bBAsWVYKDpWmoJ6k6bilJ94RXYotQxhXWXKkPxQjyzBU9fkexO3Hpqw/rghmJTSpQ9ok3mYwOvGagOs2vnfkTxjgdXKyurjkl0l2MrKyuoo1kddJbizEa6w2nN7CwVc2ieAEd40FFdNfNOTxmuae+gNhVBZfxgvznsf769chkNNTSgv70NQDCEp0FAjO500jXRNMGU0bnyKnw10xWga6B4XOF24lpSwTFDjXPfoHBv4HVkwzXPGIRASdBmQUhIKy3uFLP6AH4vWr8EzM99BaY8ydM8vIuzwqmBPYWUC09e+ci1Ac3vCGB/PERONnYcSLXjstefNvQPKe8NJaFiyrJWVapAzuGEK+cV0hvKcgEM7CuH+mCHFjhePv/oitu6pxLCB/Qlxyo0ghdcJ3WZuo6DG+J0wSTsEayZfPHZ7+Biex8ZIMovO8Wb4gkFs3LYNyzauRZ8+fREwPqGnDFDKr4IbeZze4a0G/BULHecCHq/RKYpboQWlyqV6h9Vv2rkYkeqIrutePWBwQVb2y2j6z8fYGI9WMjZzL5UiE1ZZmd5UxmF6MXnOwJZbgLzGDxOrC9MKo30jY5ObB8UvOw3w0qdz163BngMH0ZNl7GdwnZetQtp0wId5a9egqqYG/Vh26jU193X86AGCAN5NXDbK17ziGmPyK/P8yiJtlW9kl7KqeiKvaRSB8qUSd3vrGZb/6QGGuUcpMU6VtakNvK7vjoF5psHsGFtNDzn9x9jNpjJVngW/vN0tFwGpwnIz9YBH2lc6qjvGRzrxvyhZZFcJtrKy+jjk/haxsrKysrLqUGfDUo1q80eio53JtrDZ1zDRNDfNzdP8SK8TxPQlS3DrvffgvQVzsWnPTvzh1Zdx690/xOrKnfCw0ap3UmoRIPXuqVmuobluZGpw5zp6atUI53mfFm5SWDXaGUrQ4mN6gjINedSCPOpJ4j1mgCipK6vrtNuE1zEJT+HZsofj96H60H6sqdiE5kSbuW7mlCoPJl6mafLoQlPKISZw01xBMwxWlwiYLfEYNmzajMM1h+EwH1qcSCAqK/1MzCGBmB5antY9XuZDXhRQCKw0NFiZ0b5gbfuu3dhVVW0gRAtGucN33TmPaT99oCGsgiDG5v5koRHPmYCG8hpqoR0yXD168kmaDiKwBoJYWrEFb86aiyTtNENIGQtzxB9GIEjyBbhpbqWicf0m8BI8md5GhddCSCYPBptMOrqqDMpGQZx6Fg1fqewEZyb/DEefqidQEKfrgja/hjAjjTQJWX5WvsxGf7gPKJiuoJqAZubraqi0XNaRtMpMedS9WpjJjNOlPRoNnOTxG4vm4P2VS8zCWlrDWEPG1Wssu+AN4K1Fi/DeipW02UGAmVX9lq2uHcoW/zd1gj5nwob/eb+GWauX2nU5S4Hwn+B9KdVH3Wn8R19yUxnrYYTK2QzVlcsErPxU9Mqr4pf/XDBV2vyRn3IO/cfvkz71TVDhGDEc7VV9NO/3lV91uuO62Vfc/DDpWVlZWR1l4m9BKysrKyurP6mzl9UwATe/aXxzX4v58HySDe6MGtxs+Pv8Qew6UIOHnnsO/fsPxG9vuxO/v/Me/Phbt6GdgHLf7x8x7+A0bXjHT1gJoI0gkfZqdeAQ+UDgk0OCcaZ5LFBrZ8LtPOf1h+ELRsy1VkJMIkjw9fsZXkMwuXEfgQBi3G8OeJGIhJAN+xHz59DkI1QECREEz3amf/FZ5+CxX/wag/v0RlsyxvMOEo4PDQTpVkEXoTpJIzUfVvvNtKE5lSaU0L6QgxTzUlbUFQ/f+0tcOvUsxFrbkWC4tmgYzX4P6umoBO0xgMc4BCxeL+2jf+IE5iaCWkxgFmAe5dcU6KO7cOsXvgKNEo7Ts6lQALlgEK0EsWbemgkFCSnMA30vMMoEA0iECM7MW1wcSTD1cDNDjgmK8qXoMMWw8WAIqWCUIMd7eF4vTMk6YeTCUcRZdm20ISMoZh4SvF8/Qh4Nb3aHCROg6NtWJl6fTSEekh/8aKcl7cxPOugYSNSDBg3tjdMHxne0NeWnDQyfZRi9lqeNlcccK04CaYLlEw8ynYAPMcJfG/2fpu88evihVaLEtaEQy5F5TSWRFAT7A8yf7s+y/hHcWSagHRmGaSeVtvuziDG+OMs8RqBPGph1bdKmodQJAl6G5a6Vhr1abZk2t7FctDiVKmiGNrZ6UmhGAknmNcuwqu96T5JHdY/2p5gfreGs+pkQTZvvhcDcjxz91c5T9cxjkvfquyGcNPhP+5V2A2OoJwUnGV9OKx4zPw7LwWG9AOt7C5tlLSzGTISZoE8E/Bnia5rlGaeNzayHMQ2DDrPcZRvTF3Cb7yw3feq8uWZlZWV1lMjOYbWysrI6SqWmqzuHtYUgwZatQKoDTP47/dmfBNM75qAtkURUDXC2jjU3L8XzGhqpBZV8+fl4cvoMA6y/+fE9mFjeHW2xNuTldcW8DZvwyAtP47abPovhffpgzZZteGb6ezjUVmda1NPGnYBPnnY6omycL9y2Cc+/9w66F5dg246tBhDPO+0CdCsoxlvvv4399YcxfNBQfPHiKzGoa3es37EDf3h/OkpLu2Lrtu2obWnHqaecimG9+uLdd9/C/oZadO/WEzdf9SmM6N0TC1evxoxFi3DdpZcwTB+s3LkTj7/6EuLJOHzpDKaMG4+Lp56GcCSCd1Ysxptz55BT/AT2LC46YypOP2YS6hn2gaeexLQJk3H68cdjb1MLnnrnDWzctpHO8qKcQHvDRRdhOOOva2/Hb55+GkU9uuNI3SFsq9xOJgrgmgsvw5njJ9KTXjz+0kvmfZo3XX05bZuF2WvXoUf3blhdsQXNbe2YMnI0vnTZJ1DgC5re0A179+D3Lz2LI21HUFjcBUMHj0TzgSP49HkXoE9JsSnetmQCj7z8It5YtwbN6TQGdyvF+F69ccuNn0FbPIHn3ngdazdtJlj7EI76cf0lV2B870HwJLWKMoFTwEMQ3Mk0nnz5JdTV1pOeshgycACuPPsc9OraDc+/Mx0H9h3AFz91HaKsSwkm/PCLz5p3iX72sivx/sqVmLNiJUq798DmLRtpbwuOGT4Cn73oEpQVFmLxli14be5slPcpx+bNm8x7ePv0LMcXr/wkBhR0IWB6MWfzGjw/4zWCPetc2oMzTpyGS06aioKwD+8tX45569cy/m5YuGwJJk2cgBTL8MX5C5AXCqNfYQFOGT0G151zEfyETb3qSC98/cqDv0JRsAA//tLN2FtTg98+83uUFRXjJvr4SCyOp99+Fbv372XV9KAwWoQvXH4NhvQux+INa/DO7DmsO5dhaGkpkgTSxTt3YN7CRfgc75Uepc9DJQXYt28vqo/UoUteAW648FIcP2S4OoyxsXoXnmT89e1tZhXjEX0G0ldXoXtePl5fMAfLt29FcXF3rNu0Di3trZjAsr/xgktQmhdBO4F95qqVeHfhXNOzzH+4aOqZOGP0eER4Ta8H0pxr9WK7i5+xNmYJtYTq/y0pZY08sHNYraysPg7ZHlYrKyuro16mD6Zj/y+rs1Gp0DE2OedVVOCxd6fj3Q1r0ZRlw5+wauYjEmLMqrPeDGoTjUh70ihmIz1LwPCzEZ1ubsSEvn3w81u/hf6l5dh56DDufexR0xt441XX4JTjT8LTr7+OZ96bboawHmxqxJsEgP2Ha3HNBZdiUP/B+Mnjj+FXv38cEyYei0sIO8vXb8Dzb7+NXMBBQzKJ19jQX82G/tlnnYPJhMg/vvY6fv7Iwxg5dASuPOdiVB84iAeeexqNbMTXNDRg+YZ1iGXSqG2ux6//8CgKCvLx1c9+DmefeDIWLpyPA4dqsHnvDtz/1O8wbvxYfO6GGwhqA/H29HdQd+SI6SVbQ3/sb25AKyHtqTdew3tz5+H0k0/D9YSPw3X1uPvB3xLQWpEi9C3eupEQ9DpKi7vh+ks/gZLupfjJYw9hU2Ul/JEgVm3bjC3VewmyXlTVN+AFAvvevVX4xNnn4SzC94w58/AEodYTDBF0YvjFE0/gSGMzPnnRlZg4ZgJBfjbeW7qEkJpCUEN/NS+T/h0/dgyG9umLIsLQKSecgGPHjDbnn3rjFbw7bzbOOf00XHvFlYinUvj17x7D/sZ6eINB07upobIawvz7117Cjn3VuIFQ+omLr8Cu7buwfu0Ggm4Qm3h+/Y5KZDMew0R6D+n6nTsJZVU8cLCrthYvvvM21m/ZhAvPPAdnnn463lm8gMD2hum1rW1pxdtz52DxiuU464RTcOm5F2Lz7r341bNPoY1lu2bvLvz80UfQh/Xmpk/fgPHjj8VjL76AmetWwQkGUN1Qh1fmzsJalsWkseMxdvAwAvFIlHctRTmh74wTTsLIwUPNUGStkq3OaPMghiSXCwWxZt8+fPf+n2M/y3TqKVMRjITx6vTp2Lh+Ez55yeX4/KevxyFC40MvPIMW1vGDLQ1YsHEtQfQI9K5hx+tnHlqwbvs2xJlGM4FxHr8fM+bMwfgRo3HtpfQtofQXrLvVrU1oQxZ/fPFFxNsS+LdP3YhPsPzmr1iF599/Dz6/gwr689kZ01FRuQ2Xnncuzjj1NMyctxBPvvW2Ae0DVVV45dmXMGrYaNzymS9gYL+BeOypJ3GAYPzBolMqB25q1KlM+M/KysrqqJEFVisrKyurP5OQ1ceGcE1zE95ZvRLrGw9j1pZ12Fmzn+fV0yppPqEW/skigxS8fne+qzfpQUgzCDMpRHmizB9GoTeMmQuWopYg95XP3IjzRh6DzxNSzp46De+tWIKaeBNvdFCSX4IbL70GnyDEfOmqa1HWrTsG9umNG885HzdOPRPTjjsB6wl57WyO6z2WedEorrv8CoY/CV++/GoM798fY0cNx3UXX4LrT5uGT116KTZXVuBQayOhzwMnHECG8NqaaMH+miqUl3ZDaWEh4XAq7rnz+xg0aCBq6+vRRNjuVVaGsuJi3HT1tbj9G99FEcMlUmkEgmH4CZB7mxoM/F1/5dX43Oln42KC083X34QD9Y1YQjD2hkNIEeqnnai8XIOrp5yMb974RYQJkYvXrTVzWL2EWn84olGd9KUX0WgebvnkDfjUCVNxy4WX44ypp2HWimVoSLWjcv9ebN6zA1+4/npcctyJ+MLZF+Gq8y40PaWiFZ8eJtAnAZ8XZ04+ASeMHIX+XbriunMuwLnHTkaCvl+8djXOOvMsfOr0s3DGMeNw8w2fw76aQ9i8vwoe+kZAp8WxMgTgptp6FEby0LWwGBNGjsUd37wNU449jgCYATQ8NxSGWVCJsKoMyCca8q28aGRy97KuuOXzN+KyE0/AF1l+5556Ct5fPJ/g3QLH70W+348vXHEVrj/9DNxw6qm4jqC4bM0qVNXux5y1y9CFvv/a1dfh1KEj8fkrr8SQwQOxcMNKwl8Ocda34q5F+PbnP4/brr8BZx8zHqeNH4fBPXticHkPfPqCC3DS2LHQO0vd1+ewIma8CAajWLKtAt/69S9Q3K0EP/n2bRjVqx8S7TGcf845+MF3b8eoAYNQUlCAYaNHYdfB/awrcZaTA09Iw881Y1r509BkD4Jh+oC1Pks6DDD/59KvN55/Ca6cdCJuueZGtLS1Y922rfASOj977Wdx21e+id4F3WhnXwwZPhyzli5BYzIJDwG4Z9ce+Dz98YnjTsaXGMcnLrgCC9auw766WvTk9+Ce79yBK866AEVOGKPpEz08qa49TGDVcGT3wcEHm2zkZmVlZXW0yAKrlZWVldV/lhrhBKrCfA36zBGmgijI4z6BRY1hNZI1x84s5KNeOcKZho4GhbNmlR2/6c1saG8nJHqx9+AB5BUVoKRLIZqb2wi2wPA+fRFPp9DIMJqfGAoEURTOQ3MshRDhp3fXEjbkuyCXSnBLoSSaT3ggULFVrgV4IoEA8gkSHsYRjCfQhfaVdS2mcYTSdJb25qEwFKJdGc1SpHwyEeXdyvCFT9+E2QsX46bv346v3/8LLNu8BcmUh6A3CddfeDUeffJpfPWHd+Hu3/waVYcOE3YJloI5AQFBLZWMAbRpcK9e8CXTaGtqR99evdGnbz/sb2wwixcFmNaAsnIE6Kq2lgQKPEH06dEbbekk9OIVn8CnAzDkbz8hpDA/H+3N7hDusvKeCNJf7RmGz8QRKYyie0kXZGIxpAhSg3r3QWEJQZr4roWoPMol/RJX/NxS/Glrb6KZcSSzKTNftKi4C8sni/Z4G/II317NU80mzVBgrciboq+iXgefuehyxGPt+Nrdt+PWe+/C+wvm0+e6lQDIfGkerua5mpe10C/60cJT5mEGfd+tuARdCvKRbGkzw1Z7FpbQdx40NLfyXg+KC4tQ1q0r2unHRDyD3iUlLMsgmuqPoI3phgvyzAqz8dYWZBIJFLNs2xtakKCtjuMg7ATRhVuytR1Jhpc/kqkk4rzekmAa8RjrogtwKgveRH/7sXnbduP/W66/CX0ihfC2xxH0BU1v8SvTp+OOX/4cP3r8YSxYsYL1Xw8T3Hm9WUJvjpvyS2+bBwXm9To8VvRBll1Zj1LWiwSSzXGUFhVDiyY1HTmCCK+1tLfhgT/+Hnc+8HP84g+PYeue3SxwLX7FukR/lXcvRa/SUrS31pvh2X3KeiKWzqBNr6Pqko/lO7bg+7/6Mb7/8K/x+xmvox5J5AI+t+eY0v8pGqJN+VW+raysrI4W6feslZWVlZXVn0QYFZh0J6R98pSpuOmU03HdSadhQJdiZAkFeouplEuxzU1EKQgVkZO8aIq3Ism/KglSoT+ah1V79+Crv/oJKgl8BQQxvxbCITTp1ZR6JU4roUktba24a1bXZePbUY8Y/zSpB8t03bHlneF5zSvkrWahGq0gbFYoJkB4SE5qnJshz7w3S3j15NjI576PIKDeNQFzjmnoVSCkDXP+ytPOwM+/+W3cfOU1GETQ/MXvHsTsxfORHw7hC1dfg1987Zv4zAUXi3Fx289/jHU7t5uFerQmsOYgasXeJB0Qz8aR8tAnTprg3Yy2thjz6TOw6mc6WqlWOdG7RQXaZBzGIMxnANoos3VdcCP8B4HHIyJkZmWnVh52PARBbu2EK/Xypulj9fol2hJIEJa16JEWoRKjaHVZlYmG92pOo3pMzXtk3SV96R8CFqMPmsWNMvSPxwwD9vNT9mjV3wxtHTdiJH72jdvwneu/gJMmTMIf33gZT09/jYXlR0g9rIqXNqQFuSxPRS+ZD/o6TbsUn1nNl/a2EtjSKZaJP0Q7fQbG9LBCjRAf/RVLp1kfkggSooPeEMtVF7xmgSP1RKtOOExXK+UqStWHpOzlfsCnsuU+4c4veDa+oIcZVumnWOhCzQwh9rRJx6M4mo+fP/YQqjQUOi+CunQr7n30N2hpacY1512Ir91wE847/Qyar/tyoDVkcJW5VqX2mLm+Avs4bVY9Na5jGSRSceR8tIybfvQQJ8z4N+3fg++xDnUhpN90+Sfw7zd+HiNHjEKa+dcwXo1UiOmhDH3iVS+uFqlKxVhmrAPM8zNvvI4Xp7+Oc086Cbde8xnceOnViDghMz/dwDRdxWhYlvKK+cp88GllZWV1NMgCq5WVldVRrg6W+Ghi4zfAbXCXEpw8cCiGde0BR3DIPxsCoE6lYwmcMGYsSvIL8NK776BGq/OWFGBrUz2eePNV1LY1I68giskM03LkCOatXQFEozjExv2spQvQq7QMZflFjIiEkokxWQKnwI4/AifTo0c4FaAKPHRe+WEyDMsGPmlBvXtmsRkChsBJEKE/bmz2Mw6eF1GQbHLZlFmRde+Bg/jVo4/wL6AX50yejGuvvAoF3Yuxq2YflmxYi0ef/yN6lPXEBSeeiIsuvwRtjGPfgUMG/rKyiSDRM78YA/v2w/Q5s1HL9DLRAsxZthgHqqswmv7yJmkpw2noshms69WrgGQRbcporVmCHu3Jet19AWounZB31QFKH6jXOsXT2nLoUVyKcMCP95hGeyiC/fEEps+fi+aWNvidILI+Dcd1oVWQrp7uuto6HGhpRCoSQYD3dC/sYhZcqmW6Hj1Q2FFhhvj2LOgCL/1vfElAakqm8OQLL2BP1T4cf8wxuOyCCzBg3Chs3rObbsyilOB16PBB7Dp0EJ5wHtbtq+K1ncj5TR+v6X3cdWA/Zq5egfZoGFWJdmzYuQ09e5SiW2GBActDTY2YtWwF2rx+NPqB+awXkVCQ9aEcQ8t7o6Z6H9btrkQuvxAHmptQsWs7epZ1R4GH+WT9S2UIeHqQQXjkB/xZB4XBIPYcqEZ9Oolk0KGneYH1RnNOVRapVDuGMI67bvoCDtQcwl0P/Jp+bEMLr23dtxvjT5iEMyYci+4lXbFu3RoksnFkCN5DyvoQhIFNVTsRjwRxiL5/f+lCtGVpA/Pq9ToE8nYsWbMahxJJJPLCmLNmKe9PYFDvvthbXY0jrY2Yevo0TBk5woD6ynWr4HO88LFyRAJh7Ni7l/esQTxQgH3M25vz30PP7iWI+kJYuXYdeg3qj9Onnoah/fvh4P59qD9SZ1Ytdl8HRB+I4lln9P5YM+KBVV7V3srKyupokO8uqmPfysrKyuookxr1yaSGfBJn2KB18fUvt2Q7hxkacFTPUiaNNO8XrioOtY3dbhxCGeGna2E+fKEw3p41G0vXrcWStWvx4jtvoa2lFd+68QsY2qMc5d27Yx8B59VZ72Jr5R7MeH+WmSv6uU9+GsPKynhuB1avXY4Lp52OQsJUOxvt8wi05UXFOGnsRDN0dnXFBhzYV43Lpp2FWjba565ciHOnnII+Rd2QTKUwf+VyRMIhHD/mGIQIiJUHqrCKEHH21DPRUluPtRvX4IyTpqAgmo+XZ7+PdxbMx6bK3Zg9bx6a2lrwifMuMgvwPPnWK1i0ahVWVWzFrHlzUVpcjCtOOwehgIO3Z76NUUOH4qTho9ClqASvzpiBNZu3YsGq1Vi0cBEumDYN558yDYlYHG+88yaGDBuEicNHI5fKIJ5JYv7i+ehGCDtuwiTMmjuX0JJjHk7Gmk0bsHbzelx99oXI80eh1/Vs2FmBnTt34IzjT0Jvwp43HGB6b2Hlxg1YsGw5qhuOIEDoOe3YSYT+AhJ6yhSt6TUNRTFn1TLMWbwQe/fswfiRY1DaowfemTMLS9atxuK1K/H+ogU48+SpOPPYyQhorDR9bF5nQ/hduHI1XmRam6voH8LZjspKXHr62ZjYfyDCoZApi5nz5mBjxTYsXr0aNYdqzBDvaYxr3Y5KrKvcjtqGeqxbux6vz3oP+/YfwBc+eS3G9OnDOPfw/s2mx3jjho14a/FcrKA9n7v8Khw/bDTKSkqwY88OvDN3Dip27sTr77yDUDCA6y65FL3o87Vbt/B8BS4/+XRECdjmlT4+B76wHzMXzcf8JYvRyrRHDxqCAPPiIUWrZ/z9FYtMb+m1Z56DY0YfgzfnvI/1Gzfi2DHj0MC6uHDxIqxnPmfRL7urdyPfH8SZx52I3t3LCNj1mKGFnrZvxcLly1FVexBBwvDZx5+CTDqL2SuWoL61FRUbt5t6OHPRHJw+ZQouPPE0hDUUecsWLFu1Equ38f41K9Aab0U058Vlp52LFbRhJ/3XSn8sZZjX3n8Xu/btxc2fvhYTBgxGgoD7rt5vvGMb5rNebqJvE4kYThk3EQO79QBSaejdvgJWJ8PvKH/SBHn3HbP/e9LDFw3rVm+8ZFcJtrKy+ntlgdXKysrqKJbmJsYJrJrz+bcCa6fU8FWjU1JvjeZu6lDxqC/Pq2OJwDByyDCMJ8TlYkl1XBLSRuLr134Gw0t7wcP0Awwzadx4lBR3QXtjMwb0KMNnr74aw/v1RzaZJmD60Le0J0b3Hwy/1zE8XBQM45iBQ/8fe98BINlRXXs69+Q8s7M7G2Y25yxplSOKSAhEMtiAsY1tnL79zbeNif58HMBgY4yxMWAyCIFyWIVdhc0557yzOznPdO7+59zqnp2VBQhYo5X07kz1q1evwq1b9aruqapXhdrict7nEGbEk8aPxzT6KyZnOgJmDgFUhGBFnBSHo5jZNMlArt+W7QLjaxowu6kZNdFiNNXUYW7LNNSWleHKS5ahKBhEbGQE9QRIv3H3W7Bw8mQ0aDZ46SLylEBmOI55k1vwvnveigk11cglYwSbZZg3fZodnzKpvgFL5s3DwEA/IkEf3nbzLQQgN9lmP36C/PqKSiyYOh11FRXIJpK23LmmuBSzJk9BQ0UVqsnTrMnNFk+E4GXWtGmYM3mqWxpMClMOzQQks+l/ZGTIZC8Z5pIpXHnZ5ViweAG2b9qE6y+5BJMoV38iYWBVH+rWVNZi+dKllHuGPJdi9vgpmDWpBXNnz8bw4IB9V/umq67H2294A2WpIkwRqPJK/xFfACuWLDHgONLXRz6juOemm3H94uXIjsRQXV6KJQvmW56KCBjvuPo6vIHP5rJcJk6YgPX7dqG3qwv/6z2/hdzgiH1/+lv3vBNXz1po58/uOXsSu/buxp++/3dQxjIIs6TeceebcBPzhHgCJcEQLl2yFKFggMA/hjlTZ+B9b9VxRg0IxskfQfXkxvEsm2bWGy0Rz9gxSM1NE7Fo5lz4KZ+J9fVonthkm0JpebSWCkeLizBtQhPGVdSyDpRjKcsuG09i5kQC7UtXUA4+jFA2SxYuxFtvvh3NFTWYMX4iyzaI+XPn2CqC5MAgls6dhzffcitm147H3AlT0BsbxjOb1uBNb7wTCyc2Iz48jFuvvBK/dusdCLHelheXYMXipciwrvlYNrdffwNuWHop5jROxIzmZjy1ZQOS5P8PCOjRP2SDDx9857tx6bRZyI0kMI3vyIxJkxHr6sPEqlq85Y7byfMkzGuajAo/awvT0Gfjeidtjp1lm9ULRHI16ZUhD7B65JFHF4rYzuWH0j3yyCOPPHpNkb6jc+ewDtkyzMLywZetxqp70L8pwHk3kr4olJIs0q+eGZgleNARNdRM4UtlbJlvOuO+edW3esFgxI6kyZGPgHhLESTpO9MknxOcBKIRpAhYtEQ2Q8BXUlRs10wqSRe/fcuYiYSQHokTXDCGSBBxfTdIXgRZw1oay3TMP910nqi+e0zG4gRoQYQiYYzQv5Yahwh6AqEQMuRH0DYUJ6/xOPw+8qPNcKRoEzoGNfGoJaaMUzA9Ih7TRF3Mn5YI65vOTJSQSzLQMmACIC2LlbiKI1H7TjGt5c4shwBBeYB+NVudSqRQZHaCDQIsf8CHoOKOJWwJsGIIMm4deaN09505iT/+1Edx59vfhjtvvcs2VvraN/4Lh7btxGc//BFMIJDOShb6I3rx5UIm61ARrxnyO5zkEz+S4QD8xWH75jOUZM7FL8FqOkC7lpiyMAPatYfl6aN89E2lvglNk8cUATEzYoUeZDkHlD/G42cZCpipdo0Q9P77ow/gycefwpf/9jMYV1mJDPMvkB1M0G9RBN9e9zT+7etfwxc+/iksapnKesAy1nJu1gcfeQqpApCXXGkRUozPTgBmGfopM5WHNivKRUNIJuIIUK76S1Hg+t43Eorqo1Ykc0kD1H5mPUy526ZgzLfqRzZOeUuuqrPMY4p1LMR8a7l4MuSzpcR+lq8GETKMQ0nmQvqGNmQbZcm/3PRclm1tx/EXn/07vOet78S7rr2R5U3gmKVM4zErX5VlKMCw4jtAXpRPhgvTniYPH/vmv2Pb3r342sf+Dg1lJcZrLslykbzJu3ZjVt33Mw5/innV8nHyqbILUnaqO/p2XHVQ3yer7umbZlslTPsrQcq1dw6rRx55dKHIm2H1yCOPPHoNk2ZYE7/gDGuB3MzquTAOQlFhpnLsZk9yBJYCdFS0CSoCCSrR6QzBMlX/IAGUtGiFIy85ApJsWt8GCpgRgFDLDhjaE77V95xUbJle0Oenv4yBSyEhA8hEG9r8RukpP9o0SKkrXiWRJTASOFZ4yyv9Z9IJxiU7+RH4lRwIFDQBJeCQScZBNIogQZciy4ofgpc00xYolR8te9b3nYRu5JluBBS6N5Jf5gXMNwgmtNuxQKP4yhJMSEiyE3cZoEgRYIl3AeycgBztWfsWl7xqwyXJkgCED0w2aQJlKf+hoigGmZeHH38Ujz2zEo8/8Ti6T7fig+96D+ZOIegjeBN+ShMJ+YNuhlry0SZZ+j5V3/vy18krSdsIy4t5Fq82G2fneSoC8sYyzTFfApEqA8025zSwoD8CNoEoP2WbjREwEZwpH2mmldKgCEFZe0cH0rERXLF4KYEg+SGwogemw7wyma6BPvR3duGqRUtQFiHYZzw+ylkgWiBH56baJkqsDxmVA8tHGxC52UOmR/HomRUB45eb+CJXzC/TIT8ykqmyJqNNkTTTmmM9kF31IWDoVd9Ku7pkG3bRj8pc9z7xLsN0bEk93QQkVQd8rEsC4fqGVrs466zUxS3TMaW6gXKJWd1WWgEGltG32FYfFDevilt50PtzvPOMbbB11ZwFLg3ljfxrdljfPKuMXF2mHFl2SpsVlPlSXecj+ZAsZIxc/R+9fYVI7YQ3w+qRRx5dCPJmWD3yyCOPXqMkRfeXmWGVXi+SMkz8MkradEnKqBH9KJ2sdkGish/kn47/ECjIBOhOmCQ91Z/V1kh+etEzuglY8k9glSwaiHTH1bhoBeiUgnatlbIuICNGbOkjtXSq9ab0B8lYQOH5WGAtQ+AlHBJQOkSx4k0gwAAw45CRKq3wBnQlEl0F0JSE0AnTUTgBJ9s118/0LR2DTPQjlGA2yoVuDBLmrUC1QKG+HRRZXOJdz/iXYjwChwLX4k8KvHwKsIp/+bE4GE4bRclPmv7ly0+QmKL7sdaTONx6ymaLZzRNwcTqOiZEsEUTlPAI3NJK0xc0uQYZPkBgI9ibDrIEGGeYuMfkTrClclUpmTxoN3FY3jQDSd4EumjRUmNGZ0emKIzyFVWpEGjpOBzxLBLsHSKASxJQlUaj5MntSKxcJPnQAbw0krEEKopKGLfKkUZJWgpMmcJQbJqdNFmbZMSl40scW11WBsU3/Yl/7U5sxy3Jl8mA9sIz8ie5a/mw8i33oE2Fsy4E3bMA+VRo1QM7J5dpBPO86bgYmyVU5OJZrDB+1SfCR8RG4rY8Wt+1aql8yuq4Zn3pR4BY/KrMyYvyoXpj5Uq3fs1wE8TWhIrph37JjwCu8qVIlIaSU3o2a0rjlvzyCd1MjVN8vNiZrPrT41eQlLw3w+qRRx5dKPIAq0ceeeTRa5QEExxgded6GiKRBmzmZ1NB6RUgM5CSp4LSrMdKQ/EKoGqWKJAjYKTSrkWTcpOqbbNbVMyJqZxfITjyoyWcYkUgT2mIPYtPVwIFQRO7oV9T7wnGtCTSQJk9c7OQMurKsj4HRjLkQaDWpU+etByUz3MCXlKjLW7N9oWEsQ28abZNvKYJNHIEDGJIIFtH6mSJuvy2mY3YkS+zCX+4JbG0iwe/ACkzWVDOBVhld/cuN34CQJFC2VJPxqWZMslSEfkNRBm7Lh1Lj6CL4bREuEhDAsEgwScQTyVsma6WqZqMxaMiIjDUfKQhTs0GK62QDwkBY+YznPYjFAzzEcEm47VZU2OAP5Y1pmwMiAOXV4tD4I4JiFsnSXpRfsSvyZZ+VFaBwOjSWR3ZEnaFZUfgCAz6fAGEaLQRlcpM5FIxDpRlZ5FdbPDPNhUiOWeBeZVZvo6RT0k3SVCo3ZgFrgVABZaVvo4BUv1VvRUZSKex5d4MK5Anu6pl4bn4FBXCyL+50VjdZLqF8vGxnuhbWrcrNAMwTUuDf4p3dDaeVEhbV+VN8Wswwk95aPZVQFT8yo+bIZZHxUXDCpcJ6F1wYRW/0i+8jzIa0BFfGoARH68UkRUPsHrkkUcXjDzA6pFHHnn0GiUptL/cN6z5K71L/xWZciwnKp9aSmlQi/FKjbYlswQhuaDAC4MTLAWorNoZobRr1tQAnb6LFFgTVmEcWgqs+GxXU97LLsVfsQcFPhl/WmiXYbQLqjhwF/kTaHHAMJhLG5CyWTkCCG1wI8AgQCNF3rAggZVAlTZAypE3hbDlvkKu4o2oJSUQJTflSDo/+ZLy7YC1wIBBBWRDDtD6mY5mMLXc1Z2B6r5XVZ7dt72OPwcqGJb+NIMnYCGgbDOE5AeUm8gtVRX44HOxovwLHab1fSf9MKxmfskKoxYkd3kL8lmY8WhGUcBNs7SayROIF3jUDKyOUkkwep1NSxhhcijMHmtGMcV4HQhk/Mob/0wEkjcBk82GMm+EmqMDDxaeYZld49nKwuTlQGqIzMmrsJfKLY/BrC5ZWgxn0fNntJ5Zos4uole7Vz0TiFN8OmdWAFpPFZfVM5l8wDDTVXwpepYvPSnUX/FRsMuPZumNR94X+FDUujdPeYue2eAA8y2hKE0dI6Q8ilQ84tLx4eJgjcuHd3G7qyJydsZgspZnOWkWW2Ty4VXPXRRMj0wqTvEqsuf8kV+R+FaZi1zJvTIkdjzA6pFHHl0o8r5h9cgjjzx6DdMv9Q0rvRUUbNlNwZcmyjilCgtI6XvJnoEB/OCJlciGoxjfOI4gmTBQICUYwtmRIXzzoYdQVlKGpto6adFYt3M7fvz449iydzd2792DyeObqNiWGhgKEEnYTKGAni8g+EdMJI2cyEfMMA/Khp0ZGgigZ2gQn/zsZ9Afj2H+rFkWh5gVAAgRMYWo/eu71Ky+0WRAgQ2BHB9BnC19Vf6YMYFl5UdgT2BTwEjAQ0q3tG/NfCl5LZHVN7HigbCETwleyMeZ3k78n49+BGUVFZjTMt19r8in+qbVZvwKSTGgwGSGaRu4pSAFsi0dGs2uySqQotgNmFhY+hLYJuA0sM78yasNGdjsppOVzcjZM7n4MUh+v/KD7xOMBjGdchZ42Ei5f/Qf/hYzpjejqbEevhR5YTgbv2akAqOaZBZwVvy2hJZ827el4ot1yYCl5Kj8M5zcNFNoQFZuDGvn1tKbgWHGrz/3vbKTpVkVp/JI0oy1yMnEPTfgKDf6UdkpRf255wLkDuAJKLt4yBHdjQcL6Z7pjyEI0MkPje7sKX+Ujigf3Lnx4sCnc5K9kAfxL/CvWXU9s/Ro7EYp86rBAvdU5U03hpe7eTFygwmWB6XjvI6mOSoTC2Ol7xzo380un5OpBaS7/OhPYWRc+bxyJH68b1g98sijC0H5ptEjjzzyyCOPzqeC4isjBZr6ryMDAAIjfEAANEBA/M1nVuKLD/4IgxltIKTlmAQM0SLcu/Z5fP7+7+NQZxtCVF7TuTSBbQiZ8hIMRnyIl4QR11JexmXLKanc+rQDbVEZTQn8tusw3QzE+BGIRpENhRApLiZYDtnOw4uWLMWECRMJvMgXNX6BpZBmOcm4PxpBrrQYKCqyuIiriAqYJ/oL+YKI0M0fCTOtiAFCzVL60j5EIkUIhMPwMXy2OIqUFG+mHVAeyIz7hpDZD4WRY/gg/V+yYgVqGmqQzWgDIQK2aBC54hByRUGmQUgqWWojI5oQwV04FIWvuAgh5kXfnGr2OMS0NWNXAED67pXID1Gm7SsiP5EgwpS5ZhdzGhUIa+dh3keUTgSp0ijS9KetepgJxJmH5/bvxemRYURLigy8l5VX4JJLV6C8tJx5pTiUFeYD0WLGUYQgeZKctLw7GFBZFLNMosxnFCCvORkNIAgtktesNrEqKbHdksPRUrIraEvSjDD5sLEH3kpktrGS4lZ58r5Qp3QxK+PT8nED3mPIvueUyQNi55+Amt4ECLWhk8iF4lNGrOXAMoSEZs6rwySz5t0KwLfwja5lTY8L14Kdnt1kqgAjQSuFZ4Dd0nNpqm5kmdhoOBpxZ1mSydsLWbTZVfPlfsVPwYhnxS+5+Ri3bQIlu/Ikz/kwjudCPpWak4dHHnnk0WuBvBlWjzzyyKPXMP3SM6zu4kw+mFRxzV9pNtIf9BOwJvDjTRuw5eA+zG2ejPmTpiAcDGJf51n87Xe+gf5YHLddfjVmNDUSgKURqapBUvwEfJgyYyqmTpxkACwlxZxgaH93Gx7ZsBa7Dh9CMBxEbU0108+hPxHD3tbjtnnQ3v370dHbh6qaWpRUVGBcXT2qggRrBjiyCGoWk2EPDHTj0c3rsfXAPpsJra2oNJAhMBqnn+d378LTWzajc3AQjYwjKnfmbMfxwxhm5k/0dGHvmdPMTxiHjhwlf1HiQII34oFsKIi9x4+is6cP9ePG2+zquPp6RAIhgr8IjvV2YeXmtdh2+ADSBJ21NTU2M+ajbBK8X7V7B57cvQltfT1oaGDaTMOvXXfzctbSYh8Bch+RyapdO/Dcti1oHxhADeMpCRfZcuQzvT04Szn0J9NYxXxsP3oAxeXFqK+tx9n+fjy7bw9WM51QGUFmJgMdJ1RTW0fQWolJNQ123I+vpBT72s7i0S3rsP3YYcomisbKOk21ont4GLtPnyRgD+IF8rB2z26kWBHG142DL0X+mJeRkB/P792FZ7ZuwZmeHtTWVaGUfGtn4TT9OiDoQJwoTbQqcKcytdpkZeYyrW9D5W6Aju7yYUtqaQr+VRnl25bwysIwshuIVzga2QuoT+FkCsBSfBSMi0e/LpxsYpNJm9G9PeVPYRmugVHGI/8CitpwSjOjzq/ScXG4Oc+8m11FrDi0yK58aZa0MONbyG/hufsxqOv4VX7oKFHJZnmhcTO4zAvdFaf+XN7098qRcu/NsHrkkUcXgjzA6pFHHnn0GiYt80wSUAq4/qKA1ZRvGlOo6WaKMfVoKaQ+grPO4SGsJ/ArrSrD2VOnce3yy23W8BsPPWCAr7SoGCtmzcacKZNxtOsMPvPFf8PaZ9cil0rjkWdWoqOjBwvnzkOIAPD5fTvwt1/8F5w+cwYnTp7CfU88ivr6BkyfNh1bDuzHJ/71X7CBaT382MMYGhnEjNnz8A//8i8oLivFwmkzYGd+inXGdaC3HX//b1/E4SNH0NXZhQeffBzVBJWzW6barPBX7rsP9z78MGK0P/38Czh5tg3zFyyATlL9y899FisJwp96bhV27NyBaZOb8cWvfhU5KuCLZ89lCjl0xmL46D9+1s4PbZk7B//rLz6ExvpxWDBrDtYSbP/NP/0zjhw+ijOM9/6VT8FPoDt35kwMJJL4t+99B/c+9hCSiQRWPr8aJ9raMHvmHCr4EUadJogRoA+hl5n53He+hR88/BAS8TieeO5Z7D96DPPmzUNFeSnue+Yp/PM3vo1Ne/bh6Klj2LhjK5557gXMoTzjsRF86ZvfwkmWQW93Ow7v2o3mCRMwEI/hL/7m/2HFkiWY0NSExzdvwqe/9AUcP9uKIydP4NGnVqGO+Zje0oKdRw/hzz7z99hF2R9innYe3o8fP/UkqqtqMKO5GQny+h+P3497H3kIw5THs+vXYPfBvZg7ay7Kikps+bVmRm1VMSuPwKvqkCqRwLtVJt3zx+qZs44aw2hGefhF/+ZHd/LPH1se7iJ1cfOquCxu8+2M/kaX78pNcdGfW1rraNR3nhdz50/BTZYC/7qx+HjN35nt/Njcb8GMPqLF4jObS0zx5pOwn3NeZZPDmLjzTqO3eqwrIxBPtgy98PAVIg+weuSRRxeKXCvikUceeeTRa5bOKdA/P5kSnDci29CHWrE6jxABh5T9NMFrMe/fcsstiKUSeHrHTuxob8dTzz+Pu667AXWlpUgn46bAHjl0AuVlFfj7T/8tPvbn/we//fu/jyc3bMSe48cRQxpf/Na3MK15Gj7715/AP378E7iecf7jV76CE53d9o3s6f4hlDc04jN/9w/4wPveh2AkglhWO8ESDPFPOwLbxkyhCFZt3IgzHZ34m7/+GD77sU/inrvfjLPtHcgFQ3h+yxasXL8Bf/Rn/xuf+qu/xoc/+lGsO7QfD6xZhVw0jCFfAHECrQ/9yZ/i//2fv8RyAtmp8+bgmY2bMEKQqXR3nTiGrvgIrr72WsTSCcSYbDIYxEAuhS9/99sIlZbgbz/8UXyG5qpLVuDeBx9E21AfVu3ahqc3b8SHGe/n/+Jj+NhffxRrCIqf3LIZmZIoFXst66Skycfze/cS0L6AP/v9P8Df/8WH8dE//3PsOHQAP1j5OFJBP0aY3mHm6ZLll+LTzMfnPvl/UVpZjX+79/uoH1ePv/rTP0PzuAl422134LN8tmzxQgyT10QgjCzjbx3swxe/+V+YM3s2/ukjlPlHPonFi5cx/HfROtIPX0kxugnoJ06cjI9RVp/7+N9g+fJL8NUf/wA9qRjOEgz/8LFHcdudd+Fzf/FR/MMn/i9CwWIcO9GKEMtA+1eprugImZAGOQioxgJMq512f66OFegcaOQvwc4o0Mz71KymIKLu9czN0rrafr5fZwpuLj0HmPVn8fBRwadI9wVToIK/wjekikfGze4yrHl26Thzbia2YMam4tw0G+rsyq/iKQwQOSr4d2m9mAphtMRa9nMy+O9+PfLII49eraR+xCOPPPLIo9coSe/VosJfhKQA20zVGCqoz27hoSN9oxhPpjCFwOiSRYvw0Jpn8ZUH78WESeNxzZLlSI+kCCV9SGbSvF+BP3zfb+NM2xk88MJqrNu8BUnGMUyg2TUygpPtbbhmxRWYQKBUQ4B6w7IVdpzN4fZWJppDSTiMFQsW4ZKJLZhYWoUIw+YYrz5y9ZFZHxGSzvbU+ayTaidgZDiBex94CJt37sKNl1yBd999j+3mu+/sSaTDAYwQYG/dvQP9/f3wR4LYRdDqCwaQSsRx3eJLcM2MOZhe3YAKfxA3EJie7evC5v17kSVQXL99K+rq6zBNS5qJ2v3a5igSxe5jh3Hy2BG8/a7bMaG2HFVB4Pffeg8+/HsftG9gtx09jOLaWgwMDWHTrh0Y7u1DRVk5dh05YOdxBhmPjoYZSSVtVnjBzJm4cuYsVGdyWDF9Nq654kps3bvbZjfj2RQmNDbgxmVLMJFxz6ysw7WU3+EzJxFPJ1FP8BrJ+VEZKcKEskqURottGaujII63tSORzeCWFVdhQlEJ4yjG7ZdfhW6C1cOtJynXAMrpfsvlV2IKw7eUVuLyWXMwHB9GO8FuVUkFWirHYe3qF/DYc8/D35/AR37/T3H5nEXIjiSscqSYknZFthRZGQVebffjUT488sgjjzzy6CeTB1g98sgjjzx6SRJglSmQ3eftRvaQIFHuREHZWAJvvvEWtJ09i6efeAK//pa3oIqgM5UkoCTo9IdCBGVH8NHPfhr/+p//hr1bt6OE6FFngub8IeJRQr5IBNFQGMEE42V8+u4wUlGChD9tZ4ZqdWEgzfiSBKYEd9aJBTW7BuioFn1faSaRwHWLluKvCBJ3bduGz3z5i/iDT/41wfRqJPh8iDD+5NlWfO9738V3v/Ud3PeNbyM6kkZzeR1CjFsTVRGCRqQIzBNJ5i2OxTNmYHLjeKwhwN3b1Yb169bj7be/EaWRsB1LY7sm+wk0ewcxMtCP6spyAtARZAjuyiIhXLZ4ESqjpXTL4WxnN775/e/ja9/9Lu775g9QkvBhSlUDQsyT8qlvEFPpBNrbThP0VqGE8hOI1jEyEcoxQ5DuS+dsZq2itARFOqKHedbuxGHybUujmY8s3bQJT5pgNy3/vPoIrnW0jhaNZmkPEXwXMw9Jxq/lzWVFYead6cWT8DNen44I0jQ6y1HPtZmS8qmjhiqKi/CJ3/tjzKwZj2987zv4s89+Cp/60ufROdSPDONg8dlSUJ05q4lv1RhXh1RvftGhFI888sgjj15P5AFWjzzyyCOPXgZpSWLemic7BoXAQ98narOXQDKF5ooavPfOu/H7b3kHFk9qIVhLaJLOUEqcAOV7jz+MYFkxPvXRT+ATf/QnNluo5ZM6jqY4GEE8mUDHYD+yER8CJREMIo3+gT6U6ttOxqN5XZ33Kl50xiwhFF0IfBi/4I9PR+EwPu3Um0rFcc2ly/GFT38a/++Tn8S0+XPx+a98BSc7u1BdVIKW8ePxkQ/9H/zdxz6JT//1x/CP//dTeMeb7rZvP1O+FNIBLTJW/PwjOCsnIL5i4SJsPrQf9z3/DCorK7GkeRpBH4EhZUFYZrO9E8ZNQGVNHQ6f0rLYUoRLK3C0qxNf+tY30dHRZXmZ0jQeH/7Qh/Dpj34Mn/zrj+BvPv5x3HXbrQSrlgsbACiiPObOmIXjra0YZH4DJeVIERT3DPWhqKgIIfIToOkZGEJvMolAcakt8+0fGbI0ioME/uzlE5RDOsDyIbDXMTuST5qAWJv16JvZNGXezTh9DOsvCqGtq8POsC0vL6NMswbeJdcsedIROknDmZQ6y1Nz5w3j6vG/Pvh7+OI/fgbv/8BvYtXerfjmkw/BV8z46F/Hv0iGNqhAfgy40njkkUceeeTRyyEPsHrkkUceefQySAijAFrdjKaM4Y50GonhIfhTGfg1y0oQ+odveyeK0wQn+rZzuN/8CChpN9P44DBig0PYc+QIvvX97+Bsxxn4CfTqCCIXz56DHz/+CJ49tA/PHd6Hr3zrvzCxshazxk9AJhFDiunkCM7Ue+UIwAQkUyMjRGVx9/1fRrOI2iU4gCdWP41P/t3f4tixo4jyvigYtNnJMMHx8uYZyPQN4pnHn8Dg8ACe3/gC/vYf/ha79u2GPxpCgmklk3EDWgJX+s5QR+Vcu/xSjBDQfpXgc8G8eWiqriZgTRFE+5AcZr4IFluaJmDJkmW490cP4Lkdu7Hl2El85mtfxf3PPIVgJIhls2fhzKGDWPXUSowMMu3N6/Gpz34ae/ftRZCgUaAwS1RXEinC7dfdhCMnTuMbjz2OfZ1t+M5jj2DtunW4+tLLEAqG7Bzcsz3d+NYjD2H94cN4eP0L+PFjD2PxzLmoojw1S1xaHMXjq57Eo3x2sqvdZnCTQwP2XfGUiRNQR+D9nR/fhw0H92Lzkf343gP3YVJdA1omTqIcRpivfhZfinwRlFMW6WwKSco8EgzYGbyf+Mzf4t5HH0AyFkd1uNgGFjLBfP3QsS/5elMArNq8S+SBVo888sgjj14OebsEe+SRRx69hskda5PQhBjRgxBCwfxsKvgSsCDkcHb+2W6fjM/cAn7baKmjuwsLZ87EpPJqZHifTcYQJFhKElCeIiBdOG0mptU3oqaqCvsPH8HDBJO7CUhrqysxiWD0klmzMKWqElMnTcHR1tN8/hReWL8etRVV+IO3vxszG8djYHgQw72DWDF/ISbUEigiTfDkQ/vZs1gwbRqa68chnUoaOAoFwgiFi7CXoPjJDevw9Po1GI4P4bff/nYsmNxifJQQqL2waT2eIZDbc+II5k6bgesuuYxZ8uPU2TNY1Dwds5smEzxqHjfLaxblpWUEYQEDve++602oKSoyyWTSWZw5fRoLZ8/A1MYmTGqcaLOpjzz7NFZv2YjysnJ88N2/YcC7saYGZZUVeG7TZjy97gUcOH0Mc5j2NQuXoUjnqeZSdvxMOpNBFfksLS/HqnVr8chzq3Dy9Encce31eNO1NyJM2a/buwft/X1orK/Do88+iee2bsCyhYvw/jvfiupIVNgRDY3jcPjkcWzbt8v4aGpoRG97F65ZsgTjKfNJkybh4NnTeGD1kwTPmzGuvgG/9ea3YSpBa/9gP3p6u3H5gvmoryhmXcigr3/QQPsVi5agJlqKboLuVVs34ZmNG7Bjxy5cNn8B3nXzHaj0hSirTL7KaXbWWbXDtK5jfjx6DZK3S7BHHnl0ociXc2u6PPLII488eo2RwKWWzQ4MDiGTTcNniqOUxpenOAr42ewijV9TjAZW3dLOHOMNMJ6sz49UwIeEP4dQxofiFJ8FU+65L4gYu5jhEBDJBlGc9iEQDqI/k7MjVKrLS1BfU4lEKsv404hkCNQiZRhh/Cc62izxJoKmMqacSseQCtKSDSNAsBjMpshLGkmCIkIiA2+a4RWP2uhHS2oDBK2pUNDiihG0NzU0oCoSQXo4xqjpXzvgDg/gLJ9XV1ehqaIWmXgcMcarI2WCySzCjFFwVcq2n3ny5YLMcwjpINPw6zvRpG2SlKFsBWp9OpLGHyQLYaTpdrKrDSkCXqVdHgwhNTJMME1QGgnbcUAdXR12REw9gTniSQPhmiEm1EOK6QX9YWSLQuiMDeNsZxfGEejWl1cjl0jBH/Lh8w/8EGt2bMff/dWHAfpJxROYOG4CitKEqkwrF/Qjy7RYIkjkZ6HDlEkqnUOEqem8Un9xCfpyGbS2d1iZT6obh3LlJ6F9m7NIUZ4Cvn4CaS1DTiX8SIZZ+kSeIZZlOFSMzlQMJzvbUVVegQnV1YjEyF+KoelH369K0VC9cTv08kYDALT4CtOtHr2mSEWs9qGitBjBQNA+H/AAq0ceefSLkgdYPfLII49eo3ShAGuGiqY7vkPLY+2LUUFVBzz8AYIhPtPy3DQBG9MDgZy+W/RlCHo0y0rAKsAbIAAUCxnNfmozH/KUzSYJbqXaphkZAVtOGzAFEQxHjMuMNg6inzRBsDBzNFtkM525APNDgJv1R2xjoFyaAIl/ynPWx+fkUxsS+QmafXyuWR6fxeW+SpXu7OdPjvznCL4oIPjjKYIzAjTyGxVPxL9Z/mQJ5kCQatIjQAsZQCWI5rMcYwtkGJ751C7FOfFqnNuewQgSHCqdNPOaTifNHiCw1zPNTucI4LMEj7m0+xpXQnfngroZSW2yZG70GwwWIZdKGpBVBgLk+/P3fg+r1q/DP33so5hWW4tsIoNUkvkTrwyXEjcEmWECbfGdJOhMUD5BgeYM+SH49wmAUz7+MGEyE82lWKJKgzz7CTYluwTjs7zSfyjrvieO2/7OGcatAmZ+mJeUVArKMmCDBwSl4l15Ud1hXJQy8yf+PMD6WiY1DR5g9cgjjy4UeYDVI4888ug1SgJvvyxg1bmOGYEW4hfNzokyBGp0IqjhjVAVwVouv/RTsEugLEhgJwCpnXsFIP0CJvnnUmXlR7OJAjN+gkMtgSWiJJ8EUgKRBImazfMRpSaZXiZAcMWQ/jQBqsL6U+ZHAFcbDwk8ix0DR9oKyNA0o6Rfn3b5Ien8TIFvA0oEXmHaBS6TAYI/ATECrSztacag3XS1Ey4zZrylcgSpjCNIJ3+a0JJxZCSULPMqACeQ7HcbNGmXqRTDKVXNlKokNFMpoQUlBwJUbRyVpoDjIQJbRhxiOUmmmqXNyiL2+VzA2Da0Skua4oRx+ShFdd0sz72nTqO1rQ1XLlmMsiB9qpyYqsKnxY+AvXhMO8BNURuIFB41UC92JTjynGHeFb8ApQYnRLq480slC4FfuQWZD17JuHjJUa46+zZAeWmOWCFd+brdloPMr7hP80Yz0YpfOxcrfeXOo9ceqWQ9wOqRRx5dKPIAq0ceeeTRa5R+WcAqEmCVeTFgFRyxWUKCIcERBz7oidectgVm1+K6Fwcm6cKnWiKq2UVDPYQzRGrkidDUlpcim2IampGUG/8IaoIEpErBRzAr7jPZsAEkH4GYlpv6eE9cZuEFAJW3IOMm/mRqvCPC1HNz4/M0/ekqkCbQqCXNAnm22li8k0tJR8BXs4E6ekUbOWX8YSTpSaeKRoT2lBtF4gshkAqRF/JL8CaQK4BsoJt/OndU1xSfK19aNi02JUNNzCovkqvS1w7BAsziQLOsAo3iV9IOCSQyrHYv1kGmkq1AcDBYat/rpuIx8sHEQkybGdCMtgPQbuY5q4EAumvGWGURtIEAWmhCFJaf5aj8Z5QnMqSLytHKVrzQhhzhqI1URDSJbmA4wzR8mSBlEiA3ymc+LwS3WUPDjJ98u/i1O/E5wGqSoUw8eu0RS97ecw+weuSRRxeCvJ7CI4888ug1TFIRCTl4/cWURZ+BC4UXuHBGYI4QhACFAIi9iGYbLXoqpJYOAZDNbJqhXX4sLMGK3fCfIMhPQKQloX4+Mw3XABKD2/SfonNA2MAwE8rSr9LyEQiZ95xBX4ufeMjsCqiZUAHhII1mUvnUnhf8KLoA09Ijyx/D5DTjxz+lqTwINAq8kjkCMybAQAJZxoo9FwzUTKaeyx+9aEaWiUgvdzHQnQF8jEO+XViXHwFl+RJ4HMuz+TQeFDXvmEcNDBg34oG8mMzoGhA0TKaQjSdozyGg6V8R85RziJPh6cdmt126ypvCK+/atVnpGKfyYvd0kaCYgsLzhzbGxavxJzfJSgMM9KuZc+WEEnbxK52cA+f2J+BciIFBlQ/Fpby5mVuPPPLII488+unkzbB65JFHHr1Wic27ZikHhoZs459fZIbVo4uXCt23N3Pl0cVGqpneDKtHHnl0oUjai0ceeeSRRx559Cqjwiy2Rx555JFHHr2WyQOsHnnkkUceeeSRRx69LPLlXp7xyCOPPLpQ5C0J9sgjjzx6rdJLLAl23w3+D8zKSUnNWy8k2WeUHnnk0UVD9vnyzyApltop2lsS7JFHHl0I8gCrRx555NFrlX4CYNXWOxeabFYlb7+QZPv/eOSRRxcNvZzZU3kJet+weuSRRxeIPMDqkUceefQaJTXvAqyDg4N2vI3teEsl0u0Ne2HJNo/N239uKrDzEhFoA2KPPPLo4qGXM4hUAKyVJR5g9cgjj3558r5h9cgjjzx6DdNYcPo/qS6O/Xbt5zUCpXYyzksYjzzy6OKil3pPX2wK73NhTsQDqx555NEvQ94Mq0ceeeTRa5XyM6wDg4NIZTJ2Hmg29z8zw+qRRx55VKAc/wI+P8pLihEOhZybN8vqkUce/YLkAVaPPPLIo9coZbNZAtQsYokEgStVSOqKPgFWbycjjzzy6JegsS2IUyLdxwYFey4rcAqUFkcRCASdqwdYPfLIo1+QPMDqkUceefQaJTXvauCzeTVS35759fcKtPqjPQ15CNBktNOodFe6ezqsRx69umjsK6tX+7x7Orj3PWvvtt/vvj7zAKtHHnn0i9KrA7CO5dBr6zzyyCOPXjYVlEldC/b/6Wa0kI6oAJqdgw+pbBZDwzGUFhcj5Kcj/8dupmBhLYAs+atHHnnkkUceefS6JW/TJY888sij1zAVMJ+uavB/5RiQ4HNsmrFUAt9+4EcYyabdjAvdcngZBzt65JFHHnnkkUevS3p1AFZpNAXjkUceeeTRq4bONd9uqydNnnaM9CNJW0AzrNlcfhbWTauaH/54n9l65JFHHnnkkUeiV98Mq3Qaz3jGMxeH8cijX4Bc1SkgUu+7No888sgjjzzy6CeTt+mSRx555JFHF5TUqYzC0UIXQ1CqzZ/i6TT2HDuGOS3TUOLz26YsOWTyoNV/XliPPPLII4888sijiw+wkp2MHcVg+o1zchePPPLoFaSxZ3cWlm9qt1l/QKDDgxgenSPVjkKNKHQxqiNpPsmycQ/5/chkgIDc9ZNJsyL5eTMGsI6NxCOPPPLII488et3SRQNYxUbBDMVGkElpO3SnregohgKN/a6psJNkwe2l7n/aM9HFGFak+1cqrEj3r8awIt2/GsOKdH+xhj2HQPLPeA3xHS0tKUYgELB31wOuHolUZc6rCWrb6UCMirR2CR5JoKyoCGF5oimc3ngeYPXII4888sgjjzwiXTwzrGRDy8Uy2RyGh0aQ0oj7GOU3R61Z+0kWlGjRT1Ksx97/tGeiizGsSPevVFiR7l+NYUW6fzWGFen+Yg07iiJ0Lzuv4YAfFSUl8Ps9wOrROSpUESPe2Iw8HdSGDyTj+K8Hfox33fUW1ATD1sznfG6XYF9+SbCze+SRRx555JFHHl0kmy45zOwbi0/PJ3MPyIdZC6Zg+Wn3Y+0/7/1Y+897P9b+i96Ptf+892Ptv+j9WPvPez/W/vPej7X/ovdj7T/v/Vj7z3s/1v6L3o+1/7z3Y+0/7/1Y+0vf5//4ohb+hC60xFMDTnK/WMa/PLqISHViTLVQHWnv7UbOL3Dq6o7cCl6szpG8muSRRx555JFHHokusl2C88rwiwx/8uqxxt894xnPvBLGAY9zxqfri8jeV488GkvWhuftItabUFan2biNljSTb9UmX5/0q9uxQTzyyCOPPPLIo9cvXRSA1ZQW/VFhsRmavB4sRcaWJeZefafveOTRa40KA0gFcw5eeOTRT6GxbTr/woEg3nDJFSjJBczZ7VGgQRHXzptX/eTDvDz6uTx79PML+GXR/0ysHnnkkUcevd7potp0SZTldWhoCKlslmA1P/rORy/+rs4jjzx6hYnvZNDvQ1lpMfz+4MUx+uXRxUmsK1nbpUBLyLMIEbRm01n4/DkDrH6C18LYpDZmEpS1IZHR6VdH+W6A5GzuiewyDKEICt6dk+Hl0SjydutvzM15sAGYfB8kuwssKgR8+VQIOZZeMpYXexQreesoncdG4TvfAn8KMCbmvHXs4mpzGhtp/lvhQlz5fZrPS+c87/mro0KYAuXf+AIreatI4c4P65FHHnnkkUe/OF10OqY6OfXB0h3s6pw98siji4y8wSOPXjbl64ougj2ne/owknMA1k9HA6d6yIvbdklGDvmAo24yIvcsx0oo41bh0O7T5n2Kl6nYKKdbup638kp361x07+KWVW6Cdwbx9FjexKj548+onUb04ntR/t5x5ox7zh/FIRuvDhg7PjP6JYh0m045d+NdfvIM+Mi841R59SNreXb5/W/EcD6Tx4ufubjPcSagSmN+aS0Q7aODwzQZ/hYAcJbhZBw3+XB5v7oq3KjJO3vkkUceeeTRhaCLDrB65JFHrz6SglrQXT3yaCwVZi5VS/w+P5KZNL7/1OMYFhDz++HLEhL5CdoI0FSPBFgFugSMMnQQsCsgRLkKlIlGQZEBOGeg72I1R5tLmxFA9QkMyt0AoPzo113ltZCWbjXbqzQzRNE5GdqzmnFlT+nsLtiL783Inr933JJ4b2kVpnh1pRGXaV4Vd9ZynAegWYbMiFc7AIhONGLS3BkTI1UUljZDKZ1CWoZxzUI/+atIgNiBYjnxR2Yss6K8c4Ec8Mw/1EWJ0IPCj4LWF4URjToV4vXII4888sijC0AX3ZJgXQeGh5BKs4MNOCXCzx/rgPX8RR2kRx559MqQXkmdw6olwQF/0Ny819OjF5Pa9MI3z6ofA4kY/t/Xv4Y//s3fRmMwRA9pA4hCgdrcS5BIPh18FTk4Z6EVCeNTP+CW7jqyNNSHZAnuzPNYUOW3uMyqR2OuFh2NYGE8k0WaoFZQMcV4RuJxDAwMoG9oCEPxmIHTDN1z2hWboVyfxXjpbvzwTuR40XJ5lx/Qf5A8lESLUFZSSlOCkuIShEMhhnXP/IGAnUkbVngaxTUaH41JL5+ue0jQaw+cL/u1zpGyMr7yt5b3whzpORkYIHVORu756K1zUDxjO9yClfItgGRRHmqTLJDZ8oXgkUceeeSRRxeELl7ASuXBRrjp5gFWjzy6+EivpAdYPfpZNNq2s3IIwPXHRvDP3/kmfvc33oe6YJAAkPDH744t078AlmqX2n2BTgc89cs/i8vFZ6SOQf/5iuezb1jzNyQB0SSfJwlEh5NJxGgGYsPo7O7FwOAgkuk0knKPJ5BOpSxmP8PrT2eB5whQxUEwwLpOXoME2EGCS6UR5L38FtJTPv1ihFcd9aRvdRV/ikbxaCmvAV4m4mc8AtzpjKZ4GVc4hFA4TBAbRJT24kgUddXVqCmrINCNoIjgNkomwvSrxbyjcNDk4SCpk4GTmCP6oqPNIItHebCO1KZL83bFptyKNJftQpsEGLebfWZQJUiL7gqDDyLnt0DmM3/vAVaPPPLII48uHF10gFWbLg16gNUjjy560ivpAVaPfhaNAlb9sIIkU0nsPnwYc2dMR5HPfbHqU/1xE6vIGDjVstg8YKIfV6/ytUszjX4BUxdE4XVN0SRoeth/tLa2YmgkjthIjNch9imDvI4gFAqjuLQU4UjYMFXEwGERiiIEhQSJxUVFBhblFhJA1MyngCrTOw8okvLcGFke8iaP7Wymdix/SeZHAFVGQDaRShtQjsXjGInFaEYQSyWQTCSRIIjOEjDHYnHE4zH4AuSzuBg1lZUEsFGUhCNoqq9FY30dopqhZfwyeXjJq88As+yjuy9LnqMZEMAVKKUDr/KpsIW5WCFU3SsegX652lJtM/LLXxOAS9GRe+5oNCGPPPLII488+qXJm2H1yCOPfiHSK/liwCryXlGPxtJo286KIUAksCM4JEDl82XM3addggmShJ80X2iLeBWMYW1pMP/9PkFGN2sqYDpMkNc1NIiznZ3oHxxE10A/YgSD8UQcGV6LBOwIROtralBRXIKiUAR1BHx1VVW29LYAQAvQSsmp7sr8PJTvmvLhjGmzOXIxnu/np5P8Ko8yvYkY2rq7CLhj6I8l0NXXgwHmOZ5IqPNGNBxGNBhGdUUFKqMlltfaqkqUFRchGvBDb6XyZ9A1m6a8KXm+sxK6Lnmkamkp5YBJ2z3XRWMD+qZX898WTzZlceiZSK4qXpt1NYtztbg98sgjjzzy6AKRB1g98sijX4j0SjrAWkLA6sCEyHtFPRpLatNlfPadKqxtb+3qRn1tDSKsNva1albQx26QyWXy9cm2T7J6NkLT1t2Ns/196I0Po7WjDd1dXax/AQLRKIoI3MYRiE5qnIDayiqUFkcRCgQQZP0MMazAllIXPsvaRky8F2jjveI3zuTmbI7yfY4shZnHgj/RS/ecL+no+q+xgXUxry5mA+WjpH7P3UtkYwF1UoZAP83Ehwha+4Yoi/YOM8MEtJq5jadjiEZDmDxuAuoJ0CtLSjChvh5VWsJsMTkS/9qPSrLQ97ki9/0rb+xK3shAhh5S+mCWgSPyLNIt/VgcdNOGWRYR/cjNlkp75JFHHnnk0QWiixew/hybLpky5HWQ51FBni8ll5/2zKNXngrlM5YuxrISlwZYS4pt05hR9Z//vwi/P+s9fim5iLx6fHHQ2PJ7qbKSi4DMYDyOr/zgXvzGr73TQJRPu/n6zs3Qa/Z0MJVA18gwznT3or2tAz3dPRhJxAzKlZWXoonAtL6yAvXVNSiLFqMk4EfEBXcJ5auiSLzo2Bj1IY6/PPwkStOfeR9bhcw+1kH+BXUdFfL20vWO8VkS/Mk/LvRdzjt/8vd64DgpxJ5/g+hk2zXJ4iKjoY882tT8cyHtAqBX+DjNUCKJ7v5e9PT24iwB/VkCWe3KHAoFUV5ahinjJ6CxppqgvhJlWvrMMAXKMjKttNY3xQU5FXYyXrd/D9Yd2IPZM2djblMzGktKUeJYoH+G5Y+f4NY5kaNza4+NfrrMPPLII4888uin02sKsBYykldB3M159tc+vVRxKvf/3dWRSeYiUSIK5fh6p5cqw59Er6S8xGWQyWvX08AvCVjH5vmnhX3J+u3VmYuCXqpsxr7TeirAOhCP4bNf/Sr+8AO/iyptYEQS2OodGUFXTw+OtZ3BkeNHCLRyCIaiqC4rw6yWFjTU1qCyqAQloRCKGKXFykjtk1bdWPqCbgKN5pA3ec+y8sf4sUd5d/28BO/0mLcUgOX5NPr4PHLf5Ipe8nGeFJ89Py/aMTcCfMyY80ef/LeZYbPTmFzddGYhLrsKcdqdm40dSKcxkIijb2QIh48excnTp1y8mQzG1ddjejPlWlWNstJSlGvHZpKf6QTyQDnD+ASKH1jzHH60YT180YiVwbTx43HZ3PmYXFWFmuISRC1Nyj4/0+rLL98WFeqF95565JFHHnn0i9KrErDKPha45vtWO89PN3Yvf+anAGTVmerOjfwWwlu8hcjzdN6zn0EFv6IX+y/cZ5Uk7cpH4V7PCs/HxmFE91zes22KISs968/pIvwxK//kl39yVjxmKAcFl91HhdAf1IYmOWRtF0xFpijEhP7lkeHNWbG4cAX6ScqG3KV85mMbpUJYF6+zu6gdrwUyvs+P8iemVQinXFqexqRqYfiv0f3CsjYnE1nOhRWNtSse3Y5NqbAj5jmPzpPd5ctMsrJAhcuYCArBxrqZE+9dWMe/XAteCs/9qp686t6UUiMXoQXlj777k2ikjBfyrYJW3KMsk8am/z9JSlJLLjXDGgy4GTJJMF+MP5PEs3i1/OYD2b1lUv/M24vqQqGOFKgQh6I4JzePLhwV5P2icqAZ63J+ueTr6Rg3laOAj5rC4WwGn/vWN/Cud76LSHUE+48fw5EzZzA4GGN5ZjFhfCOm1NWjoaIKDZW1KI24bYOUnqVJPzYLaODMWnYloNpCi7US+Suf6/xVA0/nuBVbhWp1Lh+FltHVIrtz/3b/i9ctxjD25cyTNhd0S5JdHows4TF+2aYRMtJCf+oHCpT3M/qu0JedYZvPlHusMpBFbk4iktMwbZ0DA+js6UFbbzeOnDqGodgISouKMal+HC6ZOw/jyyoR0BJgC+oAa188hoN9fXhk6xbsPnnY0osyrhlVtXj/rW9ES2U1E8iwDWY/w3ABBC14QY76cfyRFzGo6O1WC8IlC1nl4EhB7C5v0UV0zodHHnnkkUevJ3qVAVbr4ew+bYDOHbmeZl+ub3EimaD0E6S1A6QwWjaNZFpHEvgRDrFjTKfhS6nz8yFFZUf9Y4ButkEl05UCYYes27ooH4KMS4fO60/f8gSINO1weqXLwOqM0+pM84pTgDw4Pt1zP0GiNrMgW8ZfNOM6/yQ9KnRQCguNHVRPdz3Vd0EaOU/6yZcUrbS6fj/5SiHj1wYlCqm4/QhmCUZNJiKlJd6lAGTdeX7kpT2hpXVUSAgomsrKEKDcMlR+soGQ7VoZ9GUQppwC2lHSp+V5AeaJOaNRTDYIQH5M6aNVCpQUCw2kB+hmB9IbR5KhlFLa6VU2gTDjS+UjTplJycUnZdPypHiVinYElWeVppRTpUnFh/zpTkWtxxrtzwUVPu+f4VUDguRf+lxKxUBGNDug5W0QWJfCamXGR8xLkNqU8paWnMRXRkzRwgiCdJCyRbVLuiKj4o/SZT2UIhagVxdVjjJT+j4WD0uN9gDDa8MSyVx+lEMXXFcNIEhKil9yzCBEN32rp7IP0i3IiqK0k3QPsgzEUiZHR95rl1TLoFhlOcYoc94xPS0lzCBCvkOMXzMw2mFVgcUDbRbO3h/eKd8XkvSuaqBA37CG+RIZiFASlIsEoW8WCynSxcpTYSRX1QMTlsmeVxn5yfu1OGShsXrADOlWviRJkdV9PtP76uqrvDt/BXI+z9HYZ69XcvJz8rJ6VSCJ85yVpDuVCK+sk2OlZ4NDec8qKlVO1W+1j64OqOa7PxWtqrDN+LGOtHZ14vHNm2xzpBBf1Cjb65mTmjGhpg711dWoKCpCEf2KM6VuAFWxu5fP2LBStltXxyxJ3YqML+bPGDvvyegzx6SjQp00n2O8igr9kiP38Dw/FmjMVT8FPn8a5eOVV+fbWRwv+eiYkPLtZOj8jwV1L6YCC2qyRQXJuLzlS11tLq+Sre77U0m09XWjs7sHJ0+cxFIC1ulNEyly1867tNnW8F3upP8vPPYg9hw7hhsXLmd/GsdIdyfedcttaCwuY4T6ttZtoqXtnqytt0TVVlpJWnyy+VnvxJn8WttqTxxPIl0V1sKTWRfa8e2RRx555NHrj15VgNVtwy+wJhynJ1TceRF4DfBP6DAXjuL4YD+2Hz2IPgK1DDWrMP2OryzHkukzUR0MI50aMSVX4EzAziCpOln1q3bPdAgiBKzUdWb5QLzIk58II0A+dOSAT0DGNA4pAVQIpEzQCDoGCITUaQvQpghQBbwivBHXSfIrm21wYWBEqdKFAEUdsp9uhKey0E/YgBIhtgFWA1oM59c3X8YLY6ZwBM7V8fv8hE2MVuPbuVAAD23fhEfXr0dLdT3ef9OtaKAcBjI5PLVlK9qG+jCneRIubZmGUCJlYZ1m4GcOGIn4FMpkvgWiJAuBYvEVZNpiu6BwnFN8lRfKi+G0XNTlNO+RRhBTzyVvU1MUzhQaxaGU8+EVjlbdWcx8JkAq9wAzKAVKm4FQKAiJK/KakmfKxsC3uTI8y15AVTK1WBmPfRtGvyp3kVgQH4EMIaDqmHzST0byV+r0LmCo4QEmZ+GDjNMBX/JHuWlWW+mKBanuNujBO/kVsLR0cpqFlKImpU4gW7lRnWJNYfopKflB1uSUfDBNYVvbRVX1PIj+WBJr9+xF62APFrRMxSKaUCaLMD3rdRDQtoEc5kGpK1WlICfZJM8LSZJRgIC9uqzc8q2zJ00OQaV+jux4DfLgp1+xUmAjrY3VeBMyWZ2jFP2rtvlf5J6jf5WY0rR7/WgmyCoK06az5GnxWxnLPe/PfpzT650oKfs1SRUqRf7inozeSqyksS4kOrrBB1rtfdGf7t17YzvRqgbyX+/gEM3xjjbsP3IYbZ2dSMSTaJzYhLqyCrSMG4fG2lpE6Udt8SgZI2oXFLO7FQuOH5fuS5KYGqW8n4LX856RX+P9v5PzlZeP2fSjX94bA66Vck9GI6cZ459UePKSJE+Kk22Mu3ehdLGsFSIR6T6f30I/KXqxCEafyJJ/aFEVwpi7fpyxZ+rn+Kcjgaw15DumVRNiSzK2b1Plne/iC6dP418evg81FZX40J3vRG1JGEkC2xDbP72vijrMcBqIU7dhw6lKhPXA3ly2DYpTg3Sqd3quMtZgcEGiL0XqK8QyfbsMeeSRRx559LqjwMdJeftFQ4lU0pTfQmeuX+uz1IHSWCdI4y4FhYadbiiIbW2n8L0Xnsbmk8dxqL2dilIXTvV24Whbm+2kWF9ThaqKKDvhJIGCQRh2mIQl7HQLYNhHd6nW0uVsp2L1q0zDUuS9pe8c5GIAVlfdZRzUoDd1zIzFguSBnkATL1LEBTARYtz0p9Fmzc7KrwEdKhECpFIslYxLQ8HVres7I4YRSOJVs1iZXIqAmmBHgMAUBQc8s5THye4udPT1ob6qGjObJqK0qAR96Qx+tPZ57GlrRVlxKWY3T7N8i3NlTjO6ypGkozS0Y6dmNwyQkwen/xDCCVApCPm376k0o8mr8hIkDykpKJIrkZdgm2ZkpdQKXNoAQCEPdGcQRcR/psp4spr25vO0Ka2SC69EZVJaBEBt90oyorwqDfGUIx8aBDAj2cs3rwaUGNzqD+NWOD1VdnKMV6DS8kugJVxOZz6lUm4DDWSDLgKnbpKJdl4s77TbxIEiV9h8fVVY+fWzsEP0rFxauVr52eQ/wzKfAqKWMoGwBmeUWEazqoSe5FmDIUHli7UnSCDbnUziwa0bse3YEYyjkj930hQCVvLO8lTcAtiSqxRHKZkOqI4hx96FI+Y/Tn6PnWkl21mUFBUxT8AZ1rmj7WfR2ttNhTZnZ1tq1vtoRzsOE7joO0W930UlxUiR55NdnTjSfgZtfb22+2lpcYmVp2biDpw5jbO9PUzLb+dk6v0/2tnGMF0oqayggszydVXEynMUyPAqXsydcdnVHpBGLa9POicLvR+jN6NUuD3n7GQpB7fMNN/GKTgf6E8vhZ6pPdL7GKfTYYLTF/btxurNm3HwxHF7Pp119rLFS9BYU4NLJk9BfbQYEYIevyprfsBHcVuEeo+UFsvSgWD3VHQeYJXXArlKYMZWFMg6Givjo5N5J59KTW/+WCPfuto4iOyMR/5U73RN0z3Dupsmr2m7/nej9sUZ+uVV6cpu8YgPJuPqpvIlZkQubQcSnYvI8knPJn9xxHtn3P1YcjFYLO7P/Lg4LB5SQSZ6aH0P49Dgg7WBasbMzXmx6BWWBa2NsB7fvgt7z5zC4hkzcN206TYLPsi+ctX2bXh28zaW8Un4IxH2rxXW5rnVQi7PmnnXd+6uZ2VbRT4CNNYOKzX6M2KaTjaOJCvVNmt6zYU0avHII4888uj1Qq8ywCqjDu5cR61+TsqMAF7nyDC++/zTONbfg6KiMJa2tGDZtFl26HtvLIH23gGMjIxg5qQJiGrW0B9GOhxBnDFq6XCOipa0ML+UfsarzjLJTjYdIEikX58vhBGCkyTdg8EIfMEg0gQqQ1S40vQXCNIPe2fpXhkBowD9EHiJvxTdUowwwHBaPOoPBRgujRTTDvujBkiVyTR5SAXCBE9uiaU0LM26pchaJhRm560Rccdr1h+iPBgX+cuQjwECmhztOhxf6l2GQKa+uh4LZ8zH/JbpdiZhmtr9MJ9tPXIUQ+k0WhonErC2IEvFQ6A6E2C6lIFAuGlO5F3KWibkt+WvOWpeepYWqGL5UFpUcoIGBIfIXYx5CjJ9LWTOCXQxW1KMMsGQyUiASmBM37ElyUcoVORAH31qxjEToYyZpxEWtnjxhZg3ySXoSt3H9P2UqeLIMZ0R8j0klB6KGN+mADGPGVUWxp1goBjlqGdh+tFyaAFi5ctFSGitWXc+H8qlMSg+eB+iHKVICRwLCMZZXioTH3lK8n5QIJV8ROhPy3Sl0Cl8LkS4r7CSE7lRRcowD3EmOUA+U8ybzizVrIQUdA1qJCmbBONWuBzLcZhAOcb4AuQtYiCfN6yn3bRsO30KQ4kUpjdNwdSmiYxf6rDyK1CsLDklcOzyyVEaa78AFKDMuoaH8ODKJwy4TJ8yxeT+zLq1eGrjWuw+eohlEMCMSc0ElTmsXPM8Vm1ai4NHj1odnT5pEtKU0+rNG/DU5nXYfewwoiyjmROYL+b5mY3rGc867D1yyM7QnNJE/8znk5vX4+HVT+FseztmTWmxHVDVVtixKfw3JTefV13Myh+JRNXao1GpnE+UeeGJcI3uNYhictNzkl01QKW6bSMsrG2q5pR9mnW5LRbDJpbXMzu3Yt2eHUikU5g6vgk3XboCK2bNwfT6Br4zfvzXD76LBXMXEPSozVVSLnEBHCWtMrQqrAKjkVXu5kdXZ83TOZveBoVzMEjuLj4zditmHfjUYIoAZjKTQTyVQjKVtms8ScN3LJZIYiSRoElhmG2rjpEZisdtl2Ndh+Lu3l2dfZhmJMarDN1GErzXleEtbpoY49fxMwnaE8k002VbSB70LggMa9mu2kwZZeFcvl2OHOXbw3M/csyT7GPuzap4raEdlYdIQd0nE+ybrE1kGoWgebnr2kP+H920Bb2D/XjD4iWYXVNn/d5961/Aw3wfg2XlbMP8BK4bUVFTjfFVNXwlmZ7iZCwafDui2XW2vcV8X1XOWhGiQQy12tbX81/lrlVJlnUazfyKWEvOZVPGI4888sij1xX5cmPXGL2CVGBDV1sSrNlPdmJyFQC0zop3mp0rbEBRYFxn+AWoAG9rPY1/X/04ARlw5ezpeMull6LaV4pjvX346mOP4HR/H+qiYbz3xhswd+IUnOkbxNoDu3Gg7awpGhWRMKZOGI/LZs5GQ1GpUsNjVJoPdfWgnkp0mD3o0RPH2KvmMG/qDExvnozdh/bgwMmTCBFQXDJjLpZOmWZL2zYd3Isth4+grrEelWVF2H/oMJWgDJoJNJYsWIDjJw9j+6G91pHPnzgDV82bg2KCub2nT2PV3j3qwnH1nDmYP3kK+qkEPr5pDfntR8u4ibh52VIcOn6KCuF+AsEA5s6fjWOnjqG1rY1AKIzF02bgsunTUcRnm44ewYZ9+zG+ugbXLl6Eg6eOYt3BQ2gdilF5SqO6pAg1pUVoKCtjnlqwlXHG4jFcMW8B5oyfRBDlp98+PLFhDRIjKdy0/BLMoNLppyIqkAQC8Nb+fqw7sBcHO05RCUxjXHkNljXPwryJzcwTcKK9FU/v2I44QdrcWbPRxvujracMtMye0IwV02eiKkzgxvzvZh427N2LbsZZVV6JqQRBZ862YoiK0vwpk3HtvCVgIjg61I21+3fjdFsHUlScKksr+Hwq5T8FFQK+4TD2dnRh7Z5d6OzrppIUIXCfg87ObvR0dWJhSwuunDOfeSB//b2MawdOdp4B9UhUl1VgCevAwqbJKCXPx/u7sXLbFmSoaM5smUreT+M046yiv8sXLLKlwOu3bkFXbBDjGupx9fwlaC6uYBn6MEwQu/P0cWw9vB/dAwPkI4qWugm4avY8TCgrJVD24QXKbhPzPK6uDg2Nddhx/ACGhmNoLK3C5bMXYNakyXh262ZsPH4Up0aGEaNy21hSgQYqfk2VJbhh2aWoJDjPUQHW0ju3yM90TxKVQntR8grwBSR7ZxmnZk7CBNyaAdVsSCwZJxCQzUe8GrRdXaW7jqSTtoRQFKZ7hGUkND7Cd0/LgAV65D8q/4qHAMGWppNCVHzlX0nGGM/g8DCef+5ZLJq/0HaQlX/NtIrURshqclBwGXqQPC6sBF7d5CSrq7Opvo465skBQIEKq0H557SxzdUnEbrtZ6Ec5nu7j21j69kztgakZUIT5k2bjglsd3R0ispDA3Aa5OhNxPCP3/w6Pvje96MhoDJVrdVAGDlghPKrwZcCuWEv1WkNxeQZdJXbyGz5W0vHWW3mMMN+xJYvGzhN2zJ0uem7cw1+qD7ZUmYBRYZx/ZAceclHrKQ0aOd8jEn3nHWUxH+hd3Jxs7/Kx2MOeZJTIbbCc/uu2+75TlFOWlUR5Lul+yBlo6XzdnwU7+0IGXovpOVCks4lMUrybw80yEa7vBTSluRthQxj0iyrC65BP/7qXmnxbxXb0S898QTG19fhf931Zkxmf7Gt4yz++f57MUR53nz5NWiaOBE/uP8BTKmtw+/ffgtqxKtGjtiHnGTb988P3gcUR3Hj/KVs9ydhAu0uNe0BoHTcQJOWkWtlivp9DRaKz8K7nc+wRx555JFHrzO66GZY1WEmNcOqzt06WtexOhuvdFYnWrgX2QhtMITD3Z3YTKU+mAvhyhmzMZfAyjecQEk4QPBThvqaSkwfPw4tjRMwzJ7xO6tWY8PBfexw0wScUXT09eAgwVFbdw9amiaiKBrFSgKF7QS0p3RofWsrweMIOqhIH+3pwN5jh3H01CkClRGcGR4hMGvHhLoGNNTWYv2+fVh/5AhOD/TiKAFLHwFIVyKJE728P3MG+44cQufIANoJHI+ebUdxJICWiU3Ye+IEnqRy0DU8iBbyP2PcePTEhvHk7m3YRz6U1+WzZ+LgydNYvW8vjg8O4tCZUwbEeodGyAvjI+itLinBZCoQm48extO7tlJRS2NeM8HW6ZNYv3e3zSwHKJdYfARtba0EoEnMnTod2w4dxK6TpxCkPOZMabYNq7YcO4JHt2xGKp3BcoH5kjJkk2mEIxEDe99b/Qy2nzyOUDSCcLQIJzvasefYcZQVl2Ai5X2iuw2P7dyK0yMjOEywp5mxbqVL0CH5FYeDmDZpAg53deE7BCFHurts58rhoWEcOXUSpwjUT1L+WnK6dOZcnKFy/L2Vj2HHsWMESSUoKirFCYLQ3cc0cxfArImTcJZy/vbzz2BHRxsGmFYiEbfdSE/19+FMfw8BbikWzZyJo5Tb959djd1MJ0rluThcghMdnSyHY6gur8DEhvFo7enBSgLuUyo7yuYs4+hiHT1LJUzf5u09uN82Lemk23HyOTI4jNlNzZRvBM+yLB9Y9wK6mZeqiioMjCQp3xPoYhxTxk1ABUHr+kOHsObwQbQSlB9h/R0YHEEvQdyp3h60dnYSkM3Ann0HsP3gQYAy9hGojoywPjHtANU7lVsxedcSZJtd1fsg4kti3xeblTf59+lCUphKtI4diWhFAKPXSoEi2otDlCWBZ1RKq/6YtvzITSZCd5FUZd2XEIye8y9W6S7/fK9lBIjFv2b3iwhqK1kX5syYiVLKT0BYM2URKvi8QN/MSgK2zFGJSATKO2VxfsvxOiWTxzmrqyGOVIYyWrIpd9UnwRonS0qVt1rdESeQOMt3dDvfqVXrN2LfvkN8P6NYPncebrhsBeZOmIj6omICDw1QuHJwM4Y+JAlwtu7ciUsWLbbyVpmOLi2233N2+TfbGCbFn54VZmEN5LDgNcipQbh4OmWzmkN8R4bZHmq2U4MimjG1Wc10mn4zthpAQNmwUJ43Z5hPrYCwK42AtAEnXsVPwbzUXyF83thSZsZlnygU3PJxSx62UoRXszOoTGHJsdpbzcgmkpqVTbo8aPaXds3QJvksTea1Gkn13vpFS9+Zgpzy/85dcpa//F+Bxq7IcAPFitABVpXeKbbJnV0duGrOfFza3GJe97L92bD/AKZMmIx0dz8OHDyAdrWtJaW4gu9mMd9TyVcyGCKvx9mWqZ3eevgQDrAf0mxrUVEJonz3BVBthQTT0vf4Njlrt45LK35aZHc/HnnkkUcevZ7o4l0S/BMAq0hLUdW/svu3UVh1ZlpyepSd5fZTx6nQRjBnXBOaa2qRpWISyGXRSLA6a1ITpjc2UAGOYMMBArkD+0Bsi+vmL8I7rr0OIQKwIwS9HQRI9eVVmEiwuPXoUbRSMassLcGbr7wSC2bOwRECpq5UnGApjDddcz2mT2rB0bZ29BFYNpSXYyqVtcNnz+IowYuWOl2/bDmuXnYpWju60EsFKknAe+Mll+LKpctxRkCTbjo8f25LC9p7+7GvvcOOopk3fgJmNDRiiErKlhNH0U+Q2FBahSXTphFUdeAgFYB0yI9JtdV4+w03o4X+5T6QjBMARDCjuRlHOumPQLumrNxma2cQzE1qaaby0IHBeAyzJk/GO2+8BUubZ2BCVS2V/zQBZy+VvDSmjifgp271xMbNBNcpLJ46DVdPn4VwKmsj3xkCzdX7d2MtQXEZw77r1jdixYLF6KT8TlDBGSGInzdrJkH+ELaePoURlml9cRnuueEmtEwiqCTI08ZYUowWzJyB9fv3YRsBbJBled2ipbjrqqttqXJrTx/SBCMT6+qxhMpSV3cHFaAMZs2ch2svvRqzmqehrZdAdHCAyl0CC5jvPYePYN3RY7a894rZc3H31dchSEB0rKcTSVacSYxr1qQpeGb3Lmwk/3U19XjbTTdj+cKl6B4ZZvmdonI4gjlMbyiexG7KcJiK8LTJk3D7jTciRy25kwB2KD7M8m7CPTfeStll0NbXgxQV5RkEo9qQ6f61z6OHytriWXPxjlvuQH3DOOxrO4XTVNwqCe6nT56Iva1ncKC3gwA3iKvmLmC+r6Ui6iew7rdZxnIqzVcvWYpJlNmpnm70DQ9i0fTpePP112Ph1KmoiZbat6x6H+xd0avDq96R87/jk7mApPeTRktypZAL1IgHR+fScornWBdHpgrLvaAsi2jVTNO5eBzJh/lSu8Bw+pO/CJXiXQf34wf3/xiz5s9HmGWsvPo1A8g/5V8LMgqK85iUXsdkcIQCVQk4KshF1cUkzGc2OcarfTPOq0BcjDI8yXr5HAHnk+tewNn2NrYzLbjp0kuwYtYsTK6oRBFjC+gbfba7AiEGVxnOAKbSoNFAUC3byqA9z1o7PsoFy0s2GVUNK0mlz6vtRE6/+rY9RYuW7w5rqS7bkSEB04SAqZb0Jh0oFaBjWBkDn4rcAKOMJfqyqPBO/WxTsBXI2V1Kshdqdt7dLvqxXI5exwLPAgiWHAWuBcwFZgW+42zvDNAyv8qzALvArvxZmdEo7fxr4+LjHy00BSe9F87NpaV/peZ+U3SrZ3u5dOYszKxvQFRlRlm2Dw9jy559mDl3Lq5eugwVtZVIJYYxh/3QkolT7P1M5StUGfvW+dNmIJ4BdrWdRvvQIPYcOoSDNDWlZRhfW4MBAnJ9dhEk81YfyEehzlg+aGfSHnnkkUcevQ6p0Hu+SkiKhxvzL5D6L3WyGV8WaeogOpIl5XeKkgOzOVO8TGnSN0L2rVAWXQQ4OkKktLgIC5omYFK0BHMbm2xWUN9Wdg+N2EyCmx/IoqakCAsnj8eCxkaMLy2Hj+ClpX4crmAnvKBuAmrCRUwvi+HhAQPJUsK1k3BlURSLJjdjMUFNU00NFYc0gW4Ii6fQbfxETK6sNt5jTEXfY+obT1sGKQWPfMju8wUZX4CKIxULumdC+qbVdeBahLlkYhMWj6vH4qYmNFRVWL56EiMYpCIjRU3LybRro66aHZ1dPwFRykLH/Oh+VkMTWqobUOInSCaArSVY7x5OYE/HGRwe6iK47UJ5cSUVlhkE+1rm5cDCcCaJtv4+6FtafQu6b/8BbNuxHYMEfJJbZ38vzhBAw6dve4MIU/tYNLEZy8c14dqpMzF73HjqkAEMUcHqGklggDIPM1OVgTCWTGrGrNo6LKQyzNyb4iJAlKVCOnHCBFyz4kpbkrvtwG48s2UtOgZ6EYpEqRBl0UOA2c/yEY0LlOLK5jmYX9uAK+ctZHkXmxKl72VTuQyOtZ9GNhJEkuWy5+gBbNi3Fb0jfQgTPB7vOIWTPWeR1fe7VMClBi4kULyE5b64rhGlJlOB7emYI/lPmYqI6iLjHsomcHqwG73JIQQjYVsmu3H7Fhw9dtheumQ2hfaBLgxrmV5QsyQZVFD+K6bOwBwqhQsJwot9ESqnafQMdqK+oghTGmptBjmjgQvmY/64cZhaWY8iHd1EGUrBtB2KJSumQdZITkk35fUCk8XIH70fgoRmLFG9eLLnTf6Z/I31a++mfl/Cn4vDXQpGUZ8zSphhaWbwHaxtbMCX/+uraGd9dMsl9X6w3tCu04clHVviaJr765skAYlPkqZUXA3RO00j0Wv5ZYCVyI6HUgEH9N12AHva2vDtp57GNx55GJ09vbh5+WX4rTvehJsXLUJjRRmCOb5zAqo0DM0mTNuLBUbrno/vm/YfD7ExmjGRbZDacpaHO96JL5NPu31nXZ2QfxrxJraSabatBDT9bFv6+gfR0zdA0893YxD9BE6xFAGqZibJs+VI35GzHREPObZNOeZB7bm+XxfY0iyi3pOXY6yqyZCX0etPsf90OueDQWw2Uf1U4Soj94KxexqR+M4IaDMv+n4+y/yofFIsLwFVfUc7OBJH3+AQuimb7n7KiHYBeX0ja8uaxWc+cjuCiLLS7SgV0s9f1dtqwFeLd8exbyyLRskHU2WZzWlgm7pgIbayzf/u04/j+U3rMXfiRNxG8Koj4VRwKj/tNKx6FWKEfX19SLP9WjZrLq5avIT9iB9FxaVoHR7Clx68F49uW2d9oS3VINmO8KqPcsrLwSOPPPLIo9cfqT+5OOkndE7qbM91qFJsnOKrjFAloXvOvpNLUQHSmZ2ZgB9JApln9x3AN59ZhfvXrkUrgZRG6HU0iluGxDhSKUSDBFVUbrJpdu58rm+b1KXrWBkBKT/9IJVASciBryDTCRIsyF1LZ8WYgEeWaSf92pSIna3SSCcQYpwhbRxEN8GKoJQ0dtICPJZGNsAOXYg7/80VlQtfKGyKVlZpZPzssKlkiSfmXUu4tJFNmKYiHEIuwW4+naSy7vjQwkrtoKowOoolyd5em1wovJbMicJMJ5BgPmNJZAVuCWDHUfFsGV9P+aSwt/0s1hw4YBtDTaiswpS6GiobCSsDgUiBKS1Z0xK3JEHizl07sXXTJmSoUE4ur0Z9SSn8zLd4kH99h1hSFKEik6TcUggHyZj4DYapiIlvKV9UaoMCwFTOJDPKVfpumv5VVNroasfxY/ivRx/Eg6ufxm6mOcLyLI5QBlJ+pdRRZpoVkOIreSiOLLW6YkolKslIxiaTDBJSvqjEjlDp3bFrO7Zv2YhUdx+ay2owTjOXlK+bKWIAyi9CHjQwEdYGSyzDABWrKPNBXRssLcYu76qc5IXy1MZLKotTraexdtM6HNi7G3X+MKaWVKGG+bYhEdaXAHkvohyDGZZDaoRgVUfduNqtnad1nmwumWTcWu5KeeoZFdQMy0NytQGSvH+RfsnqqMIrc6HJolTclpJ+eVXl0FWFVrAXnr2E0Z/eALtXmILd7sfc5sndFmLjL/NcGo7g7W+8G4tmz0OcgEYlZR4YM4uK95JPPqyl8TonyuC8PytIydLdS2YUqzlpF9jNp07jqw8/hAdXPYWisB9vu+EG/MbNN+PSadNQV1xE6bJO5kGqlr1mc7xafIxDcle8fCcK7XWKoPVUZxuvrK1835WQfm0WlLEp7TTf0VgsgX4C0p6BQXQODKCTAKyXAGw4EUeCz1P0aO0k3xvNmGpwws6LzpexUof1GkUAAP/0SURBVLPBShm9G3lTGLhQPXk5RtlQPGozBGB/mrEqbyFebChUMwW7rpKNcu9I14J9lPKOCqEdihW/+i4NZKp3cmcQ01H9j4FxypL3kk2MIFbLofvYtnVRhu09fZThIAYo1xjbQ30rKi6sZJQGja3IUGJyU3o0al9CciMA1cqaJGWsvqQyFME9V16Dd19zHebXN2JWTT2mVdWjzNp1x6t2wNeu82Jvy9Fj2Hb4gK32uX3JMrz/qmvwu3e92VYRZZieVqh09/Q6PsSCMSCLi0ty8Mgjjzzy6PVJ7EZeXSTlpzAKrT5UnZsBEyry1eEiVBAEaPfVnSeO42R8GL6yMuxpa8fjO3bhuUNHsfnoEVOUSghwQLClJZe9VMoy0RD62LnHaCIEpNGw4K+pBMQTVHlz2mFWo/baUoQMUAETgNJyQwFCKUuaKTXFhTzaN0/s6AVqNOMjLbBwTqF2LdZ3dm65ptQq5YOdOjNUHolows1mggezScQYtpsc64B3bdCjmU2du6llUyKbUSDI1jI3xaHdknVmql/alTp8Skd8SWBF/hDBt0uf3FnYAYLHkZDPdrHVLGKIYRY2T0FtWRFOnO3A/hNnDYRdMqMFZaoujCvFAtCmOlEC6vKiEuO1uKwE97zlbvzWe34Dt9/0Blx35ZW46bpr0TiulsCNgJjKiLQOKVjabTgp3sijwF2GwLeYoLsoyrJjHvoIzE4O9KGLKHBv2ynEWAYBgtiQP0hFNYc1e/diH8F045SJ+MCvvxvvuPsuVJWXIpmMW4mF9M1jKGT1ojs5hD0dp9FBULj1xFEMDrN8KeEwZaSzT7U8HLE06itr8da33o33/dqv40233YarVlyO266/EU3142xnZA0BSGHLElCq3DSLnwvlgRDrT5blbDMYvLfvwei3OFKETILySmYxe/Zs/M5734dff+vbcSOVvDdcdT0WzJlnZZRlpdEEk0grBFS/c1mq9f4MUkHes04zejv7VhBXdU3fKg+xOFLkIcEAdiwOk7WjjVTdZCxGxs0bm5H8H6IC4LSrlOexJv9MxvgYe88/VxPP9+fMz6Ax8QsMCTbdRgV48rjx6I/HEKP87Jghytdmr15GlK8XclJzjb9aH9Zku9H3znb2L9uDAV5X79+Prz1wP1atX4eGhnrcc+ttuOfq6zCvYRxK+P7ntOpA7RjrOt86i1XvnzZjcomoBvKZXgqlwUR0anI8BXzzoYdZf3mv2ULWae3AHk/l+H7G0DswjHaC07YhglW2x1oqGmP7oZ3XNWClndCtbAvl7xKz3xeTHcPDdtfVzrwhP8ZTga2fYRSF3smCvZC1UXvhntfzA59LV7J2fumu9PPuBXK+nSmEHuumwJZd3mlwVANlSlRjY1Z++fdBr7nAX5ag0u0k77f7JGUQY383SHkKvHYM9KNzsJ+y1gxs0nY51+68Arvq01QvXJTqq8Qr3dj2q/+y1T65IDIExFVBH26cPgO/cfU1eO8NN2PJlKmUlfo98SR2xb0P/byu3b/Hvt2/bNoMzKqsRDHTaKmuQDvb+tXbt+GKy6/CnVdeZzPvypLyb3HIkOzeI4888sij1yWpH30VkcAqFZN8Z6bOWUbKhD+dRWNZJabV1COQTOBA6yl8/ckn8Z+PPooH166xbfmlLs1unoFJBCGT6usIboNIJTJ4dudu3LdlK57avsV2Hy1jZz+5ro6pEYiwo7XvuPiXIdDJsbOWkqBOVBjDjXTLzi6eypdG+zWrpmV1InX1xDP072bBCmDGnhlwdfzbqDk7+XGV1UxfHX4WGw/swbdfeBI/XrMaHckR5AiiFaNm4zTTZmoEQVxGIEZahlLm1a/pAJL4U3I+AsIQ/fuoYITSQAkR9vjyalNE9rSfxldXPoz7X1iFQQJ8pDKYPq4R0xoakEsRbFG7HF9ZgbkTGhAiMFX6WvKqzUI0Y9lcW49iKo8DA704ePyonbe4asMarHz2aWynEqLdLgXwdBateDbZFWZETNviM8ojSIV01oTJqIqWIMl0V27cgK88eD+e37nDjuwxBZP+/Jq90QAC862jJ/YfPoy1Gzfi1JlWW8arHXt9SeZh/ETUlZRSCR7BU9s24t8f/TEeJF86isHPtAOUQ2kujIUTmql858h/P/YcOkqAfhLPbNhos7fbdu6x2eHC+bEC7pr1lRpqS9DpprN8NQOv2Q2dKaoZXiOWa2N1HZpqx9nuwqdbz+LwsRPYumcXnqCsn6B8ThN062gl+2bT6oCOBlEZKqUc7ZQX49WEeC4dRGm4GFVhQlbKcvepE/jaY4/i/rXPoicdM7+qr6p3mnGR4mnKp3iR7Gn4f8FJM5aFDVtUH5XEi43RGIeCVaHEE1k3kpto7H3BOM+0K080Zrdn7oEBX4YL8Vlbdxf+5b++hr1nTxmA1+smPhWtjMX3eqIXZ1j3evcEPnRL2aRlKKuuTAprDu/HNx95AC/s2ILJLZPw1ttuwZ3LL8VUtk0RhnPvsSKh1BlOO9faQJ0VS6FEKGm+HyoU1T07qkVAh2GiwWJ09A/imXXrMMx3tX8wga6+QXQTPPUMjqCfbY6WyscZrzbmUbuqtNx7R0ObHcGVz5i9P3z24kEZA03kFZrFVbug/FqenXkpOj8G3VnM9n5q4MPqq4ye8FpwL9it7qqtJ8/+cMQ2SctGw8jIREJIs43KhEPIhNxVz2wjNe2YLTDOsBr4KsizYJRnPxOKp5NYw35q77EjVrd1dIz5YX6UX/duqM11uXRh+VyyoSwLs7DazX04kcRALIbeoUF09veje2gIg4k44nwmORvoVTzCj8o0w+ldDzOPWjJu361b7Em6ZVk38jKgzMSXSkxlo/T2trdj98njaKipxRVTp6NE/ljGwyzJlft24YG1z6Gd7eG4SJFVTe0zoPoo/sV6QeYiFauMu8lfSc46xsEjjzzyyKPXDL3KAKujQidmXSNvBCqklWrn0FsuuQxLpkxBMUHOYYLWNXt342xXJ6qpGFw/fwFuWXAZgjEfpjc145ZLL0dtUQkOnThFULgGO9mhVhcFcduiJZhT00QwErJ4kyN9BHJDgqvUwQjWCIhT8X4qJ+qo2YGnfQjSLTk4bEtDQxJrMsZwQ7ZpkEakBXpCBNW5WIKAKs2w6tC11Iod7OAgwlQctHxWR6pcOWuubWxxoqMda7ZsQTqWQk1RKTASp6Ig1UXLZqmUUOEAFTw/03awNYNMKo7UCIFnXEtFqVhQSn76U9xUQ6iYZhg3cMXsWZhR24D4YByb9+3HHuZ9hDxrZlhnf05rbJKkEaT/WRPGoYbKlbQGKT7iW8AomMph0aRmXM24wpTFqvXr8f0nn8S+Y8dREopg8dTZKPJTGaPc0lqyTKPl05rl9WmGJpeiHIeRi8dp0pjTNAU3Ll6CafX1NpM5SCVKO+kWZkMFFsNUYi6ZMdO+Iz7V2ooHVj+HPUdOo6y0CjnKJxhjXJTxrHFNuENH8DTWI8L8DnX3YfakaSgpiSIZyCJBhSqVTWFZSzOunT+LgDCGZ9dvxX0rVzG+oyij4rRw2ixUULmGyjbWT+A5QmANK/OQFCMqd2DZBFn+WZatj4peLjFCf8wn+a+PFuO2yy7FzMYGdLa24UdPP4XHt6xDT18Hpk2ox4ymiRQp65TqU2zQlmUHclRiJWOB4RGWR38MoZwUdh8BaxBXzJqO2XXVLOMR7Dx6BNuPHMYIEa3NujBMUACa/Nm33lIoyWaWlTLn08JufVstjZrlKIWU5SijuJ0yr7rqFPuXS1KSs6almz7LmP67MRrj8JLu5y7n3Y95bES2zYzayT4laH7EtcBp07hGTGqZgq/e+x0caj/Dl4B5pbvUa121tFJqdoZ5NSX/58jvRUvKQj4b7pJ3UIZpcqwXVlYCm3RPa0WAfNj77LOjwNYePYBvPHw/nt+6CZMbx+O37r4Hb1y0DJNLyhwgk3AVH/9tox5DEYqFdYZXV6P0XLOvipx3tpaWhs6qHxq8y/DdeMutt6P99FmcaOu0Xdpj5EPnYaf8jJce9b19oT4FGI+tWKERrxr8YhOVb9z0rriyVbskngpGY0f6JECmsBRc13NGM7ty14AaeVcY2p1L4R2SH7ewX/EwKdYdSpCJasZRbbF+fUGGCtNvNIpsuBj9ySyOdPXaJnLrCS5XH9yHVQf2YNX+3XiOVx1ltebgXmw8ctD6naPdnehhO50WcI1EGVfYdgO3gSbjT+n52G4Bzx/bj+1tp5C0stMggPKvfkfykps+TSgYDbg5Y8Cexm2yxCeagSWA1dLgeDyFIbafmnHt7BtEz9AwwWsCCX37qiJlOP4wbl7NyoJUmWgQIquUxCU98pnJxJ8fUmCYNBPYum2ntefzZ0zDVLaHOb2ElOuRnh5s3H8QdeW17C9mQh+rPMM++0frNqBbn5uQV1dP2QWTEe1NkGIa4lnvr1U0uovHlNK1TzVU1+nBI4888sij1wxRN704mvYCG7raOawCd1rmSDcbtTWj7pgdINGSluHqmY1uU/uUHx1cr45+IJ3AoY4ztmNrLplBOYFDY20tJjfUI0q/mVSCcQcIXPw43d2F420dBGtpgiwfmhvqMKW23oBngh3y0Y429A8OEDAWoaVhHDvEAI71tKMrPoD6snJMrx5v30fu62hFB0FHU3UtmgkE2zs6cGpgANFIBDPqGlAVCuMogfPZ/kHbmGdqE4FUKIRWAqk2duSVxVFMYdpSMJK+IPa0nqR7j30vO7NpKoYJ6Hr7elEdCWBKYx36eH+qvZfKQNLuG0qLQPxIPrqIYZOoKi6y/Hb19aO1txul5GNaXZ2diyphpgMhdA3Hcbqzy5TXYsqihTLSLF6KCtMj27fj4e2b7HzWD9xwM5qLi6kgUHhZKRBMiKBPoJtIyZTdw21n0UYFTZujVJSXonn8OIwvKSc4TdlRQEcoYymrE2tr0FhZyvJN4wTzc7Z3wMpn+vjxODvQh+Mjg+in4lRfUYYpdfXoGBjEV1euxMDQIK6dOg3vve4GpKlEHe48y3I7QyAOTJvYYrMT7d3tlFcILQTbvSNDtqy4Nx5DNfmYUttIZTiALz/+Y7T3d+HqaTPxzsuuskGEOOvc0a4unJQsMklUlxYTsDegnoq6vlHuJQjd39Fux03MbGhCbUkxZTeAY52dNoHTPK6B9aMEPQSYR9pbpcdhKsu8srjM6pmONNLgSdtwL0JUaifU1KJl3DiUsC5J01L5nGJd1e7WM+onoDTqp/Iaw8GudiqMWTQVVdrggpSxBJ91DA7aDss6HiTCcpxZW4dSpqNlgpq1ttksqpYaVBCIzQSS9r641QlWAfjctE7a6W5vEj2T9J7ZrIp79FNJoaQIl1FeWq59XhA9fBlxXAhS02F809jiAhrxv3rjOtRVVmPBjJmm0EvLdWBDSrtaEgdOZDNSOGcruLxqqZAPDbC5PEo+BimMVMb6vn6AbrtOHMHG3TuQYD2dx/diyZw5qGZ9tnlNVgsDphYoLxeGdVRwcM+tHPRM6Zjd1azCkTM6rky7+sZ5BdsjQVx9m943NIS9hw5i5sxZGMd3I00+XD2kD71MGoCxTkDL4lmzVadZoMLBOkNUj5RLDcK4FM+nsV2cA6iOXA3QM/Gb98PHWkKr+iOfbiaR9/ZcwNF8sy3IIhAO2cx0nPf98QQ6B/rZBvagnaanrw9Dg0O22ZrOsg7kjXCt3nnFpxUa2gxJ9nAkjNLiUlRVVqKR7Z7OzdYKEe2qrgFE+rZ2L0HQ/LVnHqUs0/j1629FLduMbFbbBGoFiGagKYExeSnkXPW/UM/NjX7sSv7lamHkYAMPslOi5DPE9rSIZaW+SsdSKQ96bH7kXaEFGmUXoFe8lgzfNIb3a+kwHXTs2bq923HF0mVYosFQBuljwX392aexevsum8H/tcsvx4nBXnzuoR+ho7Mf1yxZhpnjGzB/XCMmsA3f23kG965+xo42u3H+YkSVLvkV6zZUYm2c0sznVhePPPLII49eE/QqBKzsCulQUEw10GtLtdR3scvWEl1tDOEnsEsTLIUYRgfS59ilpbMav2XHrsjoX0tD9X1gKs14GVeY4fTNaSwVd6PrjLEoXET3oM346bgdKYD+SMhGvzOpDDKxBLESFRF9E0vwltDGONrgJxixY1S0E20qHkeI4X3hKJkNMx9ZKjKDNsKtHXTDWhJGfyN0EwIK5yIIhKJIUBGRghRmp685Pc2iZTIJxNIxKhKMXxtEkXHCEWQIcCKMT995BfksTYUmqVlWApoQwbbAZo5A3ZclWKcWqlm8IMKIMv8mUwoknpSCGEAbef3KykdwqK0N189bjLddfhVKNMtId/vmjAHSmrGTwmDyDSDE/FIyZJ9xGA5jSaSZFpWskD/MbBcxXfGfRCoVs3z6mcdwqAhJ8uanJvfE1k14aONG22xKx7joGIQt+/di1Z6dtpz5bZetwA0z5zAfRB4hzZxQOWIZBKVaU1BBLbWjYqyjEZ7ZsQMPrVvLMoli6dy5WERl+NipU3hix3qkKKu7lq3ALVR6MjEqlCzrYKSI8ta8mzbfoqaToYLIdGyTFuY5RFCt2ieZamMtVSGd06tvR5OJOAIEtjaboaV/lI9t3MW8q57pm1pfiHVD8qOfEOtJkvVEO2AS4SPAe1s6qHeA7plUyn0fWxKxSq6Z7FwsZcuwtexYIDHKMJr9yUiZZx6ksPIBy1EKI/mnH7fDJmt+gHWfsiosSXf4o6ByWhGOknvGnzFuP4nk9aIArHr3mZ6S1E7hrOx8N5zCqknB3tgw4nwHmwgCMgI8dDcgRz8i+5Wd/4rDbvPXVxO9WOS6t2ZVjhpZKWSO9UjfLB7XCo5tW3Cy/SzmzZqFqxcuQx3Bibzru1RWJwcUSTazJlOIQxGbzHjVO2JOuuq9tNpog1cpAtKReNKAm3Znt83LFI0aCTVu5EXLUH/w4x/ZwOAbrrsRc5un2jJ7LT1238Oy3bAGXvWZ9ZoFrvit3mr2lRe1g1rGGlRleBnkOHZk0fBXWbI483nSG2K3NIJx+thDdi2B1nvYMTKEs4P9OEgwdujYcTsfVeC2mO9yZVk5Stnel7ONaGpoRFPjOJSyHdYRUEo5w/gHWSdPnGnF6dZWdxwP+5eB4RE7oifFtqeYbfOC6XMwfUozaoqLUEMAK7n9cP2z2HX4AN59+12YUVGNLPsrdYBqnwyyMwGB+Re/18a7uzUSH2OvIvWT8if/2ltA/vVZh+6DbMOKi4sNuIZo9EzuFqcCKWFZKQNVN7lptYb6BPWNI+x7tBFgJKOZXT/Wt57Glx6+D0VFUfzvN78DzWUV+Pc1q/Ho9k2oLa2FhkwGejvx3uuuxbULl2Br52n84PEnMaNpEn7t2hv43OWTvV9+YKXQvilhPhybWY888sgjj17VdPECVio3mgmRawGw2nN1RKTCfaHD1IxBWtqpQB392PJI+WVHJq9SvLSJjZYLSbW22SeGTEsBIkhTulrEpPC2E6/8KF46UQWzvljAlyiMnS3jk6LEhKSwE9rQjaoambHzH20WUoqbelH6FThjuBQ7ee2lqUPSbfkufwUuNCqsnGq5rmYUAgTQAXbqykCG8Wr5lJaFGgCis5RyxafNfvQNq+K0JXQERMqY8uvX0lI+Vibc8k/lR3MHBD4alVbnzowE1cFrea7ywbj03dW6g3vxwLoXyHsAb7/uDVg0cRJyyZiNYGuGVZHad2m0STBSXdyAAeNkPJKxfWWm/OiZUhYPNIyAd67chNeEHsSxduptp6ImkLnz5En61+h+0ICdBgQWT27BWwica2zwgLmxdBiBioT8+027lpx5T5DeSR7u37AWmw4dtLjCVLa0q26I6cwZPxF3rbgKjUVUeaiUGXARL5SrOBS4F5ejy9HM8Jf+3Ai+vCqMllmTd9YfKdjSxTVbbbNXlIpmZE1mxpQGCCgh+lN6SQaXMqfNs3TNEHNLKZcctQRaHKQ1i83g2mxJmpmW70nJV7mrvog3AdQwy0T+3LeCLEdd6VUkBV+ytm/QxKtzVm7EkiOzMMb8veJWPn8WycfFAFgtLZIt9WU+JV8tjxRR3Dh09jS+8cPv4a477sSy5hm2tFVYyYh+C2X7q2L3f4pUZJaHfEb0fgiY617vnuqGRHWspwfrt2/H0TOnMKulBVfMW4QJ5WWj76TaTmvqFKHqr+Ki0WxmgSQtey4741UaulMZJFMEqQkHUtWO26APn1vboHB6tyxuDbCQNGDDd33rrh1oPXkab7j6WoI9B+40k+jT4A+ZM/DMcDbwwmCKQt/zK7uF9kXDjC+HVOaKT1FayTNODVJKBsq/6r/eGa3m0XumZcEBAsgkb8729WHnkcM4eOo4eoeGEI2E0FhVhRmTJqOlsRF1lGVVWRlK2Q7pOBi9iuKxQIpPXCrvcpeRWyydRjcB69m+HhzqaMf+48fR2tVN4J/B+IoqLJgyDbNnzMHu1uN4au1zuO3a63DppCnwsY20hkOSZRlZ3nhnVEhY+ZR87Jq/50X+BPrOIz2TXOnRHknQJC3B1SoOtTbacE/AXJvbaaC3UDOcf5p8JlVuPpOhGj46sa0OZtnYBUN47sAhfPeZR3HZ4vl452XXY2dHF77w4P02yPmem29BXWkp9h87imsWLGBdPYMt+/dj2byFmFhXgxqm3Tc4guMdrWgZPx5VEW27xnZXFU2FKEYsox555JFHHr0W6FUFWNWxyqhz1L3rGZ0xJYgKh0aurZ+Soi4LNTABTYEiKbPqQHUcjICaOlU7l88nqOqAhsXOKIM0Sl3+bcZKAJVx6hxB63h5rxlaKYR2pqdfR5hQ76If8ZJkXBpLlx5h8RIsa8lyjs91JInFzRBaNqUJPdssiFcd60KtgH4E8vIgluF1rI0UPuUvS4ASIJD1CTzTLaeNe5iODuvPIWFy0H6y+n4oCykz4kygnIoY49NsmxQ8Ldeio1Oo+EwZ12yiZg164yOIBqOmKEUlbMat9E0OvJXUtWuxyVgCUXBe9EypCszpxmSnfFK+5pPPmRMrZymsRhaGeSfw609lsO/kMRw4dcxmXqJFRZjbPA3zJkxCuTYyyWjzLMYtQE4J2/eTjNQnJMg0hVuZOaSpSA3Qx55TJ7DnyDEMpRKIELTq29bFjK88WkTvafsW1b4nzstBQFFfe2Z9BGCUm7jXM6lcKmMBTM1J29gIn2kOIiewRj9SFeVPap52a9Y3V/KkctJMv/Kp+ktObYbBHVHDP5O9A6EOFDB9XjRwYt9DM5wGUpJWR1QXnJPJj262KZT9SbYicmHykF15UByKW7JycZt/ys29WxKaQooDkTma7aeRfFwUgFWFYVlQudhQg/1J/BJnijJ6bucW/Oixh/G7b383FrVMt1UQWupq7w9lKzIJFLL9q+L9QlKBd5EBGFUPtXzMmd+P3nQKz+7cji17d9vGc9csXo6WuloD93od7VViviUX+0bRHPWff18tAVdPzE7hWnWlVSsbRpICqgSpBF4aSNG7JBAosm9lNaJjdr2vet8oe5ad7RzOihgMR5COp2xGr39k0GYfpxFQV4WjSBMEW44YVlwUikdXlZlxpLI0Ps8n10adI0ufV2undE8e7e2zSNw7oVU7vKE7LQRnMSaiZfsbKLtDraeRICCfUFGNS2bNxgLyqCO8qqJhJ0saxVyQVGEliqtcef55a+egMm3dq02w5GnUrrDVRhdl2TE0gC379mLzsSPoGo6hvLQK1dXVONV6EpfMnI3b5i9BmOWqFPU+a6MkvcWWVJ4s1Xzkxo/+ZBcPvNd42ItJZS45jJa7ZJuPwAYIGYEGZ8PBoC0ZLqbRCiA1SYpb/ZHIWkRGZOmTtDolpLaVicYol1MjPdZ+BBDBlx5+BBuOHMbdl1yK9155pclPOetgffryffdj/5Ej+L177sLilmnoj8Wx+fBhPPbcKryR/m+/bIUbfFU6VvfJI/sHY9gjjzzyyKNXPV10gFWj8YM/BbC6b/HcvUCCzRyxlzKdlVfrLOkuRVRKiEjqvPW1cqOTQKaWykqZ07dImvYyXYraV5YRSWFynZ4CscOV5kuFXAqGllhKxXBATDwpDXXlTgmyZWwMzxDmFiAo1DIlm4uje5DpIp1huhmEi0pshi6VjNm3WUF2/lK4dUSKwisv+hHfTsmSGkGFhEIQIMkEqBIaaAkYINJMaYZoRkBX/gRUMrkEbbT7CGoZf5LATTPCfn/IZu70DZYUCilJAvIOXFPllwyYpvikUAwI2nJo+pN+72ZrdN6f5HfOvxn5Ue7pX7OPAuE6y0/zhgLsJkHGJ3lJNnQkfz4kGNQXJl9aNsdrkvlIMg4d4xOmfNLxGP3qPFaBeG0zJXmRN4bTElDjVxfJTKzIjcBV3x0nKacsRV/C9IOJNFJUgJURK0uplwwgAGsz3AyT0RkPRHa2g7HkQd0nmaUynZaMWIQUmHbGFDxKqS7RTUcraTBCcsmwLmmpsfjVwIVAlA02SND0SycmqTpK/xIq86lBEokzG9RgBZ8r77rn40xQcmNq5k/DJrxn/jQUYAo//agcpHr7tZRPcZkb6wv509FDFrlkI7b4p/gN3Mkj4xJYtndEf+LxZ5CCXTwzrPYzehE5FhwTaeZ586F9tpnWzElTTJXVe23ylxxpVAxjw//K+P8lyNoF8q7XzspRGTC+dXXvqL4x33L0ENZt2YziQBSXLV2MWZOnuNk/VgubTbORnnz2VUcomdHs2zvqLi5yPnVOtopghOAhxnezsEGPKpj8Wh0y3szR+JOT3nUNxljd0xO6W3wKx3uFH4wN48crH0NnbzfefMutaNZ3j2qbFULvES8FHhRLYcDIwr8MUrp639Tf6BMT9TXGr70iAtdswWiywQBOdHdh/e5dOHryGIFqHHNmTMOKuQswfcJ4NIQiCDOY1R1SoZ02Ow2zmudxDBmTSlxXPuG/2mz1NeaP7YiW/grsy0uc5tDIELacPo2Nu3ais7ubfnOYNa4R77r8OpRJ6Fmt8mEbwzA2eGkxO9mrLKxHETN5sj6UV14cO6MkV4Y0xvXkXBgN3sq3ZG1XGuVbG3ppibB96xoJ2eyrPruxekWv6qPEk94zyVjh1I4qan32o6HMfrZZ33j8CRw+cwp/9Oa3YGZNnfUbGsR8YPtO3Lf6WcxtnoLfu/UN2MiyWL13PzpTaYQZx+/dcgsWjhsnlsZkUQPIqi3n+PfII4888ujVS+xTrPd5xanAhq4/a4bVOmPr7J1/U47UKcqBnbf8SnWx8OzBNNZvSogUIj2jgm9LyKgYKIyW6NrB9nwu1UOjwAzKro6JMDIpNQYM88qAKQLiTGkrTT4SmbImxY8WjfbaTJbSFRBgwDjB1cBwDKXRIoTDARxra4eOspnS2GiAs0+AjLxV6XtQHztcxqclnQLptiMl43Wj0/TGdJL0o2ea+dXMrhQEKeZaxiZpCEAZoEcI8XTWNj+qLiu1WcWgeGTglOKhf8ue+DRlR6GlXDBNgRzl15QNpxSaYkV3+bcZ7UDQZCSpm6Ij/0xbIMZmoOVEmZpqohsqY8yAlYV+bEbHzs2k7AXaGd+ugwexl2Zq81TUVFag++wZLJ+3wJRD8eFmVhmNypRp2OYoRHkqJx0to2+Rg8qUFGMWhEBdgsnGqXDm0mmWQXF+FoXKnCmstJCXWEYbwyRRHi1DhPIR7B9M6xzIpG2sFExRJuEg4oE0QgKG/EtJuWRaNkur/DAyt7yQdiqSUt50Vq7m8SVo1R7tDs3HpqiqDIOa7Wa5SuPSd7HKo5b+hvPyS9NNdd1mEai4awm1k7kGLuTf1W3bQVX1mkaDLDqMfyieQFFJFCH6k5JuqwfyRuDUFT6NRKpIaFd5/yyiz4sCsJJtlxR5V57GEl2MF0rR3hn57RocMEDUVN9oAx4RlqEDQnxoEeQZ/xXxfyFIqyesYVBlUWXWu0T3wz09eGrTWnT192LpjLm4as4CVLD+qtxZjewd0LuufzfIp3vKirIstMmm9Kt+0a7nrJKIZ1IEqfoePYVEmu+uHubTVAh75/Nk4a1sGG++XqkdtyD8KbyHCqtwbCoQLIpgmO/OU2ueQ6y/H7ff8AaUhfUdOZ/z/VW76SeYtBl1ve+s7zZIpnReVHcL+RhL8qF864m9A0rXOGBNYF1O8/3qYnu55cA+7DiwH3GC8oXTpuGKefMwl0C1mu2U+hV9q2/5s9jUiOi950VONIWUdTtKBUdd87zZcmcGVLMmIagtbB+K4YWd29Ha14MhbU6VSuBsXy9G2D6pfZs1fgJ+7arr7Xxs9Vn6ZEB7E7CaO5myoAplqwEwGZEeiUdx+9JEj3wuf45z1/bIxSRWeMnyV5WrBn511TJufbNfFA2hRLOuSoW8aadna1foX8bVJvIsHtn2qQ3rZf66h3rQXF3D5wLsARzs68c///BHGE6M4IN3343Lx4/Hc60n8cXHH0NPMoXJVZX47euvx4L6BvIWwLo9u5FOJrBi3nyUEjgX6KXqhUceeeSRR68e+sl91itN+T5xLKlP15JMgcYCiFUfJNBiHbQUeXaAUp0D9FPYoMNmIOhPnbnAVT87/H/48r9i04E9CEbYqSkezQTSIvCiSG12LMtOk2hCo93qqgXS1PEpKZspNCVJQEXPqTRQgRIEVietmTbxKQmn/Wn7prCfYOkzX/k3bDi0B4HSInzhm/+Bf/n6lxFhx6odfv/zgR/hqe2b4Q9pYZlTFIxx8mPKRlDHPoDAK0v/BEvW2TMRgj3CFnqleiIwS75NNuKNHAYJkNcd2Iv/++V/sd1ztYzLciTPDBek8qNvcwWKhV2kRNncE+MWAAvRyE2AK6UZXHum/IulENMjbJNs6UdgSXLScmktE5QCpqVjkkvGHzKlyrJFfxo0SFIx01EWGmn3kw89v3/9C/izz/09ntu9C2cH+rF2zy78xw+/hxGmLBBGQZP/sMWt79uUC22CouXdpjaqgCgLQWRNlCb17TIFolmAJzauxX889CPEwpQAlSspSsqewG44FMXe02fw+W98C72JJHzhCLJUnO9buwqf/ua/M33mO+S+PlbmNcuqmQudcevPaAmaZKfMSQ5pXjWTrToluTGsQDq9iF8NLCQof50xSykZCHCDApQFeRE/BqLIt5ZT28YlkilTkTKtsnAz8cwx5StgG6a87egRUw5DCLHcdx85wrr+JXQODVi5q5y0s7K+k9a31m6mmmXAYPqOVjPABt5fZUTpONHTaNM1G2Ci0WBAylAZDeuKXVJpfOPe72Hl5heo3FPKEj5lx9CUm2sr9Aa8FNC5GMiW+Y7hTXbVEdUGrZgQcOwlkHx4y1Z8Z+UTCESK8Ru33407Fi0xsCqwo03etKheAxwmFF7dW+ri1R0f8Jd1VnWSd6q3ccqwb2QYPX0DtrtvjG2pJJfVbKTJzslvlBQ15WvtkXjjVe2GLWDIe1G8+qbbajOfh1hm6UTCVp3cftV1uOsNtyEcCOFsZzt2Hz6AVCRIQBtGhsBVVVVtifhT+y6yNnqMeSmSVx2PkmKCGsxSE+jPsC6wf4ixnd3Regw/XLUSz2/djKbaGvz27bfhd2hWTJ5k53fr3ZYMNWBln2Awb8qeTEGeTNxkqoE6l8u8UbtrDTVNQDOjNNYW01nxkTlV35FECtsOHMTO1tOIs/1orCrHlbPn4O1XXovfvO4m3HPZVZhYWo6o+FfMTC/AvkRlIECvQQEyYTOgVgY0JpPCn+x5I17PNy4LsthgCK/WvsvIWWQvitKmFALkm21Ziu3gIIF+T/+QmSECfVuFJBTNcnL1QGXFdlEWgls5aKa/hu3tjJp667/Vp8ZYh59atxad/Z24Yv5sLNAsKmlIK2SSaTTWVhOcDuKZZ59EPKOtB4Etxw7jR888hbO9feZ3NH8vsnvkkUceefTqoleVamqdHa/qcgQWNDuYpqKk5ZDS5wXOQoKLVPat46cJUikPEx1oNlF2vz9sZ7k98OwqHD7TaueESr/QWZUBAsFclh2snwAw7EOwqhSBCpqSIuEfJkyVioqD/sLFYYSrKt3z4ohNGup4gYx2z42Sj7JSBMupTBSXIMxOPUg+42TywKlTaO/vZ1+fw2+84x349be905gPEDgfbz+D9qE+REr0PRC5pwLgKw4x2Qw7dMZLECRQGSQ/OsZFwpASEmC+QgRbgZISoLgI4YoKFJVXEggXGWg3Za+vD7tOHnOKDBWQFJWybLXLX5GUHvqVMiJlWMtys1QI6YhwWTHzwngJ7mzTKY2Wk/cA7yMMG+LzAP1JiFJ+NXcT1KwiQbSPbuHSKOOjPKIRRIqiLDvKmHmIELBHy0sQZdzKJ0vUdl7WbrnPbtmMxYsX4e8+8XG8+frrkGN+k9oBWBsnCVRT1kXFxSgqKkNxMXnQM7prkyLbDZcyi1aUMF9FtgOldiDWjKXSP9s/gKMdHfRTDD/D2aADy18DHHo+wOvB1lZbShwqDSNBdHeyuw27jh+moswaxjoRqoiiSOCPcqeuybA5Ko0hRMIl5KecvFGu2klasrA6qFqbRpp1SzKJEgSDinFJWQUV7yLbxVmVW7PqOr9QDEkhLy4vpZxKTfY5U2gZh2bVoz6EKpm/SoZnWj6mrcfKgwZaIqxzRWXkg3VqgMrqdipx2tAlkALCBLJRlne4nGFLy+BnudtSd4ZzGzRRGHrBXkWk99cwKSXu/lw7oXwoK1KxTWmmYq+Rgcbqatx2081Y/fTT2LV3F531zEI4pVZ/7vaioYKyLePAUZ5fNXy6sgFSbaMksPXkCXztkQex//Rx3HLFlXjPtddjcgnrkZWrYKHyp3dOceTjoRG00r2qAG9o4z29qX0dIXjoHRQI6bddbDUuYjuGWztkw3YWtkAqEzO0i9U8uywHGjoKlMlJSRnukWGbp4EG5VHvjB1hQ4BczPiLgmGmF8ALWzbi6z/4Lg6dOolgRHPjCuiAlMvfyyT6zxF0KpCtVGBe/OEoelIJPLZlHe595nGMxIfw9quvxe/feSeunDYNpfIrwVDmOWUix/cuS3glwz/Li/0qZ3my0Z9zRuDunJE/DbJpizY32ObaAcWfw8SacnzwrW/GX739HfjDW9+I377hVrz/iqtxz4IFuHPOPCxrbEQV26kG9jNVas8YXuWjwbsU20gNCmgQtrBSqUBM4r/R+U68Iw8FKpSflaGyMYaUX6tRajuYBw2A+W21RQgjsSS6BwfR0duL/pFh8uXKXtGr/mkG1Uj9LtMTlyoKyUx1R9/vjysvw8JJTbhx4SKU8v093tePJzesRynrw7suuxp/dtvduJ1XfXix5sB+zJgxG/fcdifq2Aeenyfxf+698cgjjzzy6NVFgY+T8vaLhnR8jPtu1HUu+i0Y96MOT7/sgEzToVcqMzbzR1CTlOIToEJAYKZOUEqSRp01Gi4lq4fK1/2rVmLZkqVYMmUafFrmSX/qJPUNYzYSxKbDh3D/2hfw7I6d6BoaQkNdA4qpHCiWNMHIWnaOj6xbhzV7dqM7NoQJfB5lJ5wJhrDvbBseW7sOT1G5OtbWitqaGpQQRPQl03hyzTrMnj0H86a2oKO/B0EqSZoRfWLLBotrJJNGT2wQRaEITnd14uCZM3YsQlgKHoGJNiV6butW2+SikmBFE0P+aAl2EQhvPX4Upwf78eDzq7B5/36brWxoqEWACsSuUyew7cAevPWam6jclOJ0bAA/WvcCnt6wEfuOHbdjW8ZX19qGQ5uOHsKR/m4c6TiDh154FpuPHIK/qBiNlbU2m5ilHLacOIUfPrcaL2zfhv6hYcpnHHSMjxQOLYH2EyT3sRxXb9+CPkp387792Hf0GBqampCkcvLEurV4ZM16bD9yjACrCHUE/13xETy6eQtWbd+BonCxKW27qJi+sGO7KgVuvuJyAtAIOoZH8NDzz+OpTRuwr/UkIlXlqKaC4tP3peEw1hzch/ufX411u3ejaySGxnHjCNQzeJrxPrF9M7qGh+zIo8TwIMZVV6GYvCaoGL9wYB+e2LYVB5lmgPWon8/rWHa7jxzFwY5OTBg/BU+tX4eN+/YR7JWioaoefk1NUmnvYXyPb9yIxzesw64TR1FUVYbKyirb4VlLhG32m8CzjQrcul27WQfTeGzDBjyzZRP6yOPkxgk2m60NgPoySTy5eSMeXbse2w4fJpKOoqGmFvo2VSsCjvV04sHnXsAzm7fieHsb6hvqWV/CfJt96M2Rj80b8Mh6yqarC2dHBrCf9eKmq69BAwFy+/AAfvzCaqzctsk2pAoRpFdXVFKz1RJ0B1nG/PxM0hLPCIG/AO9/C/HyorgAxDIwcgkWdFJdZNcSaNOT+WOz2LRPqq1Dy+QprK851LCM3YoKPlcFZhj3eYCu+cguMhrlyzR85cuPjngaT1GZ37BjG6Y3N+ON11yLGayDYdUrlq3aOIMhBjCVSeZRF/3oV3JivKbYsx3U9/XDbCsHY3G+C8OI065hE5txNT+SkYwLX0BCFs85VyM9kbG22JIVKNENHQsedcvAqklWHnkeBOy05LS4pBjzFszH8ZOn0HamDdMJIm1jMr4TGrjzq/yUQ/FWiPAnkdKxtBSGfQfbrlODA2y3X8Beth9zWDfedePNuHbadANK2pXdYKbaYUYr/q0MaFxfRLKrfvLGeTzfrWAs0Fg+Zdwl/4hp5VAR5ftJIx4izKsGpeyhCoKNv+0Gzlv1B/tOnsb3nnnCwGpjfT10ZqraUNvsSnzSq5O9yselLCqkV7gXya8RHc1uD0ddjQruVl9cqdHwz+qVACnLjs/TbLeG2Rck9VkIGdAgXiDoInYbBzIzAsjspzTHb5wx79r5ftqkyVgwY7qdfa34n965A0/v2Ynl8+bjnoULMZ59WXVFFV44eAjfeuQRlLEu3HXZZShmnsXyuVySVB662K9HHnnkkUevJnpVAVZ1foXOVWRdJDUg28SDJkGF/UB3O3aeOUkFxI9yKuMWjkhU4WTX6G9PMoYfPfEYFi9ejMVTpyOX1EY+7OXV8UaK8ASV/c9+9T/RF49jKJnE40+ttsPgl89fTGwSwo9WrcJn/utr6Bjox9nubjzy1JMYJhC5fMESHGk9i7/+/OfQ3juAovJSPL1uDfYePYxLly9DjH3yE6ufw+xZM7GI6X7hW1/H9gMHMat5Or77xCM4QiUsNhJH29lWurVQATmBb97/AK65/EqUhpgXgsbvPv4E7nv0YVyz4nJ24uU2uh0oK8G3nnyCPP0njp46jgECre379mDl2ufQ2DQeMydMws5jx7B971685dqbmAc/PvFP/0iAvAvVVXXYSR5Wr1mLhXPmIEoF94vf/w6+/tCPcLLtDNr7urGGoHT9tp1YNGcemurqsW7PHvzN179qh9hrdu7JJ1ZiiPlfNHe+zSRr4yo/gaPA84c//1mC/h04SNDX3tmJWQsW4LsPPIBHn34GZdU1BMvH8ORzqzB/7lwEqZh997FHsfP4SSSH4+hr78SB40fsSIM6Aupbr7wK8Wwan/zSv1Ep34WKmiqs37sTqwj2l85bhLqKatzLsvj8N76O3lgMbf0DeHjV04gNDWBqyzQ8xHLbdPgAhgmMu860opxAa+GMGXY24Eg6jUcJ4J/bvtUteezpIhhN4xKW6Y5DR7By0yb0tHWjv7cfGynHR9euxdTJzZgyYTz600n8LeXx/NatKKosw1bK/skNazCH5VxbWU2NTbPgPoRZXhsOH8RHvvB57Dl6FG29PTh44gRWPvus1aslcxdihGn+03e/jUdWr0ZJVRX2HT9O+TyL2eSzsbae9a0Xn/rSv+IAldNoWRlWr3ue/B3AsqVLEaD8/vXHP8B//OA7GCLoPcy68NzmTdD+qnfc9AaUEvj+wze+glU7tqK4sgK7CdDXrWO5z56DWoFWvXOmRY55yX4GXQyA1b7T1rtrfJN4KSQtJ3tMu8CSlsxqHlLfAddQvhoIaB/qx3G+c6UVZQiz/koxVpwKY3FKLKNUkM+vlpQHMSS+bJ6P4MWI72CK/Ow6cRo/evIpJFmPb732Glw+fSYqlJdMimHon23p6F+ef5dDF7cZuhvAoD2WX/qrc0HjbB8tNbXHFtaFc1eWu7kpAudSMC8meRNg0kMBP/uMg44Gpeim55ZP3uibTjueif5tdlyuWg3B/M6dNQuTJ01S0hgYGURrWxsqWJ91ZFWG7UPe+3lkSSkRI+acVgFC7eadDkVwqKeD7fpT6Ob1lktX4F3X3IDmsnL2L3x3KWvrazSDqD9jNA8AFaXdyuJSkbFs5EkuhasZPizYrV+SxUjyd08sJqWhAQka5V3xu2/0XSCt1pCMbLaa9zHKY9vpI9i5b6+1wY3jxlt9ts3kyL3tam9xK4yKM8/naPovojHuxmfeXqCCmwZ6VRiu7Eh0NLAq3Ko/XrUCIJXKIMm6lGHdUj61q7CTGxUR5sntd0A+6d/yx4uGiIvZl0vyiu30QB/7siMoDUcwle1hDYHs4YEBfPuZJ+0c2xuXLkFLbR39S14Mw3/VfzFnR85JnHTMJ0tG89cXUSFvylLB6/k3HnnkkUce/SrpVQVY1dtIYXPfSjk3dw4fbVT4TxM0fZvAbSMV9VMEOdPHT0J1tAT+dJZB2UnazGsAPekE7n/scSxduJCAdQayBBxa2BQIBtAxksLnvvFtTGyegv/3x3+AN195NaKlpbhv5eNYNn8hAsVF+LsvfRHLL78Mn/jjP8TdV1+LkmgRnt24Fleys9TZcNr99w9+/d24ZcVlKKqrweMvPIcrL7uELIbx2NNPYt6c2VjYMpUAaR2G4km849bbsJyAdv/+w7h88SJ8/P3vx2SCubLqajz89FNIp7K4YulinO7vxRe+8y0sWTAXN199DdL6zlIdfySCp7dvwo6D+/G/f/P9+MN73sHnVxNkbiXYa8O1V16B/SeOYdOOnXjLjTchTQjTyU7+3W9+J95+/Q2Yt3AevnnvD1BVV4f5BK2PPvccAXc3PvaHf4T333EXLl26DA+tXIkRgsDrLlmOHz7xqM38/d1ffgRvvvxy2zUzSKVgUm0DIlKKWCZaMtwR68O3H34Qy5ddgo/+7u/gjddfi/1Hj+A/v/M9/J8//jP85u234porV2DD7m3Ytm0H7rj2RlyyaIkdir941lR8/Hc/gDddey1GshmcOnqcoOtmPELF5Omt2/Cpv/ow3nnN1Vi2fDm+/8RjNvMwhSD/b/7zS7iaPH7id/8Qd11zLZWiLDZv3YwbL78aN11xDToHe1HKyvPpP/tzLKVSr28/s1SgNPO+SMvOaqtxiiDxb/7kf+ONSy9BxB/E6t07CBCP41Mf/D381l23YcWKS/Dspi1Ubntw3RUr8MLObfjek8/gE3/653jPDddj+aXL8TgBbR/B5RWLFiKY0rw1ZRIuwt6zZ3H/c0/iPXfeib98z/tw9w1vwOnubqxc+zyuuvoqHDt9Gl/4/r340Ad/Hx+84424csUKbD6wB7v27sZlV12Df/veD+i/B5/96EfwJirWs+fNwn/++H7UNjSy/Orx6f/4Mt77prvxyd/+Hdx+5eXo6O/D3sOHcPfNt8GXSOGfvvmfePMb78SH3vZu1qllKGadr6moQBWBtlOO9TblX66XQRcDYHUcj0msYB2bfr7NkKNmyqS4ykFLFAdGYvgaQf5AMoGpU1rcLBqfW6zyN0pydEatjmhsEj8PjY3W4vhvDnmnfJJ2o3R97ltVLfPUTKm+VX1o/Qas374Vi2ZPx61XXYWm0jKbVdbSVc2UCjGMqvxWvuLe5cDlT3406AfEU2kMFGZU+V4IiBji4HPzZ0a3jMeCOebMbk/lbg/OM+Y//+fAn3nOm3PP7E9hGK0eyZ/aeAOXtNv3qjSREOtc0I8eApgHHn4IJ8+eRkNTI6JRLROWRxeB6nSQ77BCC0DpmXh2cgghE44S5J3Aj599isAugbeyzXjj4mUoY1+hgQE719NC0YhPyvNc3pWQ49OZwp+7F517NobGOI66j7lX/KMz3YVE8jwY8KSt8My+SWfGVAoVxcWYRiDf0TeAzXv2I8HimzSxCSEhQLVxBOcaYFRxCqnZDDdjtLgK159glPJLuvGPN/rPM2+3zlr4UdtgxtmTBNAj8QSSKlOWTVCDxcoVnxtrlht5VRnwqj8+0199TTXLPoqDBw6gqLgEE8ZPwPeffxZ7jx/B1fPn4falyxFR6la+sE9F9L4oFtvjQhGLjDle3DiAIznlvZpo8rciW3IudGvu+YceeeSRRx79ysj1D68S0iyVjmIJsiO27w7zvYk6JB8Vb53/pyMWNBjd39ePBBVQencj9OoP+UCbFNk4OTsgfTWkZVVS7kJypyLTOzJgoGbZksWojUQRiMcxb9YMlJWXYP/pI+jJDqN3uA9LZs9BZSCEIna8b7rkCvzN7/4RKoqKMG/uLNx+x614atOz+It/+jt888EfI0EegwREIfIdllbItKUKaqMnHXOjb3UqcyGCI6pQBLU6ekPfRbY0TsCVyy/B6h2b0ZVLY/vxwzjV3Yabr7gSxQTh+r5Ly+A0wq08T5zQhBXzlyISz6A+UoYFM+ejZ2gIw1qKJUFRDlpap5nId7z5rTjZdhYf/dJn8XcEeR0jgxhIxGyMQEvIZkyfgZkTJiMcS2FO42QqCrU41tqKBHlfumChfVf2fz75EXzxvu/Zktxrr7sW0UjYNt3QDEBhtDzEPF65bCmaCL4rwgGCvE70UCLbTh3B1x5/hMDuWQOke06cINgfpqIYQhmVmNJgCNFAAMWBMKK8t+9rCYzW79mNTMCPLQRxX3vsATy9aR38VFJ30P3Y6VMYHhnBZeSvWsdNDCfx1qtuwkc/+KeoJFjUfHsxlbZSxlfpj5hdshO/OrqmhHmKEmhrN91Spl1C/m3rplwKDeWlmN00HpFUHE2V5Zg3aTKGhwZtI6Yzmo0Nh7F2x1bm6QE8uf55aE7j0NGjrJMsI8atzX9UXaUgFVPhuoLAvCobRJUvhGVz5tuy4t7YsB2U76fiuf/EcXz9sYfwyJrn7Dvtw8dPonN4CEc625Ei/48T4H7tsR9i056dGBlJ4uSp0+ga7MdwMoUlcxagjBW/OlSMS2YvQFWgCL54EmVFUcyfNhM/fvAB/MUXPofdTOOa627EzJbpyCbc4kttumTfmb1aySr6i0huqtcsAJtjUkEwj3oVpYOOr6zC+37t17F1yxa8sHG9ARuptqa0Sha8aqBMZahjQ7RwOh+lgtu7rCh/KcpHqDQLcclJd1K6tUpEqel79bDtlR3ErrYz+Lf7foDOzrN4+2234sYly1DBeqvZY220o/fdlkCzbdOf7guKv2K3PNIoP9qVvW9oBF29/Rhkm2HHfdnzlyYBwV/E2Cy+2oaXeCYzloxLOll5kXSRm2Y9tVNwhnV9fF093v2OdyLC9uKhhx5CkoBbGyf5tJEdfbsdzPOlxMDqKzT7qJqQCUew9ewJPLRmFcKUy/tuuQM3890p4nPtsi1A546bUaL5xF9ExqOz/jf6ac9+Gr2kTMifMxQfjfKhN9a5qRSZI/I9o7wa77v1DiwmeFtzYAce2LgGQyp7tmkZtmNZdhgqf7dRoKu5L07vQhj+sK3jdWxZMzWVhM0SkweBVn1z28v6pl3s5Sbu5E/GfpQxXRhQRaC+4e4ly/G/3/JOXLVgAdbu34+Ne3diQm0dbl16qT3XPgsKpnxmWM4DRO4xvjdp6gja40DfLruUJBfeq82TTGnsPWNiCq/k7bbABy2yeuSRRx559Ksn9QGvGrLOIt9py25glDmQkpfJpDCuogJXzZ2PGaVVuIMgcmJ1LbIpAij5Zzhe2H0xOJUzm5nlNUSQ4kbbA/bNT5ZqToCdmECLdiJU32uHojNwIjGMXEgKoA/hNE2K8cYyBJglmDa5BWECzQeeXIk/+/Bf4tCBI5g3bZYt89SGPNQuGJcUSC2jlbrp+kB1gbrXCLht6sRO0WaXeRtg+lcuX47THW14ducOPP7caly6ZBGmT5qETCKBMDt+2yWY3hVPmJ11ERFHIEkepdiGoy5/Ul7lR3IgMNp8cD/+/GMfxepVqzFu3AQsXbrcRqsVhyqENnnSCH8gJVBMRUJLyqjAadZUS00vW7AYn/5ff4EVcxbjwN6D+JO/+jD++Vv/hcF00r79dDqUEtMytCCC1AhMaWSe0syTNjnp7OpE69kzOHb4CFoaxuOdd70ZxbZ5EJUFKYtMW4MJ/LWwUrTFX4LKSDyZQBvB85lTZ9BOIHfdzIW486rrbSlZOk01VSPpSYahzDX7PX7cOJZpAEmTMf8p34z4y4/s20ugNJhvN5Ju3qzeKDO2IRGtKS2NtPCu/shN/CUon0QyjvaeDrSeOYuzp1qxdMZs3HbDjUgzQIopZJiWASQa8aJjHtI6nkJ1kc4BgnGxlIzFmF4GvT3dttTxBPM3qaoe77r9ThRphQCSSCZjOHu2De3tXeg424m7r30DLp+3EOlE3M67laKdywWRNH00YIMGUvArWI//+gN/gPfd9XamH8I//cd/4oMf+Wts3X8A0UixywzzJjZfq1TAH5K1LCp7AaBptQ34wLveY98SaysetSsSn72LVvMkHinAumNAk5WLS+blkovnXDiZgpuM7C4992ezgWoT9FRMsyxHyNMTBNc/WvkEZrW04N13vBEzamrhY1tns5GM1c1mubj0PajcjHgxEEuLyw+BA9+nrv4B9A8NIq33gO2g6v0rQaOAZwwV5DLWVUDCwATbifqKKtz5httw16232/naXT39aO3sgr+oyMCR7WUgsME+wsIS3OaiUft05MHVT6K8OIr3U4aXTZpiu9VKzj4dM0XZuGWz5/PzilCeBVcrHDnOKB3yqNLSQGyW7fV4vue/ft11uHTmDPs05PkdO5Biu5/TMhSCNds12OrSrzZvjnfWZ5Wbvq8lv0m2NwPxOOtfn5vV14An6yuZs/pZGGCxHKpfoImyjFrqalAZjqC/vxuVoRDuuPQKNOuzBg02qI9l3trZJn9vzVp88YFH8JVHHsOu9jY7gizDBjfNmq9vurVeQcBfG1QV+JNEJJlRMqtcHM8eeeSRRx796sl09YuSXqJf0AxHkkZHgkj5L4yK2rI0ApVydlS3L70Ev3Prnbh65jwUCzBR+ZHuZXqnOh12ZNZRSSkKB5EilkwURxCTIdjSLKGOezjVeho5AtAwgdzxs2fR19eHSQ3jQAiIaLiISlGfnTlXVFeJ9ccP4ZP/9kUca+/Ej598EtMWLsTH/+BP8Me334U5E1sIMBLklZ0zO0odSSOdSNlzZx2yPxTSEkBmHs50nEGa8QYjUeQIaJbOmoWrlq/AP33lK9i9bz/ecsNNKI6G2MGyw1XpUWtjlhCgIise2zo6EaiKYiTiw0EqZD4ClYhBIvnlP8N+49H70UM097G/+iv8yd3vwLXs7ImsrGM28CT5EoTpbFhTdekeJP/pbNo2tzpzphVNDQ34y/f+Bj7/kY/irrfcg/tXP43WbqYdkmrMAPRvwImZlcJpR6jQVJWUs1wCePsb78LH3/fb+Mvf/AA+8I534Q0EzeVUPPQNXjq/TqugZGvGS+UloNlUV4fq8gqbEfv47/wePsTwv3bLnbjl0itRX15p3+eeGehBriiASHUR1h7cg0//6z+ha7gfvjAVDi0v7uzAUJjKegllTAXG8ak5C4JQopWB/kGMKL2iKJWZICgKUoB8UNE1CbHeGE9Zmx0vKypGUSSE97z9nfjYb/4uPvTeD+DX3/xWXLnsUvrUERNSvVyZS01y5UaFjAVn5+ZKQrxK4Zw6oQm5kSHcddut+Ajl86H3/SZ+823vwPXLL0FVOMz6l0VNTRn+7Nffh7967+/ij9/723jXm+7G/KlTbQY5QIWuvZv5j1JBDQZwsqcdfckR5Jj3ocEBZEZiePvNN+Pv/+gP8Def+L842HYWjzz3LBMniGaZ2UAO+X0tkim/NGbnn94byd3upATXj8OMiZMwPDKM7Yf2sw6w4OlfO6AKHAnCFL4CtBeX9bFQri7Wl0fml8ELRhdX+yR7OaiFcuq0zvmUoi5GdXTM6ZER/NcTj2HP8WN4I9uCOy9ZgaqgjubKIcI6pcEaMauBLyNeTN0XQGE8AoOKTe1RLJVGV18/OglWYxqUCjCHFIrePBfq58vX/wQZ2zKOJaMCX3pftMomG0/aKpnasko7D1j7ADzw8CN4+PEnMMj6bgXNfOtcZs36aYOlPe2tePj5VShhnt993U1YNm6Cvdlq7DSOJRlZfaHFZPcrpEI9Pd+4PMtu+aZdRu+qBvSsvGm0mkN1YAL7j/dccR2WTZmK9du2Yx37jhzrieqXoKAdiVUYQfsVEXNhV9VMG5RQntT3sc3WsUYDsRi6B/sxSABrTa75c/6N8kKwvNKDWuMbly3H773prVg+qcU2uHPe2Naxrv9gw1r8aMsaHOnvwr6zp/H1hx/A1uNH+FaF2HYX6rj+JBPWD3vv3PuhVK1pyCde4MHlwCOPPPLIo181XbzfsFqH5roH/Zotb9E3O7IU3KzDUSfGDkcbK+jIETsCRp254qCiYs/pLxcMoVsjrysfQVdikAr7STy/ayfW7tyB7Xt3Y/b02Uilsnhw5ePoz6Ww+8xpfP/hh1BRWop33nYHr5U43d6Bx59dhd5sHFtOHsOXf/BdJAi0br36Guw8ehh7Th1DMBTBxoP78YOVD6ODAOpNt9xiHeFDTzyCBXPnYn7LNDzx/LNIEZTesuIK+w5w38mjeOTZZ9A70Ge7tk4e14AwlStfpBTffPhBzJzajN+89Q4UU7nWrrcp5km50szumn17sHrrJvT19+DkcC8e3LQWz6x7Afe84WZcPnsOdlABX7d5M95x023o7u/Gtj274acCs7vtFL770P3YsWMHrli8GJfOW4BHVz1NGSRx64orTbnJhQO4n8pfgLK74/obcN+jD+Bz3/s6BqnsnSU42rp9O3zJFO66/nqUEVTpnEctcdXuyvc++GNcecWlmDdxInLxBIorKrGNct6gzYDoZ/WWTfjsv36RwDqLxXPnYySTwONUNCqKI8aLdh7esG8Xjh08hNuvuw4tkyfhyWeexpaduzBCzfLB51bhH//9S5hY34jlc+biaHs77n/haQwQgO49egJf/v53kU0mcPOVV6GiqAQdVM5//NQTaO3vwMBQP1rqGlHEeATWBCKHkhk88NRKHGe5D2qQYnwTtu/bi6PHjuGeG99gS84yzPfK9eswEh/BbSzzIoZ7fsN6HDqwD4PUpB7dtAaf+eI/o55AdunUGQjapks5hCIR7D91AisJ7t/C+lBdWoZswIcDJ09iM8vuDZdejrmTmvH8uvVYt3ML4uEIVm3Zgs9+4Z+IaJK4dOFiVFZUkf+VONZJIEpl/N5HH8JXv/F1zJ7agllTp2A7eVi9YQ0GWP9X79yOH7K+DREAv+VW1j/K4UP/8ClsZ176yNP+I4ex/9A+XLNsGRY0T2WlImjRe1J4sV4GaQbqld8l+OWT3peC4jzKn2saRq0CAPc//ijL6hhmz5hlZac2x/RlGotDdoG7F0X1s0j+zC9/DIjlAwoI2+CajNRnJmDgVYDJH7KNldYdO4rvP/0Eqior8LYbbsSs6pr8DLBTuwVmLF7GJSBgQEcOea1f8YrxFMPYd6p8PxOaddQMvGal8sbFU4jPXV8pw59RHlTD7K9wzzwK+GiwTm29sqk+oLy8Ao1NTdi5fw8GenoxvaXZ+hP5DwWiODk0gPvXrEYmFcNv3nALVkyewucMyrpvIFBGyVp8/BHgleNFQMaXrsabu7dBWF6VB2OTjhpMK2F7M7GxEYfOnME29ku1dXVorK9Dlm2JelB9n+u+cT4n0/8JYy3DmHuz53m12X4aXQ0sEmhqY6aUlnarvIKC5470rumYHh1DZXwzj+GAH+NZ3mqDFbVkojZ1/fFj+OHa52z3+N+6/U7ceOkKbDt0EK2n2rCE/a/t/JwfjNCApexa0VOQpaWqBBWnIVdZ3Z9HHnnkkUe/erroAKv64eRPAKzWd+Q7OnW26mjy3Zz1La7TY4fFTk87KGqnQoEQ558Yip2SLReisp5mp6jlRSOaXRiKIU6TGRnB4plzCAyWWvybt27FIQKlqeMn4rff+g5MrqpBmJ3a7OnTkcrEsWn7Jhw/eRzzp03H77391zCluhbTpkxGT1s7dmzZiC6CCn3vuah5OpZMmYpSAqN0/zAWTJ+JhupqDFFhbKqtw7zJzeQlhwmN2tXRjzPHT6KhqhYzmycTCOTQPhDDpj178LbbbsPl02aQT20SxY5V+icV6RCBjXa37aYiJtC5ae0LGO7uw1uojL35uhvsKBoBY80QXUbwuox5zMVT2Lx5I86cOsn0p2F+UzMunT2bIHkcYoMDmFxXj/kET9qsSjtzxvoHMXXCRMxvbsbkpgkYTiQMqB49cAgV/jDe95Z70DKhEZk05apOn/lhskiOxLFs7hw0lJXYMuZSAv/pBOsnW09i184d6CH4v/qyy/HWW98IndKqWaVEbATNDeMwY/wEBAhkEyybuuISzCOoqi2tQEvTZByl8rGHCukweX3TLTfjhksvRZQgdVbLVKSpjG8lADxBBX/+zJn4wK/9GsaXVRKwZVDHfNVS9scPHUGJL4gFBJQCXEkNALAeSdmtq62lYnMCuWQcs6ZNNbk1lJVTbjNp1xLfLIaHhzGegGEeld168dTSQlC9H7t378AwZfXG62/EbZdfzvoiEMJyYiWUshYjyFR5XL5gEUqC2gPTh2RsGGXBMBaybGvLKgg+p9uS5x27dqC/qwfXLbsMb7v9NkT4TkxqaERjRS3279lnZ4hq+vdtb7wLly2ajyiVt5ksy672NmzbtRPxeALXLV2O+ZMnY9HUaRjH+qmNtQ4cOIC9u3ah+/Rp3H7NNbjjuutY36kI6u3Rv96r/Lv3s+jVBlhN0Sdfai/s3n7lyF/WW83shINBNDe34NkN6zA0PITptCt3AkcSi1ZIuPZG4V0M7vflk8VBI11Yy/oLs3gZJiCrW9bNVAMB9GUzeHzTRqzbthUrFi7C7ZdejhrWHQ0wGF9S3vWvKBTeLuRM/OY5c8AAfG+T6B0atmXANu/Pd1srPAw458Pb1cI6ctJ5ZUjlZXLm1fgZw4xZlV/yKrv8CazrG8aysjLMmzsP9XzXo5Go7SY8yPZHq2YeW78ex8+ext3XXI3r2BYGWejqVyRGVxb50jFZKnFZLfVXnowNNqyWYd2rXJX/PKqSje+i/GkZeW20CFVsz3YePYLDbBcmTZhgR+XY5w82TKIQ+v2fJWObP2NTUnkVsiFyddU5plm3E+yztGAgyPeRDQydyTEfy5/5tNEFlhUj0mc6ctQAa5L1ef2xQ9h2/Chuv+Jq3MJ+oycWw5qDexEfSeCK+QtQRj8K594dxqcr20/J0lJiuloRZDy6qM3NSDceeeSRRx79Sok6DXv7i4AKbOg6QCVRm4CoM5GrgVQa82G9BjsYKnNyt0PW1TWr/9Fz9Sb2TOqYumJ2ynTSvS3BZWeuA/bTAZksO8QMOzlBEj/SGYIJ2kK5AAKRCHrjBLGMtCJcRJCRtufWkVFZ1LE5g8mYJVcWLkZIy5GoBIRDYcTZ2Q7ER+APBRGNFsM+HaKCKBCs0WQt/xO3GtQVGNRGTJox9VHx1xLnWCJlAOD/s/cVAHZVV9dr5um4J5nJxN2dhBAhBLcCpUgpVP+6C4WWFuq0QAVoCxTaUihOCJKQhCREiLu7+0yScXk286+1z3uTgdI2fBWS9O2Z8+695x7ZZx/b69gNpEQRyEzDH2e8iUlTXseDd92JzmlBxAi81K3qAA0FFSTI+sGfHsHSDWvx5D2/RkpdjS3FzQhmoCkaQgpBZFTpJj8+AkAv+UgJ+FAVarTZo4A/SAWBYWnk3UtBSu5MuGQh1VrKrGZ5mDyC/RD8aT5EfT7UNkSoFaUgTUtV6ScSaaC0GQ4BmZbPanemdn82M36vj3lE+yjde9PSEWqKEFA12iFTij9F+zkjNIqLdjbbwQg9lKuWQkqptlkUhuFhfCHyVa99vAE/0shLM+9TxbPKARUcfbooSv8Fmbl2GEmU4E1j/cwgNHk9CEUoY9oEmH47YMbrALb4TaWbhmjYBj1sP6zCZXnRrL0OwNHMdooOvmF50jIygTYmwg6caiQfylOd2BmLNJocU6KUN/2o7ElNVO6bmHkXox/tn2JkJm1laDoV7AbGpVNrPakB5GgpH8KIUr7eZh0KFUQVlfI6QmcNcGRSCW+KMH0Er/7UNPv0Tw3lm+oNIJt5HhM4YTz6jIS++1tHuTfKPfMsj3mh5dDhWMSWNyf4UF35ZyQXmpnOymT5T9Xi51akl2+zOEWIfKmMJdiTUSuh2SkproIqquM+vqhgGaitr0NeRhbSmf+STMwckiQq3loSdZXCexIk3xZH3Ji0VfAYt1osfaZEpMPlWOyxj+BSB2yVHS3HBy66CL0L2lhrpdkgC40BaHY0Ebt8J3hSFgpoyWWY7muptKtdsnJOIKxSnJCFI3dnfNmL/waU+edkbYLSontndYJkSWpJCwGM+yYrZUJEo28fa6ZuDcHKvJXLkdOuBBu377QT3T88fiyy6M/LOmoSVFis8/oMTAIEpqRQ2pSDPrvyvpIS3sICMzAuCAPrtFfZ0Z8NYEhWSo7s1Waxbk7fsAGPz5qNPl0649pxY5HJ8sBqb6RgVU7+k6qA4kjMojqSjejtcZ6oU0ojH2gCbO8zMzOsndegnfJa/lLYFmv7iC2QthUQdM9ENbGuvrF1E/78xjRcMu48DCrtiCkL5mPxjo2Y0G8wPnX+xchW0Cwn9GZ98oGK4zhaX4NuxcXIZrnRALLy3t6LLxrpG0YJ1pOUpCQlKUn/NTrNvsMq8OI6LNdpiVwvor5KHYoZPnvZsblThPXk3Mb4MnFaq9RPYiibWUpn5x2kFpdK0KJZVw/BgB3u4PMgi52WX5sYY4RIXnaO1CIFYAQ+0whcMwhuvRECKXWkCphgUvAiQNCVRr+pEWoFDE8KrRQLO3BH8dOxjt/X3iuplDqdVVqzAKRfwJK2Wu50qPY4Hn7+GYwZOgIThwxBSsjNrkqhlFt10qlBP5atX4djR6jUnnsueSZv7HSbIlFT4Hx89gooMs1a7hgj0G0iT+nin9zITkA1oBFmqtMSuw7qscOqJETKTcqQzaJJfpSNjzLIZPrSpMgzLfo0jHLFS1kK8Osgi1SG52ePL4CsZ9PAyUMq3aTTv04aVjxSMmJNBIi89TFMzSrLvZa16ePxykENS7h9Wnpg3tBdBkGxZs2bCIgTaoxAm2ar0gjyBDJSwso7OqIMbOZBMlN+816yF+bXjLDSJOCpk6h1eE2A+SS+BYKDZExwzPYZWv55bJDB65FUHD8GFslphjfo9gyHGhFtDlt5U8IYtAEVxaG4VSaMF96mMBwdjmUlk7xEo25wI91DBY0xpDYTUFI+EoR41j5cfQpC6Uvj+yaCbwbmFHUG62dcmj1OpwfJVeVR/JNNW2qeTv4yCMr9XqY3TLlrQIH5oJlV5ZEubnbun9PpNsOa4EkXFScBE+WLpdnsTf2lLMEy5EF2IA21zMsV69YgPTsLwUDAsslWeMg106+8dT//nOjVFGDFYcsQRcxz3Ur1Ng4YlgbgNuzbj0kEGTo47MaLL0bH7Fxrm2w2lm4MANCvLSW2kHXVn91aOCoZmlU9XlODWg1c2BQVA2cYCubdKOH/VKG/w6YRq2ELq04CBjOt7tr+VtaJMNuR/NL2OBKqw/zVy9G3U1d8+Nzz0EbbLShPydHqHcWiQ908rHfad67BKw3IqH143ynOgktjPO9UgI34oHZLd5YWoJ7tVm1dA7zsw/wszCWFbXCsphZrtmxFZnYOn4vYjrgZ+v8mGY//wLRQKhPBtGiwIcq2tYFlV4dF+dnmNamf0mvmkQYBPexvVJfUx2pAUWkqzM5GI/UIfRt70aYt2F12GB1L2uBDY8ejOJhuoqM3/jSjnhJ9YtZ0vDJ/Fjq3K0Wn/EKGQG6MKVez4reO3sZokpKUpCQl6b9BpxVgbW30a4qG+28hdWCuk6EiymtEMwm8qoPSSb8CPaaKS7mXG82wyo6dtzp6r+yp2dufPFGB0cEndm+KocAHwRzvNdMmxdWj2RB2mLYXhn+CTw2Glp0aKrDlV1CJ+NnRWtD60z07ZSkgHnbI6kN1gqFXQ7t8p6XR/Xr0wbmDhtqSV4nEYqF/8S9/AqbdSjtjzLCzkJPmJzIiuGE69KdY7PMC9KUZWQVr4FlxK83iQ+liQFLepOWJN620MoVBSgHloZTbrDbvGISlWR/pVwB6b2jdQAsZYnrkPSHHCONtSiUElTKYKoDLd0yrZk3DEgpTbWEqCF5lpdlYgTi5tZlV8ixpCiBpcMBWghEN2p/k3qRvDLqZWEP/1GiUR2G6j9JOCg4tjX/TUxi/5ZlkwfBFko3SoPIisCzSLKzkY88MJ4XpFggXn3Y4FO1t0IFXy1MZ8p7KMpNKcGAz20yHypXkaWWAt/ajeypf9q1A+bcoyQ9lJOAso7BUF/SdWJ38rPLXzHsLiGmICaGKGJ47DVbx6UAVl+/Kc80WaJZZVUM8G8BhXug0ZvFMrdwUdB28JLlaPiiBJ0GnG2BVckUJ1lR/ZKdnpTtegt17Za8ExDyaNmc2Vqxfi549e9lgFHOBMnJlUZUyEd4/I7mzYhaP1Oovb1W/ZK82irUX89evw2tzZ2No/4G4cuwYOwkVrG9y7xLBG8av+mGZRaPDZlQOLCQ+N0RiqKyvR2VdHSKyV/l1sdu/3Kh8Kww9Ki9d+hXW6WFcipyhhbVR1pYpQRSUtfJeH6oou+Wb1qM5GsV1E87HoMICq/9q2SR/tQMrd2zDj357P/JK2qMDAZ7C1yyc5Y4L8JQgy36lV6lWnVe6+RRRHWddLo9FcPcfH8ars2Zi9MhRyNAqFrprW1SE1Tu3Y2fZIXTu2Am5Wtli7cIJeb4fJkEmaT66VVDMU/Kl8mxZQHfSC+r1zXTmpwY67dwBViRbDaB7tWFySvfprC+9O3ZGW4LPUHUNehWX4Jox49E7vwg+tn1W5hU/68Sy3Tvx6vIlyMrKwbgBg237iTHCf4Vrl7hxP0lKUpKSlKT/Np1WgFWKdgtIIwgwgME3VCvs14gdjDo7gRL2OgQr7k6AQcs31a9J15d7W/bDnstOWVSnzRem/kvxU0cV79QUjrlPkdIoB1T66USH6VgvG9cBxa+Oybew+ChlR4q88c2wDUDyhbzYlf4SQEzvNAMq9UlLlYWwFKw65pKCtnynGUyCZ4IMfTfULTElkBIIZfjZ/gw7JTPWTHVXnbj4lqAUmwAOSekxUEMlRWEb4Ddm4uzzz5ZVCcjYkxZLu7RoWa5cOXdMC/3GNFvDAKS8Jw7O0PJEnXorxcntB5NrGSnjAqC8o5BjRHk6SEZJFVDQ3lBJQmnTt/IEYQWKE4BAJPkoDJd2csOrQFmKPtUQB6XNBHD6ZIziNvRlsqKJxoGa3ChMhaG4LAxhEksV80x+FKf90y1TwzAFAhVXgGHrhM2ogD3fu/QpLFeGIpST+NA+OIF1Qk+WPfKsTLY08o9lQfFJWRbo93rphzJX3uid5GjLyJUPXqWF/NAYMKfRzLfFTf/iS7JKpVyszvC9yo8NStBPkyJmeOaBr3WVjPVZH/3ZZz/0ivaWUyobdK/nk6HTDbCKJUtv/D4hGslVRd/qRNxOPypGXgL5XgSqG7ZswdGKY+jTtTtlrpcKhXVDjnnbWvn+R+ScKzLex40YYVagIhbFlPnzsWrLZlx6/kSc3buPfSNabjzMY8sY/ru2w4WleK2I6N7yHahvCOFYbS3q1ZayDAnYaCZKJ3/LoZVRuldRF+m+NcnalQGVklOLxE9r48CHy0OthRDjahe1ukFtTzMB24ptW7Bk1UpcMGQ4LhowgH2B2g2+p7ys3DOAYwT3f3z1ZTz7xnS07dQZfQlcfSZPVV7F9HaSZCwfT4rk/x+7fWf5Uf19p514ZrKsrOiNtSsKlu48bHP31dbgOw/fjxemTsE151+AcwYMolu1WewjggGEKJ4VWzYhlTLpWdLRBkmVBhfN2+P6V8iVnRMhGq9/x1iC7IESNaOMk9wtgwy42gFkdBNhexkKsU1munUgk191gm5VB+2bufECrROQtUqpQ0EeRvbtgxHdu6MtgagGUW1AQ60mw93XUIcn3pyB8oYGXD/hIgzr0NHEKZYkZLuSLP4EOWG10LvlU5KSlKQkJenfS6cVYBXpKqVSHWKLne6tP3E21umx25EiIhChPkygSD27wJSUe3WK6qgT9m5UV3Y0cZCrgDWHqGBteZhAJO0EWBSTj361h7ZJ4MVHpV37Balwim3Fb2tceaf4BegM1PHZeFWnyWeRdA6GLDaMX/3JnzpJLx1rua0BU94rfs3Gqf9MDQbRlBawE301W6AZN6VQ85vGoeLnCykrBjxpJRglcBGLz3AGMzJtD2NzOCLUZt8u9KYF7RM7Ak2J5YdijwG5e5JkF+W9O53ZVB57p6S5bJNMZeuW3grY8dcULO0HC5ngpTbQKDHkzNJm/iQL5h6tBewsaIKGpoAflVrWyPSnMiDllpT4GEGbA2ZURmRMwXQz5/quohRZLYvWAIX+6MkUdro0GSh88WEzjoqLf6500K3YdtnoZEgrKUZNTJTyVeVCAFLLzRWrlR+Fp3xkGrSXTjzYLIYFI0/xO/Kqb/82C0zLzsJT+XM8SH7a2+xlPvvTMhDTyZnksdlHtZyyiDapnjC/tSQukAYP862ZbkQ6hESyEZAWf/p8D1NtSYkJLCteulFdUmoNbjIunbiqUpTI539GpxtgVdKUP7wwzSTKWBKw3HGZb2QXiYH5IoVU++f69+mLovwCpKWl20yo6nNUmjOv8bEbF46RPZDcs+JreWPlM26nsqE3DOBgQz2eI1iqqq7GlRdejH7tilnmIpY3kq886F63ifxxbZ3jRXkZboqhqrYOVQxLy+qbdGANyQ2cMaeV5+af/7y3NuhdjOydZPhoIZw69E5+9Kw8NdlY4lx9pGjh9fhQXt+AaQvnIS8jDTeMPw9tCNwMZKjuWzappqfYibKDzzoLK7duwROTn0daZhYG9+hlbYdr4+jKbuU63j7EmUnkgxlZ80ZXi8Ao3j7pVlbx/HRSlnvduavIwJrduEvC3sgcxm9VllwA2FpZiW/98l7MWboYt33xS/jcldfYlgJzSj+qq4Usv9uPHMK2ffvsm8P5WZksg2p1LQjKUWXTtWEuijgDiQhPkhL+E77+oW8TVNx1PDp7UpuidtHaZZZf5pedDM12XGcQRKJR28qQSuCqNk6gVblv5YCJUbDqC9Wi2eBpfDDQADGpkZfX16zGWwTw3Xr2Qu/iTpizcKG148WF+Wjg3fH6OjuXQiupxJOlS4KKk/LJVl8pTmeVpCQlKUlJ+g/Q6QVY2VFoRkhP6nIS9u5d6wd1LK5z8rKzYxfHey1LZadGTVPgTh2Nlgz7DYQ6EKL9e36bDaNbdmo2c0Kj7kjqvlZfqjOzfaziTyCKYWi0euWG9Vi3YSO6tu9sICtChSmhIEpxFBAVPwIRWoalRYWmMEppYtw2o0Y7qS9emxqQewe6NFuXkqploA6wmgjI/4xFi7B4I+MsbY8gFWp15DrqSB2o5vYMsLKj9jU5pTVK5VcfTVe6PV4/KqrrMWX+POTn5VKZSzcA+szrM7Bx105069IBfsnANvooHer4JUc9C+grHqVfSpiWMDMOpkf2HgP0brZUiqOduskkmYInYUoZo+xEkqflqWkCeslX8bBk7UCkB8cIVP/46kt4/JXJOHTkCIb27YMA7aNUUCNU9jW7oBOFpZQoVNsTTN69MYI4E6eUFspFPFk8YkhKhtzrlu8tz5lKk7Pu+daeJfq427iyY7EoXCsQlC3DFQYXOBf8sxl1+WH+NrlhDypbApAqw1QQ6c4groIjgypPLQfhKEiLr5lg1Y/1u/fi+Smvo02bNmhTkIvN+3Zj3rIlKG1figABidebhulvLcC8FUvQv0dX8mC7bBmHVHYhIoZr4TEqRuw+A0JriYB2GojRTDClRn7EgyXppOi0A6zkSWxZLhp/+olbnri4HwrClFHlMy/a15xNsKrvRc5avhjB/FzkBtLojrKVM/PjPKo8UTQWhuq9FRPe29JxzdbzWZFocKaZbdKOyio8O/V1ZKYFcdXEieiak8syEaYLKuSSrZXFeCAMzcVHe14Vtop9XSSEihqdAMz208qdKoGp75anYk3uVA9PZo/yP3v/fpGl5V2MBlo0IKcn12qxDfEHsWDLRmzbsxNXjj0HI0o7sm4qD6zi8UqfvLVBGsqkY1Y2xg4/C3uOl+GRl15AVX0EwwcOQppHhUBATu2S8iNhmLeWv8pLZ2hpRvcu32Tkn7Eo/9V/xO3502L0nEiL6r8BY72L29pKIMsVGlrFtBqECRU/Kw/swxd++ANsOngIP/rq1/Gxc89nC0CX2voQj0IlIY1lOMw2Y8WGDTZw1bVje1sppHazSSNriodu1X9oQE4ps2XxNhAgPk6OrJi2Ij3+PcMI7EZ+eEejVNKokZKJk+7sm8jkW/c65C5EE+GDj+myQUnem1+rfwqDcmXfqXqm/kih6J0GKjcfPYYX589HHe10OvyyjWuxbu8uFLQpQie2rS/OnY0ZSxYhEExHh4JCi9OESXIzvs5Y3TbpJilJSUpSkv5TdNrNsLbuFd5m/w6yw25IPvXBJFMe9McOz4EMOogDBHXmMloOqq5QgFPAQzN/duiG6UDNBEYxRKlcqnPysQPXTGwTr/7sDPz+qacxdeE8XHnZZQSIVAmpFPnUudKfMF+zAJWSpD6OYaqPdvsiyYGmZ5hWJVfAWCPKDtgIVFPhIKsGfqlERPle73SYyqyFC7H/0GGMHTIY6R4/w9XCWvohj/okhnpSAQkHWGnnZ6dKngRQUnwB7K2qwK8efxR9e/ZEt9IOCDHel6bPQGVtFYYNGoA0nfRLrKUlkeqbBYMkr8R+Xn+Tz80+0E4gU+DFEqEL32t2UbPZkrWPvDsQpnQ4oxlhG0Hnvx1wxPBjdC9QbylhPAL+nvQgXlw4H0+8/DLGDxuFQd16oDOVCuWNjaxLtkxXgCg1KKBm+Spyhz8pAwXHDDwmFE/xRxfKKzqnHTmzPJV8Cd2YN6leAjEFo8DkLUrQrrSJZ9pJCfUxTCl1AsFasqw0Kj2adTdgqsIm93wn0Gsf7Kdb5ZXCcvtImeY4iLRZBNq7U66jSA36sH7fLkyZMQ3DmScdS4rx1oa1+NPTT+Gi8y9EfnoWldIUzCJgXbdlA8aNG2mzDpoREG/KL8lBIFrYVbxbsVNekUfNBGsgRmzKpQ1C8E6yORk67QDreyRlp8jkpXqtfKfMlq9bg3lUdrt16Wrf91W9UxlSmilKAzEGaBiAgjAAa5J1A0pWA1hmVVeX79uLSbPeQPcOpfjgueehIBBkExBhnFYw5ZJhxRlhNPy3sLVyQnHGeNEJwFV1tQiFtXfalSXFYoBM7vmnjGfu2/OZSMoryV2H0antTvH7caimBjOWLUROZgY+OOoc5LJOW/7QqP4xZ022urUtInyRl5aGcSNHI8QwHnvxWawmiAnm5sHHfNap5OpSqsIxbGLb+9bWzZhHM3vdWsxYtQLTV67EnI0bsHDHdqzevxc7jx+zGV7NymeyzbWl+4ztYH0NVu7dgxX792Pdgf3YTfBUHQ4jLT2TbbkaG/LIi7UfVl5UwtQmEpKrEyGpPVY5eH39Wnzjlz9HfWMj7vn6rbhq+Ahzr+X9lt8MKzEwKpvcvHzsPXIEu8uOoDPLXH5QS2UFVMkZw7NipdAVjcpPXK4mrveREgDe6gLv1VaqDoTjBzKpn9KKFWOYxtVdqz3042w1pKFBSK3UeWHuLGyqKGdb7UWorg4+v4dtmReDBwzCojXrWG6WEBRH0adTJ3Rs04ZtctRaUpME/008/HPfaHahOyPSc5KSlKQkJenfRSnsBBIt7PtKCTZ0tc/aRAnaqFHI1kBenMuEAvnPSEqByDpdkvmze4Erqo1UsqsIQAXSgqleZLBz98UiCEcJcQIBKgUEWPRTH2lE0BNAGjuqcKwezQIt+gCIL4h6Ahud2ZuenoY7f/sQ1m1cjSfuvRcFUSoGMak17BwFghheDTvSaCRi38r0UjFIVTzq/Dw+hOhUJxV6aJ9NZdgTiRKqEGwR1KRq5pT2jdGIjSLr5OEmKjZhuoiwc/VSCfLWVNMv3XnTDCSFmhsNUHvCBJXBABojzahqaoQn6EFOzAt/iJ08/a6qOITv/uYefP3jH8f5fQbat2ibtUSYSpGHSlaggaA7GESIenMDFWgf49BnBTyUkx0GpE/d+GD7OSNU4AR+/LTTTKc3GiYYZBqofFeKW3b8QSqQAeaBt5Fwm+EIBNjhVcznAOUQJtCq47NmoXItv6KoES8ZWfjmA7/G8dp6PHj795DOuLxU+HRiKlEl+aXSQDlov3JDKGR79tK9BL2UU4y8GkijHGspR2VLgApKugYuqOCpmESoqDT5A1oRi1A0hDSf104GrmeaQ+TbTyU3qMGHeoZNfSjM8L3M0zDTGWX4gQDTLKWFfw3MY+p8jJ/KVCPdM1+bmW5GrSkBupMCSmDu1QyolnKrHPgNHEdZnupjIQKOFGQS/qocNDaF0aiTafkeBCUZ6Rl4eeliPPrEU/jNj3+GzjogpL7R5KxPLXnDVZQLqFhnooGJFT9pLKsB2qUyLZJpM9MaIZN1kXqWmxRk+1i6G0KUu/bmkm/J08DNPyZVJ/k/rT5r816IabD8YzrcQJJmuZiNzF/tv37uxeeQwXy89vIrLc+0PFhJ1uCABj6s3XIh2cCTWjPJ2AaTWI/1OaPZG9bjrRXLMGrgIEwcPBRBupXyzeDpRj4EMfhnFnrJf9YRG1jhY5jtUXVdPRpYlm2Zt5zwvWbKVeTkIQGa3ayQWZJabs4YsqX6lH1QU268i2YGMX/zRkxb/BY+MO5c3DhwiA1KqnxLqg7axGWjACgftUdWk5mfdbT665w38Nsn/oLDB49gQN/+aN++xNqTquoabCZQPXr0qH2aq7CoDfLy85GRkUYA1YBjBKCVlVX2WSQf6+8Qxj188HC0a9sGu/buxJqVy2xPdEOE7agNlMK+Dz10wAAM6d0LF5w9Fv3bakl4nFiXVQ6jze6TZ6mp+rQXMGn5MnzvV/fSbx5+/Z07MKq41AbprAgou+2GSVMCzU4zjcCsrdvwh6mTMWbYcFwwcDgywjrqz9ZY2ICMbSlQuWG5VRnUwKAGOp2g3h9SuTaQynomSgw0WGKtnfbawEQa+zyXXLpXu6fEy0JyYP0TYD1UV4NHXn4Jm7UnvXd/jOo3AHPWLMWxigrkZOVhx9adaJeTjQ+ddy6Gdu7KFprhS57sB9R+m3BJVgsVvh4VB8k9tipXSUpSkpKUpH+ZTl3AanssnVL2fwGsUtKkIqqPtb2YtFNfo47ES+V67poVeO7NGW4PGh1dOn4CLj17FJWNMP706iuoYfcdqa/Flm3bkcIe/uoLL8GlY89GGvkKE/BMWboEk6dPsT2GXXr2xpYDh9FYeQx/uftnyGp0p/RqiVWqn0rT0jV4ZupUeAmSI9EGXHDeWFw66hwCUD+27T+Av056FccJEGNNDZgwYhCuOGc8gWI2nnltGg5VVlMWIWzes8Vmba8cdwHNBAJRD16cPhWV1bX49HXXYeXGTXh59hy0LSrE0hULMOGss3Hj1ddh4ZqVePn16ahPidqnUa4edyE+MGY8Zrw5D4/OehXrjx5GJ/oZWtQOn7r+ZsxYsphAsgm3XHYV0hHA+v078ZdXnycfxwhUvRjZdyBuuOhi5GVm4cWFc7Fk81q0pRK2btUa1DbUYnCfwfjYVdehbbqfSnQUk6bPwMK1K20pdlZ2Fm688koM7NAZqQRS+v6h0F00LYA9x8rx+AuTcOBIGRX2CAb37IEPXXkZGqmI3PfYo1i8ew8Lgg+9C9vgnB498P+uux4p4ZDNhKd4A1i+axceeek5VDfUm+I1duhw3HD+hShi2FUE+09Om4q3Vq8kiPahMCcPN191NUZ06orjDXX4y/TXzE1l2XHs2LkN/Xr0wgcuvRRzFy/Ayg1r7aCnD118OS4Zdo6F/ecpk1FOsBeubcTmHZuRk5uNj157E7Zu2oI5C+YTRETwgQsvxNXjz2XRSsUDTz6Oju3a4bqLL9E3RtDAMn7Pn/6EQf164uoLLsIbixZj7pKlKCwuwPqtG1F+vMLk/LGrr0Vxbi7WbN3OsjYN119/LeYvfAvPz5uPI9UN6FnSHsOoQH/h5o9gCu32HNiPr330IyxzHsxasQKvTJtBPbfZZlyvZp6dM3CgHSKz6fBhPDV5MirKy4U4MaRPP1x/4aXIpb8IUyjNLq6P/UOSkzMdsCq/NSCigS+1QQZYmS63vJDZSVCSlZZmM29KslaGWJkUwJSTuAwEpaT6i7SSoIG3r69ezvK1AReMOhvju/e08OXOlqRrWQb9NicUY4UXJ6nryqUGtlXVNSyHEX3yyIFkuZaqrHbOTp6WUk/LhG9dXYhnHln7zvT6tcSV8jjC0vzEjKmUZxRfufZG9AymW+IFzdTuSDaSBbsIK+8CODrjQO9SGYbtn+f/JoLPBWtXY+7SxSivrbA95BrEGtCtJ0YSiOanZSAznUApnfWA7xRfpL4RVXX1OM42d9Ph/fjTpMnYsGkHMgIZbG/z0bdLB4wbPgydWYe9BFoaWNIp1MsYz3a2ZRkeH6675AqcN/Ic+zao2jHNt4tf5eEhtn1PzpqOe/7wKOtvf/z0y1/DkLZFBFQOYMqVwJ2+82wAiulQn2if7eLfgVAI9778LOrZVt1y8RUoSfGzbCvtlIldJRDKiH60IkSnkdtM4sl2wP9hSqTN7lXGlWa2q2qPMpkPGjjw8Z1kZpVFbFMGtk2CbqQb7Dl2HHvZ1vbp1hUHKypx/2uTUMMwI/Vh9C0pxUfGncv+Jq9F5tIjFIfJl3XN1UnFqxe6d6a1iFrdJilJSUpSkv4FOuWWBKtzkAKWWO4mSnQFRifbA9CdlD3NOWiJmJQSdWupfj/2VJTjRw/+Cn3698Mnr74etZFm/HXKy+jZsxvatinBY69MxisL3sTg3r1xEcHjsYZGvDhzOrp17YJeHTti6ZbNuOOhB9Crew9cOfECHDp+DNMJJEoKCnD1ueORSZBg24sCadhw4CDuffgRDOjbFx+++hqEgn788aVJ6Nu5N9oUFeOHv/4VGvyp+PRNNyM3JxNvvPkGOrRtj04EUy/MnIm/zJiMPn274qJxY+07itrn1rVTJ3Tq2AFT58zG9kMHcD7jXLFrBx589lmEQo3o378PBvXqR4DahDt/ez8G9SfIvOoqm7F+YtIkdO7cBaUlbRGKNmHXgQMYPXgoxhAgdS7tgGdnvI5aKloXjTkXh9mZ3/XQr1BNkH0jwVNhQRs8PnkSlasQRg8fjmkrl+H3z/wVWemZuIpyKCgsxAvTpiNMBWfUsGF4aeEcPPXaq7jpg9dR8Tob6zZuwN4D+3DW0GHMkybLF4/Pj/JQvcnz0PGjBJLXoHvnzniOYPxIBYHbkOHUH73YcfCgfff2ijFj0Id5UEwAqH2ffp8PW8oP484Hfg1fZgauu+JK5BTk4JlJL5jONWLIEDzy6kt4dtrruJaK2blnjcKSDesxa+ECvhsOf04WHn11MqYTaF5EBWXgoIGYQaD64qxpyM7KxaUTJuJgTRVepqxHEgTnEey+MHs6npwzA6OGDMXZw0dg0fp1eG7GdJsBv2jiRIQo58cJant06Y4OTMv9LzyNcChswESnctaQ718/+xQKCnIxZvAwvLlxLR56/ln4WDauIMgubluMF6a/bmB9/LCzsG7HLjzFMjmWZaAwK8dOtDx0uByXnnseBnbvjC5dOuHVOXOwdutmXHv5pVi2fSvu+f1DGDZoGK678iocr63FEy89j36DB6KwqBA/f/QhlNdV44sf/Tiy2+ThjblzUErg24VKWpNOvnbV56ToTF8SLFIzpKTI2BxeHBgaWA8G0UjlfwbLj5auF2VlmUtLesKTkVOSpTULrE5duhCrWG6uueBCjOzUxXTeVIEltnvmO+4vEYTLFYEytwS4rjGEyppqm2FN0cyqeKKmbEs66UawxZaX0208qJbrmUomN6ZXYwlRAsctR49g6YZ1OKtnL4wjuNQJyepWlH/KQeWfIyddSc2CUB7wnZ1Azr+ijHQM6tIVl44Zh2vPuxAfPHciPjRuIs7vPwh9itqic14eijMzkRsIIJttVJ4vYCfSlubmokdeARq9AcycPw8B5senWR9/+v8+jY9ceBHO7todvei/Z0GRhXNuv4G4nOEP7jcAh6uqMHXJAjw1bQrmsb1ae/AANu7bj4179mHa6tVsU57DM2xbLx03Hvd+5evok59nh/OJfzdAEU8b2yINXKj/MyM0RdCaEfTiGIH12m3bUFzUBu1z8zR9S4/yp/RbIPw3yMcy5UpvS7jvE9nS/JZ8I1+pWhbNG+UXy77SqlVSmoX1Ut4y5po/GtCQcLT8Wdsg8tIy0LkwH2n0O+nNNynjfYDXi1E9euGWCeehB/uGKva5G/bsQUVNPYFwNvsbxiPQS7lYqWGYmoW2JTSM3/gw0Tl5OeaSlKQkJSlJ/yqpDzsjSYf9qJO1T5nwqnuNnkebo7aE965bv4NbPng9AlmZGDBiEMqry7F8y3qkssOSIjNi0GB86SM34+pzxuBbVDCC6QFMWzAXjQQlbyxaQHBWgO984cu45uwxuP3jn8K4wYMRqa9znSHjtyWiDU0oDubjJ9/+Lj7BsLIK89Bz4ACCpHzsPHAEWgh2oLwMGQQNeQV5uGzCBfjRt76PPt16uyXR3hQMG9AP3/z4J3A1wc63bvkkupZ0xFvLl1Pp8sDnDyA14GcHmWK6Rk5+Pj5100fx/Y9/FuMHj0AbfxZ+8fXv4OZrrkUBFZqBBG8hbyp2EDT279YNV55/ARXsHAPlV084H9nZ6YhR+dVyZ14wZ+US7D50EN/6/Jdx6ZBR+MjFl+Liiy/B/BWrsffYcfj9QbQvKsHXPv4Z3Dj2PHz16htxLpW619j51xDUlhGAxjJ8yOlSjM7du+MHX78Nn7rqRnhqw/BE1akzEr8fG3buInA+iM989KO4ZNRIXDNhAq790A2Yt3QFKo5X42MTL0Q3gqlObQrxiSs+gHMIhpsI5qS8SzFdtm8Hapm7t3/+i/gAAelnLr8Gt1xxFRqqarGv7CjemP8Wxo8ajU9fcjnOpwy+/ZUv4nDFYcxau8RAopSavt264pME9Z8kYDyPoDhMQPC5j3yE6RqPz3zoRvi9HqzesgFRaTqRMC4+62x88brrccu4CfjCDbcYaLn2A1fg+nHj8OWPfBTtCf7Xbd5i39T0KY9YbppotFyPmQd/IA2+VM0BMDjaFbVri09/5OO4/pxz8eUPXIsLLzgPq7dvwhHKUSdBp6YFWahjOG/QEJx/9lkoTPPh+ksuxMVjxyBI0B/zeJGS5kd9UwyvzJ2L4i7dcO0Hr0W79u1w2RWXISUYYH4uR304goqqamQV5KNNSTtcMHosfnXHD9GzuCMaqZxJCXOzKElFS+Rmb6QMm2ZqM3eSjJZqajBMqx6CBCoNBAv3PPI7bDy41/RWLb1uYg232SpWToEgwZ9aup80azZ27t2LW666BoOLS90p0nxrByXRuNkb2ikcBcV75YvKe5hotbK2FlU1NbYKRZ+sUjsSpSM7KE7hGOilf7ZF/0ukNLvcSUGE7cKuI4eQnpaG4T37IJ2ykzji2WigViRArwPSBDIkZD0rb9X+Cavps1FaJiznaTQajshlLLrKneTNXDa/3kjMze4yPzWoIJqzeSu+fscdSA2H8bvv3I7v3Xg9ehXmIIv1VJ9asyW7/Jd78ZdJPxf17ouHvnkbnv/xL/C9z3wWkbpqvP7G63j0uafx66eewJOTJ6Oxqg73fvN23Pulr6Az+zC1DdqS4coPpcCLS6JWFMX3sCsuJZy3gqHdCtvZu+1790A13w16yAfd8Mp/M6ci2YosZqSANWsBjXb8k2+rA0BNfT2Os440sl4qDSeqgtw4GVjdZF7Jfbu8ArT1+nDVgMH4xLkT0IE6Qh3rV20sBXNWb8ADr03G42+9gfJoyJbya/m5WLC10nZIhepgzNp3G2y36f44n0lKUpKSlKR/mdhsn1rEZv7fSlII1CG5boudDDshH8HnzgN7ce9vfo1fPPAbPPH0E6irrbElu+rLtHenQ5s2SKOXUGWVKTvZBHGh+hBqqGhs370L/Xv1hj8cRbiCyj9DbpeZRRBG6MGOTPta1flLN8jMSMe2XTvx43vvxj2/vBdPPvEX1FRWw+vzIjPgwedu+gh2r9mIb1Op+c5Pf4rl6zcjNT3DFAj1hZ3bd0agPoamyhrkBTKQT4B5vKHWDl2KKG0EQZKZFGs/w9SeulBjFNGGBqRRkdl78ADufYDpZNx//vOfbAlxWjDNRqAj9TXUq8OI1jUQgxFascM11czjDiapDtWjTX4BOuYWAQQ5KZEIweJIukhFWfVxm6nQjF8OZROparBldPmZmRZ2uCGEK8ZORH8C7Lvv/hm+dtd38Pun/4KGpigCwSDlZPMZkhTqGxpRlF2AkpwCNNUzbQSLPbv2QF19GJVVWpzN/p9gSgfRNIbrEQkxLtrafkAqKA3Mk0ymNV0KCPOxuaoSH7vyg/jKZ7+A8ooqRCJNGNizF5pCjQhVVyOb+ZxD9xW1lQyZmJmhdSkpgbeh3hSMwpxc5n87gsIMhGsbUEhAkpeRiVAsbAMhmg7rWMDyQdDcTN4zU7woLWpne1+jVGiCVJLaZRfy3im62vukkzw1z6HhDAPqpsjoLYlsp1PmuR4/hd6IlMYICjOzbbagXsCcypCX/n10J4Uo3FgHb3OE+VeFWGM9vCwoFqbNNnhQz/zfsfcg7nvgfvzkvrvxu4ceBBE1KvcfNF4/cvFVqNhxAN+87Tv43t0/x+zFi5CWzfIrLZ1x2qeKGE+S/pYEXFXXvDLx/NMhR1decAHOHz8RK9esZb1kRnlUvllveS9Qo4alOhLFSzNn4sixclytQZjcfJZhuqW8HdCSnpti9b5lalQgIm6vFRGVVMJrtWdZ5Yf5LWo9vmAlTh5k3kF/x/qMIbUlSp9O4a2qr8MOtvGa8e5QWGjvBeJOyMmqnSOzi78QUdaJi820Wn2IkwmRPzTKmYQvAz+a6TYGnHll/Vp8/mc/QFpGGn512x24oGdflpkIYmzHzAEzTn82IBH3Y3tWGVQ2L0NK2uNTEy7EpF/ej9ce+SP+dO8v8fsf/wgvPPAAnr/3Pnx87Fi08bHN0D59zfCxrKg3MPYd8woy3uJYC0FSn2E4DT3atkVpfhEOl5XjGNtNfR5G750UdSvf7l4iOBWWAwsMtoDAlvsEz/pVrmjFgQcN0SiOVlWhLqRhQzl37lWXbHDIy7rmqhAuHHkWbr3+w7h22AgUeb1YtX8P/jDlNUxduhx9hg7DRNbvdft3YuryRQhr+4OJhuGpyVR4dqN/5q8GyBVonM0kJSlJSUrSv06uDzsV6d/Q2NvoOY0tBYp35l6PF39+8Vk8NulZDDlrOD56w4248bobkJND5THCTkzuTSrs7NlB69RUde661ydw0tkx6dMWDXW1dtCKTqhVd2gn8/KquPS5ADulOC0VLy+ehQde+AuGjhqOj994Iz5x44dR3KYQoUgD09iMy8afi/u+eyc+cfMtaNu9K3726O/x2oI5thcqSubrqIykaAYtVYcSpaCmOcw4napFyGbx2YnKGq0nB00EMhpkR8CL52ZOwSMvP4f+wwbho+yMP/vRT6GgqMgOJtLBGrHmqAGwFB0iRG3ODpSg5wiBoNIs8BLVYRwEXjrdUqaqopJsR8mfwJek1IwoFTDNBtvndAhIvQwbBIk92hXjR1/5Br77mS/hvPMm4q0t6/CdB+/FjmOHkerXzBDTwc5eJ3pGCUj1mQbNYAkI19fV23JfL3kzwEp3USoCTakaS2+yb+B6mRd2Gi7zRSf4SgmhtKg3ks+6apRVHEUwQHDc7EF1baPlpZT8VIL6pkgz0prdDKc+86PECIi4/YN6dvdSWCVeKUHE4ZSVh6+YN7QToIwwzTq4q5k8qKwpqBhlYCcxkz8+slzxPV/YfSoVTPKpQ6yi9EsvtlRRC8yaqWApvhiBiWZp/M1e+HTAF8ORceQO9xHP9nkMxRnT8kankkomKWSuTZu2OO/8ibhw/ARcPOE8fPUzn8V1l15O0B7GZWNH4+5bv4ebr/swSnt0x6+efRy/f+Epk4H2uDqukmQZduLS6saRlF8DNLzXvtWrx56LS8ZOQIj1h7Wb7/wI82WEZbgsGsbzM6aisrYa119xJbrk57M8xVjXtFJABUvljkXDQlaZiyvXfFLZbwhHcIzKd4Md5KW897IYucEqM3TjSPw4nv7XSDBBM6IpbOMPlx3DsePH0TG/ALlsP60utxRrlXG5V923qp4QogMfvDVy2cI8SYA9kuqsVTq1t/qEVxNSmY/yb3s9WRBUVSctW4Iv/uRHyGtbhN/ccQfGdOhIHjR4wTYnlW0SQ7R6JkZohJvUBrjtK4yY4eqAKH0irJDtTbdAOoYXtcWY9h3QNzcHRR6VF32XWWCVkdON+ihrg4xRBZy4T5A4dn+SRy6BWf/OXVGj7/aGGm2QNQHOXXsl345BtVDvDO3UIsen+HbGgVa1zceqq20/sc1iMx0xyskt2HVtnVZhZVJwvQqLkEmZ1LIdnrZyBRbt3YW1u7ZhxbLFCLLNTsvNw/Kt21BOcK9+R8O7W8vKsObAYet3NIilw+o05+7oVJZXkpKUpCSdXtTSD59pZJ+BiYMGanfqgangEfyw39UnKdq1a4ubLrgEY3r2QtXxaio3lfDrpF32MeFYmB26QIfHQI6+sSlQJoCVSYA6pG8/LFuxFFv274U3JwtrD+3HW+tWoSlAZUQn+wo0sOOPMtqNe3YhuyAPN15wGcb06ovqigoc2H+AQMyPgxXlePDxP6AmVIsrRwzH5wmec3NysH7rZuFrdoBNWLl2BTYd2g1fdjY27tuBXQf2oFdxR4IcdrRSqMJUJgg0tbzMK8BDvlOoyGj/7oatm1BUUITrL74CY/r0Q0X5cewvKye49DIlBCdBPw6Xl2M70wGfl0CPilRM84BaXNWMHh07UUmuxMyli5GanYEGvps89WVkZAXQkcpTrDFi+6a03DoiMElj6p6UOCqNr8x+A9PnzMaYgYPwqfMvwi03fAQ79+3H4SPl8FPhVukLNYdQXNwGx2orsGjtaniCGVT6PJg9b7Z9vL1TuzbkRKsqCdLCVPcE5PSpHaVdSijTXpyVi7LDR7Bp7x74MjNRzfy+84H78Ju/PIzitm3RtrgEsxcvQS1l5s3KxIKVq1FdXYteHbroyzo2U60ZK8lEir+WdZt2wzgFwpXvUj00TiCZa6CBLplHXgPYMQOs5ClE3qgBaxbUwDiVzQBdtsktwI5du1De0Ahvhg/LNq7Dbu2X8mipHkMiE01NYVtuLCWIxdbC9FpaxUvMlpu5z+lSBiynZWUVOMJy60vLtEGTpgiFQqOzYXt37YTKwwfRs30n3HTOuRjWZxBWrl+PRk8qqlmOH376WTs85gNjzsbXr78Jg/r0xrzFCxiHqeBMnnGlyJLUipTrLaQyIjLFXmVDn3kCCjMzVKDw8qxZWMJ67GcZOUow8MT0V9FI2d9wwYUoSU9Dk9Uz1XGWn3gZUyGyvd0qiwxUAxoqbrUNIVvGHdZsO/NajYMUbZtdUvy82GmoKpO0V9thQPptRm1Sa/PO92eCkWhYl3k9zvqtw9IG9+xtUMuyy+qtIy2Rlb1Zm43IFs7SMIB4vyHgozww9GpG4C1BzAd6ljx11cCCBo6eX7wQX/75z9CrS3c8cusdOKtNMTMzCn26S5G5UNhmMNM0KGngl3nvVozQnuG47yYzP9meNGt7CMtLilZ0aKCrOcz2Nmrlxvo2pUT88rFVYsTe20nPZNRmGulX6e/FNl4sHKmucu0I/9weX5URpc0ZyeTdZf4+GsflO4wAvwz5lgxZBthLoaK+FpX1dda+CuAr7TJeysKdp62VLNqcocR6mI9e5GZn4hM3Xoehgwfg+bdmYyP77dzsfFsNI2c6UX326uV4bPJz2Hn4EO00sKhPsrnBg7flRZKSlKQkJelfIrXrZyRpX5K6rTA7lRQhAHYgGvfU3tKrJl6CQ3v349Zf3YM7HvkdXpvxuoED6+ioOHgJorwErexyrLf2sHPXEkwiJptNvWDMWPTv3A13/uZefO03v8Tv/vIEmkMEJ9qTyHipc1DRiFGBbcbIfoNQd7wB37nnV/j2Q7/Fi1Omwk+QGWRHmUnFdQ8B3I/v/RW+99jD+Omvf4kM8jdx+FmMj/4FlolS7nvkcXzn/l/hh/fdhw55hQQa5yIWYdcrUCVAo46Z9wKsOqvU2xQjsGvGuaPH4OChg7jtlz/Fdx9+AE++8DyCsVQEaFIJbkozczFh8Fl4ctIL+PI9P8PanTtthNkf1WdrIjhn0DBcTgX7oWeewFd/fz++ce/dOEog9LErrkBuIM3i9jMev9AatR4pOn7ylUYFSzPZVLPwl0nP4Fv3/QJ3/eFRPPPUM5g4ciz6dumBSChCeVNBCoXQu3Mn3HDhJXj55Sn4JmXwrXt/inUb1+NDV1yKwox0RMMRpDV5EGgmYjMFjTklHYPxRZmOoV16YsKo0fj1o4/im7/9Hb5+3z3YW1aGi8aOR47fj1suuxJ1Fccph5/ge7+7Hw8//mdccu55GDVoIJoaGyg3yovh2SmZVFxSNUvDq4fA30s5KCUG8TV7zVJksxqRiM2wStEMSN7hsA0iSEtJkSyijfTfwHIQwdUXXoS6mhp8/ad34esP/BJPT3kZWT4/ZaeUWGoIVJh3LGfuRE4qjQxT8XgYpy+m05BZHmli0RAGde6BXt164kcP3I/vP3w/yuurEGA596hMhKO46twJ6FbcDnf9/Ce4/ZGHcfvdP8HKZcuR5/Eji2X04IED+CnL7Xf+8HvcQWB/9GA5PnXDLfBoNttkIEpqW63pb6TRojSrymuQQYMNlD/FF/T6kJuZh0nT38CMzRsxee5sG+y47qLLUJyVzXyMwscyIkAl2KS2SqTZQTYyVqak8GrgoLq+3pYBW1nTjKrAEf8SM7A2y0tfau0s8lb2f2tUxlnn/sb+zDAGUigMHVZ2vLraltV3aVfs5MO2wnUDkpOMZKbhGcpVdduAoqydNBNEZyQ9J2qquxpAjA+IxmRS2dfQ3e9nTGM7eS+G9++P+7/9bfQrLLR22r6pK4TEPE5l2277i+lPy8r1J4DaHJ/uTQAyrcSwzbTk3fhiGCw1vPPaXyr7BpURAWVbRq60qfOhK7lXaXL8kxRePFxtTxBokxdtdUhPT8em7dvREGq05lWDgxpOUdgGrBWK+tN3yPv9NcovpfXtRluAnFFyNdhAt5ShwHit6lJ1DUJqJ+naZEO3IltBxP5F7tMo70uGDEER/b0+ezrWHtqDBrarndILcMVZo1GUFsTGw0cxdfkqdOzSDUN79ES63zKX/vUFceYT2/DECd9JSlKSkpSkf51OuVOCRSGdEqwOnR2HyPpiuyO13Pxjct0x+yN2wK5nMpWOvXETenfvhs4du+DIkcP2eZZrL70cAzt3JwjthPb5eUjze9GbHVHH/CKb3VJQmcEA+nfrjs7F7ZEe8GHEkEHWcUYawjjv7NG49Jyx6FVSil7tO9ksSUpKlPgmhs6lndCrZ08cLDuI9Iw0i2tYtx7oXVKC4qJCjBp1NhWGDJQfLUdOMAOfu/FmDOvZg2zGMG/FcrTv3BVXX3Qpyg/ut/g/y/edC4ts+aiPYKxL+/boWtgGPoKNtoUFGNCjO9KpMDcx7i4E1V26dUPZsTL79MiHrrgKQ7r3Qv/SDgSCmbaEacSwEcjNzYGfsu7XpTtK27RBzw7tUco49OH5QQMG2vLSsqNlaJuTiy/c+GGM7tvX9sjq4KAexSXo36mLqXFNILgiIOrSrgNBaGf07NEN3Xv1wJFjRynGKEYNHIxbrrgGOT4Cez6bGqZspjI0dMBglLRph6PHjyEjPYAbrvwAztMH8BupRNFdwJ+G7h072l5T8SVFo4kKvJYvp/sDGDZ0KOWbjuqqarQrKsJnb7oZw7v2RFNDyE6/HTygD45WlCNC8Hv5+PNww6WXGbhPYf5mBoLo16kzOrahcqnluATbpW2K0JfxaQReimwwmI6+XbuiICcbGb4AunfogLb5+TY7qlmyorw89OnWiXxSBWb+K0ydZtwuNx8lbduhT+9eOF5TxbLlx42XX4mRPfoy/E4oKCi004U7tW1rgyD6RqxmTrSftCNBZ3fmVYB50yYv12SaTvnmpGVh+HCdntzMsuhnnvdEdpB50akTuhYXI51geFT8fVV1FfrwvU4E7pibiyClOWLECGRmZ1LW5chOS8OHL/0AJgw/C03hRiptlIky5SRJiu+ZfkqwVGGRktOSJN4kpGSqsr10Mzxqe7qyDlVTLn984Xl06dAJNxOsar9hU0z7FwV73HyQlX/6pVengAtICCjQ1NQ3oKq2juHzJcGLZt4Usa6Su4EO2ZmJX+J2f2vcO5XlxP2ZZkRaJl3NOjx35TLWrRyM6dkbGQJ+JOfG5Q+f4v/uzx5aTOKXxBvdK6+tvTJLkXshoKnGL8TLozOm4vu//qUNnt1/623oxjZWAw2apZVjKyOsX3oSQBKI3l1dixDdZFqbGE+HoS0NSqhMOP6U1/Kv9yo5NnsYz0wBcXmTGyNe3Z27yjBaI5OVu7W3Cn/1rp04XFmJAV27I5NtqZVJlj8XnEu54nTR0dcpYVy63mkMcdvLuI25Zd2hMHlnA5zqWz3sI1PZxrJ1j/uVW5dPqtDt2Sf27tEDG/fuYj+8DKU5BfjEhZdiaEk7bCg7ir/Ono0Fq9diEN1cO2qUfdZIAwT6PrPk5FVwcdmJ37+leIYoviQlKUlJStI/pVP3O6xaBuVxTb4GKhM6tDqDk6GEe5H8qFtKqBvqP7zssHQ6rGYbogQtPgN5EUT0fdC0gC3rbApphssppP70oAGlUCjM8Ng1eQlUvFT/U7y2LFbgwMO/cIM7eKnJEyZwVUfPTpAAGDrQiZ1mjG49OrSB8ej4fTJhJxNrH2mKTsOglWbyGhnxXQ/+hkjJjzu/+FWk2SwgO1wCrpiWE5LvFAJnnQyaUq+1qPQb5DMBtPbGKaW291Hx6h3TEYsSUBIQRcNhRLWUl6xpH66PbjTTE20MkQ+fjQxHNNpusvLTP6Edg/BruTFlIDlFtWSawM1PAKVDkrS/NJoahs+XgUBKkHKoQZS9dgoVMYEv7en1UCFrCmtZm/jXKH48R5hBOjzKy3j07UMpEVLsY0yrGNcMgg7EUsZFCUC1X1C79/QtTC27NgDLOATgpXhoCVgz0weCdqXbFBzKt9knhUSHF2nPLOWvmVQKIY1AQqPy4UiI4Jky8zF0yixa32i8KF5fMGgy08x2kPkp+5CW4fK110vemRehUMiWekrv8ftYNshXVDOxfFb5ijFMzQx4Q03MLpYV5lMj8yRAGSlfIo36nBPlktpEhcprh6CEGaYnxWcfxdfBWJIdGSKPXsqfeUU1KUT5+/isJe9yL9KpxPq+o9KuOhUjHywYJh/599C90qVZcfEsPs2f/Z4cMenk7cz+DqvaDklcpNLT0g7pj+9MnrSz5ZksV5pnaWY+HGZZmjx3rs3mXHPeROTSPjvgpxuWSQEow6byS3+J2T3Fx/CirCc1NfWoZR2M0Om7K7x/Syfn6sygeDb8Dam92V1Vbd9KHjGgNz49dqKtZhHY07JpZaDaE0lL+XkypLjk1S0d1ZMySzObLAO00um8Ly1fis/+7Ie45Lzz8LOPfQbtMjJs0NWy2Pmw/FWbp3qqkKavXoVf/PFP6NiuDe74zOfQu6DAFYdmtivikxxqS4q2P1h5I8OWhlY57UBs3EYRJeiEk39I9TSPvTkTi7dux8cvugxdcvP1Xbl4mDG2r67ftIG71uG/7/TuCZScHKlmyo34l537td4lFrU2V0t+dfUyEy2VTDTVDpOxAXT2X1uPleOV+W9i+MChOIeAfuORI3hy1hvYdbgMI/sMwNXjz4E/FoY/Iwurtm5DuLEB4/v1RY6HfapFzx9V7ji5W0lU8Nbxp9iSlKQkJSlJ/5jO4BlWGvVQrTzbcjApGfzTAT9RggXN/AkExAQ+4nHqUJtmglhTSM2KSr3ACu2sI5eCyU5OoK05ws6OCr9mDG1fmrQKKRv6/IkROz4Cl9RQFKkR2jNs7UUzxYRhCRCnUqnVyZECogJZpvQyjj379yE7PdNGvlMIVjRrKtCr5YVKksKypYIKiGmSX9vbyWeNvgvU0hPtxSeVEKWJabblpnJPVpukHPGdAJ4AoHrsVN4LUMqJ7QFmnDpNWIBXo9PON8EX4xdP6u6F0kwNixKk0R08BP7iQWCSbsyEtWQyrjzSSL7qqlv2djFs+5agDnqSLBiu3MlNk3iXHMmPKSLKRw0c8OojH9IcLT+UD0oj3WsvoMj2MzM87UtWflka6UeyV0pc3io+porpEGiM6LAr5oGWkMtIPm6UnlnNcGLNyl/thaKRHKLa8yxeWVbkSO7Jg0gDLuInQt5iGqSQf6aVOc4g6J5uxIMUpQRPFIYrb3ynrGgizyqLeityspecHNC0shCPLwGExJMZhSMeFLLJxIWfeC8+rcyY7/dGqhtn7Awr+VcSZOJSs7IocnlBu7gDq1N80PLD46xPL8ycQeW1Hjdfcpl9quSPzz4FDX90LC5xHvgv8CL/DpgwQN5roK5CJwGzDYxSthpQSNLJkSTV7PFiZ1kZNu7cjgE9umJIcamz54/lmWWgbJxc3e8/JrkR0LFALCDZaK+sQE4qyurrceeDv0Z2ZjZ++9270D4QQIjtahMrvladCBDZAB3rnrZKHGP5eHDqS7jjwV8gJdOHrfsOY9aSpeg7cBBKcrItfLYeitHi1T55Ras4XdunexGfEgWSZGwlzEmS+pqdVcexae8+9CwpRZvsXOsnFJcNvMbDstOsGXC82J8G5PpAJzeRJMc0MQEaFNVn0bTaxqPBRq+XyZW86YbuU2wvr/IuBQXpGRjSrY99Y331gb14Ys4b2F1+GBMGDcCnzj8f9ayrf57+OlYdOow316zF/j270a895ZibKxFKcDQK1FhoISfJhGWrF0lKUpKSlKR3pVbd3ZlF6qg0s5XosAQatE9RoMJAovUXfEkjN1Iuonxhny1hJyPB6CRap6gQDBC8hIkodEiGum55d2HwnkqlRu3NmH+BMNudhiYqsE18rxBtnxFfyl56qCkf6ih50WysHSLEvlMgUgrONRdcjA+dfwkCjJDWNour5V+KI0Lj0ielgv4MyLp7GaUjysTaN+PoV3wnRsuVKqrC9MvnVKks2r/D8AVi+GTp4zuBkIS9fauQdiYvxznTaCEbTwpbswHCt9qDKTs7sERgT26VBqZVsfGVI5OXwuR9wrK1TOWYZHGLX/5afjJcLcUzpcLcS54KgO8Znw6+SBy4JZ/2fUG+NuBK/+JP4diSOlIsnu9yratkKiBmy/HkLu5WPIhfyd0C4FWz0S4sZ2XxmEuFQY7jRgdSWQp4r3SId500qdliyVflS3zpvQC8O/3YXcWzMsL2RNEoqeTOhW1xvd3Q2pm3/ZE3GgOmShvveXPCJOndKS5LZfm7kb1TvWX51szqcd4/P2sWwqEwrj//IhR4PMj0eXHWiOGYNGUKZq9cYXnh9tkxH2ic/FMRIVCoqq1Fg07MZqbrRGq9S+RZ0vxjY/WVcquqrbZVJLlpmS7f4sVb70VO2i3WJ0Gqs1Z7LAwBGTvZmXcKp6yyCruPluMjV12DUua3BhHVfmjA0AYw1Xqnem0Z6nq6+/Jv7sUvHn4UF42fiGd+fA9+993voo6g96PfvwMvrVtjA4IeLRlW4xZjzCorFrvS4IxFLBMvn/aOxkHNkycFkZeZw2sKGkMNDFvtDEOTrCRPGf0l7k8bI/bjbWTcKO80ACT56VNUGpiuqq5FTYPqmzqbeJ+nO/7oU0H6VFsG+3ANcK7esBaH9h/C+MFn4dpx5yJLKyUCaahkJ7to02YrF5ecNxFdS0rYL8UYD1v5eGboohIjcq2vckxGsSUpSUlKUpL+GZ26raXa8n+B1ClpdNj0QfYPCk5XzbppJksKY6Jnd1BIbnUVkJCiwXt2UubO7OnXwhLU0JWdm4FMBaNOnh0eO8MESPbqnW4sXHmQkqOwEjy4OMxC7nmvTyTodFgDpbzmp2eibXo2/IJ5fC/FRafZRvloYYlvhSH+aPQnYKp0qHu0DlIgUr0vFScpx1KGnCH4YkRm+C5GfoWHFLcBMvKkZ+v8+SdeDXTK8N5mYBmDzkFSx2ynFDMcwXS5lyqnuWIdRqIwjVvxyTdKp4FzKWQMS7MJTLn9alZTrq1Tt9fuKmvxY8tbZaFYGLnt95N8iG5TCFQNANCQQ+NBn6AxMEgb+VUc9GrLzbXfzRfjVVaSn6VdbhgXNT+TB+810CAwIvtEXmrWwz4FFOdJ77R8UwMEyhPN0tr+NRr9udSRIzq0Jc2WHnLOqwYa6NDkriXO+lSO3Jsf2pssxJ8is5iU3+LD/k/KJOlfI8mQWWM3LUq9Hi07eK+9k7xMnjcLVfU1+NBFF6MkIxPNkSjrWAyjevfHh6+7Hvv37UUoGl+2zT8BBZFmVquq69Cgb0ZSmVZsMcv7JJ0sJWpHXajRLfkMpLfY25XCTNz/nyjuX0Y5Z5+Q4n19fQPqwiG0KWojV+ZO7b+XbZKvyc9nD8JsK15dvxafuOu7WLhyOe788tdw3+e/if45bXB5n/545Ad3oW2bAnztpz/Go9On2QFOHi0rFShi+Wm2wUG1M2pHXHvzttTEb8VPK9uToqxgOuXlR1hbMAToaNciK/5YGT8dScJoTfE0yVoLfwRgDbTWCLQ2Uq5MO+tc3CnTrUaarTbtfASt5w0fiU9dciWuHz0O+d4ADsaimLNhPSpq6pEdCCDIfNJ5CjohPx6MhaPbhEn8xmNwt0lKUpKSlKR/SqfckmA152EtCVaLb1r5O5r2k2zjE35a+xVwcoq/7tUxS/GPz2LJAe11WrCAlPhI2ImPBLgQuHF22gtp81kGaBSeXglIyp9AHXUWs1eHL/+Klzb2TuqHIwdIxIP2iSpczQRKLZE/9qfxfWzxJa5CVQzTvkPKd6Y8KxTFbww7e4Un6KieU/5sea78M3ybieArvReA0oN40606bQZlgFrPYSrP2icrkCUImAD6mu3THlV9Y1IpDkYZh4JSnDQCjrKXfA1tGp+SgTy79JpLRWL8SHpxkpf4VT/yo1lxpUHOBez0SrzLmNjkzowsXdj6sWXOLpGMKw4waWWzLbyxgQXzRcWEyqHubSaW7nQvmUY0ayLFUaFQiVF8UT5HBTTFuwVItzaiITnJJ28Vt640epYzhSs5OS8JQEL3uonnYYQRiO+EnWLWbcKoXInil/8TWb78G+iMXhJsmRg3ympebAUDH5Rz2r/LB8ujCM1LC+bjwNGD+PCFlxpYta0CzD0dsKPBBy0r7NOzhy0t17cgtbdbeRkORQlWawhkI7akWINJKlOSqEqS2GhNfy/vEsr2/ypJLs2sq2v37bbvOI/p1x/tMjNb8lFtm+TpBhLjMnx3Ub6DVMd1oeO4e8sbZR7zvT4Ww+T5s21p6bjBQ127S7fa26rKW8l8+dlTf8WPfvcrtCsswIO3fhcfGjESGXQT1bJ8gtGOuXkYP+IsbN27G0+8NBmNrE8D+vdHejyv3bwfeedjotUQtS4LujNzwuqk6EgoZPsvi/Py0KWkvW0RsH7FGkvGbcXKCdFuTwNycjghCPFtNYl2Lg28uky1Z4F1DUBqoMM8G7n233QFlpn8YAZ6tGuDTLbPjU1RvLBwEaYtW47c7HR8cPxYNBw/altk+nXpAr/1NcaFC854UY/I2Fy0vChuF5n7TVKSkpSkJP09OnMBq7zrSuP6DYUsS3YZDNuADvVJn6FEKpDaD0kSqJNSqs5MKoKBQN6LHwOj4imVIE7BKXR2ZqkZGXj+jWmY/tZcDBs21D5n44kxTHV2dCWwZc4FaGivJcE2iymFhm/UaRnoda7Il6k88Pj9mDL3TcxbuxJ9evewTlDLXTWL52UY4l98aNmxO4lSftkJ0t59usBSxnBpITfsZM2ODjSjaDO9fCef4sJx5sCalh03pHnx8AvP4ujx4xjUrZftd4wxXDsEyefH8YZ6/OmFSXYyYufSEttDKaVQySCONXnxnzxJdu7ZZqYkP7qz7pvPUtLFk+K12Un6FaDko91LNrZEVwlj/AaamXgDuZYvTTbrzDvLK83+MkSLr4nCd58/EF9Mm5baBb14a+Ma/GXKK+jdtw/SgwE3G2plQy7lmxHrn2Bs57FyPPbi8yiiUtmWxhPwYvLcmbjvyUfRtUcPdChoa/uXpaDIv3hV3igk3togh5cJkdzsEwuSt9xpVl77csUb5cBf8+u+q0suKDcdDGZy4F9CiTwBqC2K95XOaMBKsraD5C7MBd6ovqpOW8awTjfQbuqKVdiyZRM+eMFF6Jarw3P0CSTKxAZB6Mz8aLBD5TsVk9lebNm3D526dLU9qxG2eaoLtrRePlQeVHgskiSdFKl+Ubbr9u1BQ2MjxhGw5geDfCEZUq4UpyRqbbhlrCqR6ixztNX1b8jy2tnr1+7izlSPdTr5/sqjeHLyJGS0KUK3Tl2sPlSwvZy3fRu+8+hv8ez01/Chiy/DL778DQwuLmEdZ31meVCbYIcwNUdRmJaB8aNGoSocwiNsb7aVlRloLQwEbJBD7QtLkWKlsQZG7Mep5eZttydDRxsIWLdvR152JrqWlCKFfIvU1igoxUrp8O89Bvw+k6TUmhJ12ex57wCl7lUrKdFw2PLf63eft1Hmqh81qdNekrfayfvNB49g0rxFSM/OxYcvvgATOnZGL/aBfXjN0+F/DFqzuLpRf+VikoXu9cR2ne/MSdwkKUlJSlKS/j5RJT+16N/VcKsvMuWShv2uM+zjdbXuw+OBJy0N1LaBtICdLqn3UgNS0oJopn2KFAV2PqARQNM3DG05LXsinZybmhFEKt0EfB6s2rQJc1csszgFBBWOlvT56c+bSnjJjk/TqgJDqV6dnOtDTIAkQIVKJ8TSrXVeUnCDjFuzet4UrNuzE4s3bUB9U4zgiWFRqfExTJ08nEK+U8mrQjUgLJCjLKX/ZoIInfirsAVoQ7EogVbATof18F1AaSSq1Omm2ivnp2Lno7+gj2ESIUqRijKORRvWYMuBfUhNZzjp9J+djmaml1oWquvqMWfpUmw/fIi8ptq+WvHlY9hKo5dpkGIW161MCRfZ4UlePwLpGcTRAfsUTjCQYTJWuPIiPx4COr8/gGB6OnkmXwJ48S5e+8Hk3udlephXUjKkVNgyY4bRnOajDCgjxqVvxQoABnxpZM+dNrzt0AFMWbUEx5silh7J3eMPUvbK0zSGH0A4GrM4yutrMWPlUhytr0Natvt8QbuCNhjWfxByg3zWoU1MmtIc9KdRhvTP/JUMtRQwQh6Vdz6Fq5OVeQ3QqLAox1SmVP50snCg2YdML69UosSzDquSWJXFCf1KpHJs9kn6j5Hk/XYRS/l0M/22r5pXLe6dtXENVm9ci2sIVvsUtFUBjyu3rFsMI2qhyLBus/DoROWB/Qdg6brVePKVl+yzJm7YQueM06fKsQ3iJDP4vRHbUMmMRrOdMibBuBhbqo+e4/UpIWNtwXhXsPo2klvXmNkd3bNpgY/evnDNDThv1Gj87IEH8P9++mN89aHf45N3/xgfv+2bOLBnH37+1Vtx92e/hK5Z2SoeYpHtvwb2NEioPoNtLoFiG7YPP/r4p/Cdz30Or8+Zhc///MdYWXZYjSF5FKhWvWdZoXsHd+LpYMF0V7N6T5RItski4V9XGpV3s0rYn8bkoKdqmX5F+tUAImXHfFA9rNQe8vqQyVdA1nrUVitzYhSWSkB2ehoy0jysyxHksx9mr4IOuYUIsA94ceECvLp6FY42R22Lh/VnlK3CcHQGCDNJSUpSkv7LdMaeEixd3/ocGQXFB/0JWAiE6uuGC9evxry1K3Cw+jiy8/KRRfARpRax9chBHCeM2H/sKOatXI5Dx44hLzuPYMR92iaFAKk80oh561Zi9eaNaM7IwOqd21FWcQzXXHgR0uimiWCzjkBm47Zt9kmUdAIU040CPmwlADxEt1kF+diwdTv5TEUWO0CdXlgbiWLdvl32mZJAVgbmr1mNivp6XDp2HDvSRqzfvx8hD3lfsxIrt281wF2UXwhfREty2en6PVi5dzvmLVuCw+VHkVmQh8z0bCY6FUeqqrCn6hhqCH7XbdlCRToFOe3aYe/xo5i9fDFWb9kMHaKbX1BosiIaxJT585Dbpg2yc/Mxc/E8HK2rRR7vM9ODKK+pxBtLFqNnz54Y1K0bcaIXlcy7t9auxuIN61AZDiOvqIAs6vuTgmWaw2XIKV7sZfoPk5+6UBgLly3FJqZZYDgjI4vKGxUEAsXjoQbMWbUMK9avQwPDKigsNAVP+0N3HzmMYw2NqAiFyPtS7Dp4EAV5RchKy7J07eT7ssoKFKZlw8+8byZvOw4dxlHmdUGbIqzesQ2rtu/AhyZchLy0NISI/lZs2Yh5q5fhwOHDKGRYGRlpOHi8HHPXrsHy7dtQVNQG4VA9wWwq4ypE28I26FTQDn4qNeGAF+sO7sFbK5dh627mX24Wy1QuwuT1WG0N9h4rRwOVl4WrVmDtti02oCA5q5w3BwM41FCL+SuWYu2mjaiLRZBLudmyZZp3KtJmL9Ll7a/+63SmzrCqqiZMi5jjcre6YWgjBcv27MIbC+eyfo7H0A6dDJDqvSn6dKY2yLVDTj7KSymwObm5yCgowLbtO9GpYxdrH1wD4UBXAjvIJOkkSbJm+7Bh/1479Gpk7z72zWcBwgTgENkMa1yyyo931q+/rW/OCKC6A3wcVFRfYnESmBQE0jFi2FnIzM3DnkNHcLTyONIIZK6ceD7u+tRncVGfvrbypkkIN45ctM2gqqEeMYJRv8dnK2NkAgx/RPce6NKjK15843W89uYcdO/WC93atUmwbQwZn4pfj7yRESWcnCyVNTRgCdv+Nrk56NGhI1LYB7nBMBeiyrMA8XsP+f2mv+U3YdP6jeRIsdtqHqXVPp3G+qqBYb2TmI14lTvNjOenpcOfEcS2LRtQzH48N7/ATqeu9aRgDfuBmYuXoLyyEr26dEFQA9bybwVRMdiThSepxp+SlKQkJSlJ/4DOWMCaUE5McXS37JDYMVGBqWuK4IE/PYYX3piGimgYMxe9hb0HD2HAgEEEjX7c/ceH8Mz8mVi1eRO27duL12fPxo79+zB88DBk+wMGku7+6x/x12mv4lBVBRYRUK3ftxsZBD5Xn38BfFoa6/WgsimKn/zuNyivrcbwgUOYHg+qvDH85JHfYi8BVb/hI/DFW7+J/KIiDO3dFz52kjuOleG2e3+B0pJi9OzSAwtWr0JlVS2uHH8elq9bi6//8m6s3bMN6wiglm1ch6lvzkZpUTt0L+lkH69/ZuFM/P7pJ3G8oQ7zVqzAMgLqwX0GoYjg6dnpM/DLZ/9iIHjq9DcImIqA9HT86Lf3YwP530fg+uLM6UjPzkQ/KkxSsV9d/BbW7d6JjZTF1v278cqMaaglABvcfwAqIrV4Y9EC9CGfw3v1xvFwBPf8+Q94ZeGbOEJg98r8OahpDGFAr55IY9psSS/DbCKA/dPrL+N3zz9NwL8JG5mWmRuWYe6q5RjUbxDa5RZgd3UFfviHBzFj6UIcranBJObVMcqxHxW/IMH9b+n3ocmTsHLXdqzbuwfTFy7A+q3bMJD+83Ny8TBlMO2tebh4/ET4qBhGqTz+/LFHsGjDKlxEWa7bthWrN27BjedejDSfB4+88Ff8+eWXUBMj4F6+Ams2bcKgwQOxncrHn156EQfJw+HyI9hGmffp3h1bGOdvn/gzhg8bRnBbgBnLFuEHD92PXdXHsGL7VvIzDx3al6IrFcClLB8/evR3WLxuDdbv2I7FWzfYnrfiDh3Qie8PV1Xinsf/gDlrV+BQTSVenTMDtZEQevfpY3mgZeqaqTbFhnlsyqmuNImy/X7Rmb4k2HRMGqewOxLgTPWmYlvZEbw66w2MGTES5/Tsk8Ahlmci28NMBKsnGVtmSDmFo004VlmFzLRM9O7Vlx5SUR8OQZ/YkIKs2VmtlHDhnIg3Sf+YNCigz9psJmDVt7yH9expy2kTIlRZpQurPw6IaPCg1cyq6hnzwm5pr4EDvZL3RC5of7FCMOJ7PRkkjjYjM+DHqJ69cNX48bjuvIm4dsw4nMd2vTAYRIyg1rZh0NhSW4arfZA//t0DmLV6JfoOGuzANVGw3unMgn7FHTF40ADMXbYcL77+OnKLi9GjUyeGwffGlMLRQ4I/gSHexd85o7Do4B/Qwdpa9hNb0LaoAN1KSuHRqg56tC0wfG+himf+nT4kXmUkjDhpCZWQuFmfSIvSZWVH97TW7KoGPFK0MsYXn6WnX5OFBeH8lrDd79uxC9oyX15asgBPsI/afmg/+8Z+GNizH5ZtWIsGtuN92cZr9ZPi1iCHyzLFacHwTv2iu0tSkpKUpCS9O7ne+QwkdRC2DzDeX7l9kU5pOXa4HHVHKvDdz38Dv/n2XfjOV7+N+UuWYeGatQgQdEYiTSg/fAwf+8CN+OXX7sRXP/VFLCBYfG3xAjRnBjFz2WLMfmsBvvu5r+E3t96Fmy+5CuHjtUiLUcmkMqoeLjUCtMspxPCRZ+OtVStRVVdvy0R37tmPHfv2YcSgEWSKHSPV06hOg9TyNfqLsvOqb47Z6YXqxnQ4i7JJv40EfJp1HNS1D+79+h24/wc/RzcqSI+99AIqPU3YXH4If3rxBXzimg/j97f/AL+88yeopiL8zMuTEGb66wnGDh0uw3mjx+IPv/glrphwPrat3YC+bUvxq299Hw9894e48oPX4FGCQc1QqrNuDEWowDTjyzd+Ar/69g9w65e+jqmz38ScVavgDaTDE9VytlQ0UVGc9OZMbNiyGT/9+rfw+299D9+85f/h1SmvYQlBnk/Lq5k+nc6rZVXa96fBgJFDR+Dnt34fP//ODxGh0vfYs8+gwePBU69OxrGyCtzzte/hXppPfeIzeG72DCwnGEylYlcRasSh4+W4bPS5uP8b38cPvnYb1mzfjEkLZiHsA+o8zahChH/axUsiGJAMQlrOHCftd0tJ9eLYsQrs27UHX/nk5/Dzb92Je+6+B3sJmF+ZMwvnDBiKz970cRRk5ePmK6/F3d/+Hvp37426+kY0MD8iQT/Wlx/AA08+jivHX4hfkdf7brsTxW2L8fATT6A+GoMvLR27K49h6IAhlm+/uv1H6Ni+I5584XnmdTOWUpabN2zG7V/6Bn5NOXzq+ptx/MARROsabaTfFFPyaqsGyLeVCN6Y0pqk/wi9U8YqQ1rib/JnGd7bUIunZ0xF9y7dMb7vADsETd/j1aeMWB1sSa8CsSWFqr/mkeWSIKWstgox1itfmGCHdUv17OVZ0zFl/puICI3Y8k+dDJtQZJN0MqTc0RiBZitDjY2oa2yIv4lTPC9FunWAVDntKAFWjWivQVMZ7SVX3qpPcUu91a/E4CUItW8w8722V2jfug7US2foWboyEvsOdUx+dX66lnt7yKPqdJMtDe/QoROemzYNn/7JD7CusgIpbLvUYum8gZTmCCZ06Y0/3flj9O3XC9+472f4zaQXWIbIk8oJ42DkdMdnGg95cifgu7RYelQe5e5dKGGvA4d0/oDf73dh0kgqCWzn6MTd6UXKU/Hu0mrbgmTits40M990GKLuUtBIuakPqtLpzw0h64cpcgahwQ3Vb/bPKVH4WEa6tWtn+b5uy3YUtGmPtoXFeGvxUuyrrEQ0PYiV27agQauLmPUqnxq0UngWnMnX8ZWkJCUpSUn6x9Sqhz4zyQ76keGfHT8UiaK0pD2+/s1vmKL4+oL5WL5hA47XNeDIsaMEXvTDbmTM0OE4l4poW68f40edjZz8Aqwg8Kplb7d47XIMGzIUE/oPQ7uUAC4cMhhnDx6K+rpaAjJ2RNQaPFRSvOzshvcfiBoqTiu3EWgFUjFv4WJkZGfjrIEDAc0kMwfcoUmO3xT1bOwstffFnqkkmR07Rx0MlJGehXNHjER7Xrvl5GIoeayMNuIIFehDBFmNVGRSgwGmaRMOEiQVlBZj6aZVqAqHEaVCU8wOdvyw4ejTvj1yUrwErRfilhtvwpatWzDlzTnYTaC0r/wYjtZWu46aCpc+nH5Oj65oR0VwZN/+KO3cGTvKDyPKdx6deUveGtn7vj5/Ptp364oQlfE16zfBHwgiIy8bc5YtIXCL2Ii1lvNqj28zgX2vjl1x6YSJKMrMwLDiDhg5cBhWbdmCQ3VVWLdrB4ZQdsM6dUIB4x3dbyDSg2nYuHeHdfQaqh7efxCuHTuBeeDFyJ690btHT6zZuQ3HCBK1nDlGWQg8KD/1p9N59SkKkZ1iTF7qY41oW1yC22/9HvIKizBz0XzMXrgQtZRXXSSETK8Pxdn5yCAPHQhaOxe0QaYvyHxRnnltRn7f4SOoYDgXjBuHTumZ6JGXi7MHDsE+gv79FcepDGrPa1uMZb51zMpGL5alCSNG4cDBQ6iurUFpUSF8LJ1Tp0/DwrVrMaD/YHzlM19Ehj9owEVl2CWaPFPW7k4DBUll573S30islYVuXUtx4s6IF82qqBxpsKU8FMZzs2aguH0pLhkzBgFzE1dDeW2tlGrfu74NLBMhOK2qqzMFNsY6bvlKlzqBe+zo0di5dw+mzJyBMPNVS9+9VmpbUav81l3iKQGsE3YJe2tU4g3Lu77TpZURtYB0e/+22E95cjlGIMh2prE+jFq2v0Yp7tTb+EP8qnS6dkFyFXB9deFc/OSJP2JNeZkdJKcZb2tA6K5ZDbW1Jc6wMeOz2jOGK2e0ksgMBAugaMCBoFPCdH0QS4WBy0S8bDsY9meuvR53f+t2a38/96PvYzbbL/eJNH2iK9UOc+tXVIRf33obrr74Qtz/2KP4/qOP4ECowbWnDFB7pPVpMuu8iNhrad7cshFTFy1EfSQibsWduxjzjhIiqQs3IBQNI90XoB0dsJ9QGRZ4c0a+T6+y4NLb2ujSOj1ve+MAqX6UiRIlZRiKRlFTW2/9mX1TXC/4mkXDDTpIJPSSwT6ifWGB5fnoc0ajc6++mL5kEY4cPYou7G+D8cErUYrJlkR/As7Gk/LutJNvkpKUpCT9d0kt5RlK6oGkKLCLklIhRYIXKYL7K47hFw8/iN//+VHMXboQx0KNBHlB9Sb2CRl1aln+ALwELNFYA5+jSGOnpFHYBoLDcvovIrjR6Hlzo1OKvEG/7VvVyKu0PnVqzQx3UPfu6NG1O16ZNwe7qmqxZOVyXHbhBSjK0mE9IcIUKjd0q74yRYoKEa/UGfWbIj2JTAVmJ6nDhqT8xJrCaA7H4CMA10i6ZoAaGyOoqa/H01Nexh9efAYPP/E4Duzci9LS9kyBdnYSzNJ/anMEkfoa02/mLF+C79/7C/zlpeexZvsmdtSp8PvTLE7XsUaRm5Fus6yxxlr42ZFn52TZntLmqGQsXplu8hGKxLB++w48/PRT+N2zz+LJSS8i6PcjOy0NUc08062UNPv8DZ+LKUMvw4tQpuBzUU4hUin3mnAdGmNh+Hw+m9oKx+qZFxFkEBw2Ml6FpP2+2ZmZ5CFCr/RP9+0L21JRpUxDUQOm7qRkH7NVmUoJUmYSdEuh14ZDP3CkshL3Pfg73Pvb+zFt1hs4XlkBH/n2CFTQWSTSiCbmVRMV0LBOSrbMokJJHnzMqFhtA/PfSz4oV/IpkB+kMinVpJZlQPMymSlBpruZ/kPUB6OUi47p0CdNGjG8b2984/Ofwx4Clvv/+Ci+cdf38cwrLyOqWRTKxw6iErv6Y3wqEVamGV6S/gVqJT7dSsZOUVdtc0BDAywJoKFDverp5tUF81g2grh07ARkqfKyTEgNtmJm1VUhifTglhqGWWYqq2sRIpDysOzos0Xue8oMO8Kym1uIG6+6FlmZ2axb+h4mX7L8WtNF/zIt+2D1y3jthG1enZ37ETt2z1/n3r11v60ME2Th8iGx+kTk3tOCfsW7szl9SDkX9PoRIciorquL28UBqyVFsnDySMjV2TfjSE0VfvvCM7jh1m/gV6+8gv2hkM2M2VYStu1bqo/jzscfwbW3fg2PTJuG42zvtLJEeZCQls2mC8yKGK7kKjCsfG7S9KfVZ7YZLA8qMx42QTeNHY/HfvwzNJDfz/7ge3h6yUKmwmuHzNlgK0FOp2A67vnUF/H5mz+Kv77+Gr74y59jY1U53ag/8PDKOMjrpqrj+O6fHsbHv3Mbnnx1MttOli/xYUDUsdWSbvFCqqyrZbvE9tWfzj6NDDEhrvy7kmwlJVFATitqSSlJ/Lc2J8jVe5dE5YkGbewEfQLNCNvqypoaNLJd12CVeo/Eon0FI9lksS3/4ITzUJCVhmdffQmrN2y07y8P79YDV40ebzOx+wl8D1bXWH+k/LQBDJVJ/SdYTFKSkpSkJP1dUh97RpL6Aut4pI1Z56IlWV4Dd/c/+RiO1FbhJ1+/Dfd95du47ryL3WyVKRFyrXs3U6K+xEACO36Fl+nxo6R9Kbbt2W3vggS6Ifo7SmVH7u1cQfb0NhNGJtIJQC8eNQ67Du/Dy/NnGdAY1bknAvpuKQMIeD2oCzWY0sgHArUoGmrqEIwvP4tZIsiTdZbaKiVoqngIki0uKdRun1y2z488XxBf/+RncN+t38Mvv3o7fvvtH+Bbn/wsMqnE6cTcqBQShu0lGDzSWIN7nvszeg0dhPvv+gl+8P8+hxF9+iDSWEcZuJNO1ZUfPH4EIYInP4FrlGk6Xn4UOd4A/BrhV9xMk5/pyM3IwNA+/fCTb96Oe7/1Xdz91VvxwHfuwievuJrAOobUsKlhTIMUQC/2HmG4VPaDVJR83lSUlZURbIbse3fZ3jSCzwYl0k4wjlJ5qCdwzM7KMgUsQjkcra9FjZ8qYiDdDmnac2A/CshDYcBvwLpO/mmvU4t1qNLhhmpbFqw5h4RClkZFcOpbb2LJxrW4/fNfxW9v/yE+dfWHkBkgyCZwsNIjfuk+JCXDp31NBByeOJjhXzbjpEZjI+Z+ytVDWWl2VqpNbnY2gWzUQI999odxamlpRPd0Z6dI0t05g0fg93f8FA/e8WMbpf/L1JewdPN6O9FZAyNSmrX/yZVpyxjGnKT3Sqonb6NWFpbX9ucAjV4mXseYf6LZK5bhwNHDuHLMGLRhGTYgIMX/b8KRIqpyQ7DK/D5eW4v6aMjcWdskh62ome1LYXYuzj37HARYfo811Niy9ijLW1Su4wBWCEorLhyfAkesT7aSQN9mVpvBNoEVRCDJALSBEgEq1nm+97EAqgzpJ0WGhVbDIbqqzRKQltEBQyqrfGFhnQ7GiLIuyMtDKtuj6oYGG8iTjN5J1pbSWrOTtjSW5uaLrsCL9z6I4X364h6CvhvvvBV/XjAHNQx6zfFyfPLH38Nj01/HPrZjdz30CO5+4knUMewwJZg4gEmttOLUQUqagW2WEBmRFz62ex4s3rwRW48fhcen94w9hWWC/cfEbr3w5+//EJ1LO+Lr99yDB16dgkaGo5PS1a5obC2H4d1+w4346Te/heUb1uPTd96FBdt3MOQUlDeGcC/B0lXf+jJenvY6brj0ctz+pa8gIxB0Ay6ST5xHlUlXml1beLSqks2kD5ls39XXSTiUKP9YwuSNxupEK1mfSUakARyrmC7VZkdLVjcPQT9Ba1UNGjQYyXLSFKVuoDJDt+aGd71z8vC5y69CDitd+aEDuGjgUHzivAtQlJGJBQcO4Z5JL+PRKTNRVq9P56hOCwBrYIr9ouJVcElKUpKSlKS/S3/bk58hJOWricqETmIUDLWltVQMpJwIHNY0hVHWUIfdh4/ghZdeQNnhg+ycnILZSAAZCocQtU+1SJ1rQmNjA+qpAGkZ7fnDzsbO7dvwyOsvYknFPjw67RXMXbbI4hRA1jH4AiWKuykaQf/ePe3bBw88/jB69umJPp27oSHUSFAUwMC+fTBl9gzM2bIGs7etw6OTnyVALGOM5JO8hAh8QuRT4DZVo7xUfFN4tbTIDQFjQ2M9AVAIJe3aIo2KxyszpuAoFd71u7bix7/+OWa/NZcSID+RsIUV0wgveTMARcBYVV+Dw7XVeGvTWjw96Tk0NNRT4yLLJkkP5q5ahT/OfQNLjh7Cb597FocOlaFv127stGOoD9WjiTymM7xrzr8Aq5YtxazF8wjY6jB94Rz87J67cfTgIWJxAj327DrkRApxM4Hd1sMH8MjLL2D54b02qzB90VycN/pstMvMwVn9B2Ie7Z5bNB8bK8rw1+mvmBLdv0t3xxX9L123Fg+9+CxWle3HU7OmY9PO7Tib/gqo2/fr3hWHDx3CIy89i2UM/3Hm0fIN60xmUjD0cfxwbR3vm+xzPDWpERwL1WIPZf/Q049j8ZrlFofwSOc2xSjIzMazM17FtNWLsb+6wgYwIgTE0WgYXTt3MrDx8DNPYNmBXZi3ZRNenzcbA/r0RnFOLsJhlh0afT9XwNMUpUgTGhS/30sQtBjf/ukPsGzTOpbBZqRnZlhZVO3U9xdFUlr17U/TbfgqYZL0L1BcfpKwbhNGgpXibgMVrMd6r5Ohl+zcgWVrVuPSc8aiS1a2DRZZfhBUqK2xGU0ZQ4osZ2praDTTVxduNBDTTCDVEg9JYQvTCBCkhqm8slxoSevKjevwHAFIlBVRgzn6trAKo+qc9rmrHdO3nu3UcmvbFBh5jbdxBsJ4b+0ImdRVn7CKsqwbEGU7pWXtGlxrMWoXGJ+DXPoWJ+81KBMP71Q3yguB8fzsHOjbphWNdQbIWro5CTtOEoHt++SNBoz0fWkNAJ7doyfu/9ZteOC2Owjugdt+9XN87ne/xFfvuwcHy47intu/h+d+/BPcfNW1eHb2bNxy/69x9Y9/gE88eB+mb16FsNo2/mlprfGkum7yTmGfEsMvHn0Un//Zj7Hm4EHG7SMglTvKmSIfVFKK3972PVx0zjn44e8fxPcffxLHmL/aIqKEKTw/efroOePw0Pd/zHY6hM/8+C78iG3oJ3/+I/zysT9gcLc+eORn9+COT34afYvbu4FYkTUY7qKiolwWVROMHTp61A78ywhqSbCKkVyIWN5kofSoBDGsM9G8ndTb609yUL1psqXhmoGu0gqJqPajxiEt67/qle5TWV3aUje4fMQofOSCi/Ch8WPYFwfw6sY1+NO017CL/crmw/vwFvugWsrXR7d2EJP6Q1ZeJ+ckJSlJSUrS36NT95RgdSTW07dSJEUtN/+YqCZYpxNjb2KzDnHlU8srO3Trim1UPqfNmolV69ciLycHRZlZBEkD0LO0I/bv3Yv27dqgf9ceBgwV2p7de9GlfQcM79MPJQVF8ASCmLHwTcwhoCICRO/SzujetgRjBg6Cz056lNJKLYRxZuXmIC0nC7UVlbj5yqvQgeCmiWkUiGtf2gFbdm7DG7PfwPpNm9C2XTG6lHTA6L4D0K6wCGVHypHLuEb16YsGAqTqmlqMGzoU+ekZ7ORScLCi3PY5nd13EDrRfZvCAqxYswpzF87Fug0bkJOfjQvHjUNxZi4qK6psWePowYOQleqzU0rbF7bDkiWLMWPeTOzYvwc9u3VH27QsjB86HIW5uXZ6clGbNti1dxdemPoyqo9W4pYrrsXEEWehvr7WDizq06UberVtT8Bcws43Spm8xfgXYufunRg+aBDOJr+BVD/5JUCmQqfZ1QVr16IuFEIhAd1UHcy0cgVGDh6MT1x9DbLZmXfr2MmWRk6fPxNvzJ2NiooK3HTFNRjff6iBxVkrlto+wCwPAforr2Lzjq24YMw4XDtWpwKnoLikmHqeD3PfWoC3li0kOI+iV/vO6FvaxfKw8ugxNIdDOHfIMJS2b4+KykpMnzaNfCyDl4pbr85dMKhLV/Qq7khFLh1ZOdnYtnsbNm3eiOL8NiikjPSJm5HMp44FhejYuTOWr12DN96cjVUrV6J923b4+NXXoYTApvL4cTQwrWcNGIACf5rNkFZVVaOeCtC4kaOQk5WBLXt2Yfb8+ViweDH27duLq8+/CBNHng0PFSQNuQisyqj8q0yLTtSO949O91OCJVJRC6sJC9oYCNQbKqhbj5Xj5XmzMX74KIzuxnYhFuEbOk7RXkM5U4vj/hJhaACrqr4etQ2NVu5tH1xL+Hp/wghoqVyorVI7pc8abdq6FevZPvWzE8TlkI5Uf6jcqnVzQ3FabSG1meWC4StOlxoZsWUcxeMRD/TJNlC8GCjnO5dzNHZxV90yZe5RbhXOKW/INDnXp7lWb9/CNtqDYcyroJVNpkUDCeZG5ICGwwkuU2xwiP/pDGgA2+UJ54yHj33Dk6+8jCMHD+NHX/oKbh4xGoV+Pw6EG/HC7BmoaqhBx5ISbNi+GS9Pn4bO7Fv6FZeSFyczOxVWYevqTWV4+SxHczGN7WPH7l3RtbDEZrqFXcRFQSCA0SNHAkEf/vD0k9h24CCGsN3IC6axXDCf2fZp1rwb2/qzhg/Hil1b8ehrLyOQmYk7P/dFfO36D6NfXoHLP6ZH7X0i0XZqNUnDESKVtYNsw2atWI40hj+iVz8E6EfO1LeIZ5ELgb+0+1uZnwlGqXRlQM+WbglBVq5yI9XjRZR9SJTtsVbR+DTzrXroPAvn2uBm+8J89GjXDhW1NXhuwUK8vnwpy2MI44cMYj/ZFYtXr0CI/VrP9h1tRYRWfKkk2qoIF1KSkpSkJCXpXSil+W+HGN8XSrAhZa2mrhaReMcsWylziQHIRCf6z0jupQRo2ZfXZj3VpzTTPzsGnxc1VDh3HjlkHXUHgotYYyPBQRPStE+SXbpGPTOo4GgGI0ZFQ6e9atQ+SJ6k6DX5A9hdXYb6uhp0LihGpjcd9eF6AjN9D5VENz6lif86dTAS8CHEONPZ0QXYYQkISz9KSQuiMhbGnoP7kJ6RgTZFJWQ6hkBUe93oj46kSKUxXO2hqU/1MvwIApRPE8OqY0IFWDNp62c6PQE/yqJ12F9+GNn+dLRrUwRfE1MeipB/vy1r9VMuqex8m6lNBYNZOFB9HPurjqBt20IU5BQgVFNPJU+TwoyPnbA3GEQ1FbM95QfRPrsIHbMKEdMsNHlqoDy8TF9aWGP2XsQyvThYfQzHj1WhuKAARQR6TVTYPURZTZINwxTQvJvK2F4qYz/8xrdRV1aGCNPcqbSYaYhCGqeW0DWn+bGz4ggqa6rRlkpY+6w8pDSGLD++/dCDiDIPfvi5L2P/3h0IUNErLWoLf0OE+cz0auqEisWesnLUMF+UxxkpPsTqw6ZwRJsZj4dpYz5pr2rM58F2gkaNnpeWdLQZJ0QaKSsqnry3b/c2h9EQpWyYB2mgLJsjSNNIOeXoIcg9SveHyo7Yd1k7FhfbDHU0HDalJMx0aw9rIBazfA3Jjmn2UH7UhRD2p9oMTg1l35Z5pgEGEOQ2sSxqn5tme1T2I+RZrGn2TjNEAh7vF7H4mkKclZluJ56SrROkl2+zOEWoFV+6bSHKMtHGJEhLeoVqyllvH3ttMkoL29qnStJY31hA6ELtk8EeXp3yamFYvqSgur4RFWrLFLZmYXW1uPnDf+WjEf2ojdIqCnnXTGiT34vqSAgrV63EsP4DkZeeySi1B9od1Ka5H8UsKKbVpzoALMaC5NRexs+AdCc3amjsMy1qcPhCS9HVFgqQq0wqThmBapODwqSFTrwVuGnh8zQgAcV61q0X3pqDI9VH8d3rb0KJT5+2YfvN9lzyV7YaupB7gVhSAqxaJjD9ahtTvSmYd/AA/t93b8cHJ56P7334JrbDHqw7Wo7P3Ptz1vVDeOTOH2Jcp25Yf/wYPnPnHSgqKMJ3P/5JNNZVIzMrA306dGXbrKW3TZQ322dGN2fnHnzz1z9D5fEK/OjzX8WHRp+t1o7lRHO9qWxzUqDzjR+d8SrueewxdO3YHT/94hdxdqfOtqJGKzWUjgAbsLXVFfjUD78PL/P+8e/9CD20r5/l08CpksQ8VD9qZVPlgNbmn/Y6gXz58XLc/8zTGD1sBMb3HoQA+wnJKmbtjCsbNhOtQueCPANJqWJ5YPooLD4x/3VPUv2yypQg9puZbOuLMrLZbrt6bysYzIlbdq8meeG2TXjwpZeRVpCPS845C+f3HmxLvO994TmUHzyMW2+40Q7TsgaDfuTdtQ1JSlKSkpSkd6NTboZVDXf43zDDqo5A3YAdnmCdicJz3g2YsrNvn5ePwrQMRhiCnx20T/vD2NlT36Eirs7KhSH1zvYmkh8piurM9F3MfALMkuw8+LVsi4qEzxs/JMOM4nJxKimaPQla+ARK6uCoEdrpwOQlncpmcWEh8siLNxxFkJ40uyGe7bRQunP7XVKozBAgCcTQjf58BFtpOlhIshLP0Si8BOTtCPAKg+nwmAIStRFcASUdzmFj7OooeRsl3xnpQZQUFCJb6iuBZ4Bp1WmGYiFAIOIjTxn025EANMfrVwZJoJY93vgSR3XaUmx0AE1uIA0dcwqR6SFkI+gS2NKIvRxSzLa/bO7KpSg7fBhXjh2HTrl5KMjOpmzClBWBdFxx9jCsgrRMFOcVIoMKWZO+jce8kcI9Y9EihOoaceWYc5gHmQTn5IsAUAq29v3qTweIFGZkom1Orn20X3wEBRyoqQsk+smQBiaUpx7mS0lOPtqmUwoRylCyJxuaFbbvJ7JcBOg+nR61fE6JDyj/pPjyvll7cRl2cW4+CjKzLB9iAt8ENipHQaacKWC50BIwykkgX2GRr9T4PuCCrByU5Dq5pWiAgWVMsmVsVp6ilIuWniq8hJ0J9X2k03KGNc6XaphIsncDZqxRulLONhPJfKqj26lLFqGqtg7XT5iIHOax1R+5UU7QHf+NLE8Yhsp6HctqZW0NogxPAxaqq3ovpzaLY25FbhZMK0Ds2cIlqbwxrq4dO9j+8CNlhw30pqWlMwCGJxAWSLdPYlU2hFFeU4VjtZU4WleF4/U1Zirqa2lqUK/91AxD++21VzHOuV3FvO3jFGcKV7zwT2BW3NrBMPH0JcjamlOMlH8Jtjz+AMpqq7Flz04Cxs5sH7LVnFjbYzUn7k4Dj9oaofyyP9kr4bwqP5QXU5csxdrtm/GtT3wanbOycDgSwR2PPoy5Sxfhm7d8DDePONvahmL2Bcfo/unp0/DszBl4esZreGHmNBwjcB3Uqx+ytfeddV153S0/F2cPG4o1WzfhqVdesdU6A3v3scGxWFOEPNnQH0Z164MevXpiysJFeJFhtu9cij7FpW6vspaSsj1pG8xAjz798MQzz6C4pB1GdOnGdMXToaQyfVZGJR8Z+1PaaWi/cNt2bNy5E2cPHoy2mdlst9x5CG4Vh2TqyoMGMFx7c4aSpY0/JpzEvXu28i5EyqtkGdWJ9/zz+9jnxEn1RP2E6pXqUWZmJnJYDicOGYax3Xqhnm38q8uWY8WOHchgnp09oB/y03S+uAZ6E7mijIvHR3Jl2t0nKUlJStL/Op25S4LlXVf3aJ2t6SC014yB7c0iMNFVgFRH0msmjToHic+M31Rw6/1JAiZ8LyUvYexbeQQmUkTogL7iYele4agTiys+dqGSoeV7AlTGg+zo2kvA26QlhgRYFp3SzjDEh1RJXd139hzwtaWh9Kd/xS3jFEvFR6MRdioeGimXXzc4TrXD+HQ8ak+cyYLvTNYEzsYU/9U5W1xkUDMPJgsaHdhkQYgr+rNOWmky3mj4Uu5SGb+WsuqgGi13U0I1e2PfMaQbLW1LS0+3Zbedi9rAp6VWtsSSAM/Sy26fQE98erS+Twc2MSzr3KmI6S8jPQd9unZDp8I8guwG44Pc8D2VK8VDPiwvyHOMQFj5YLKlnWSq9HuY51LMBFqVbOgkZOZpIn8sfobjZdRKhsqA9qaZPJRu+ndKMN0zfcYjy4M7BMsB1RZgwFcqzpZPJMVv+aT0SDnkO82Ua2+r0qL4xbD8qpxECLAVh5VRhee8uEDfRzpdAatlJ42TZTyPzEI5x2yULdM2b9N6rFq3AR+55HKUZKRb3qrM6GRWvVf+qzxYnTXwA9SzDFTWuplVHZbUsqRW5YYx6dle0c5m/RSv4tPMJwOMMQ5N9NkecpYTb1YGVm7bjDcWL0Ru+2Ica2zEpr37sHTLZizdtgXLeF22aSPWEnys37k7bnZh4569WEswsm7Xbmw9fAibDxzErqNHURkOoYFxNHs8tmw+zUcgm+plc+EGqViard5avSCPrSnxbOk5FQ0lrEG0ysZ6bNyxzVZDDOjalQCQfLNeyU2C/9ZXI2aEBpMsP2gE9vZVVWHym28gp7gYpR074Xcvv4Q/v/gcPnrFB/C1G2605cM6jbyaXh6f/hq2ESTfdPEV+NilLC8El89Ofhl1BDjjCFx0EJxFxzrejiB63Nnn4GhNNf744iSUV9ZiSP/+yPX72T6GLf+FOXsVt8eQ4cOxdM1KPP3Ky8go1FaVrswvliE1xrz6M7IwfeECBDMzMHHQENZFsc90MLJ4yWZgzlh6VcDJcy3LwGuLFrG8hjG8d28baNS+aCM6I7u8mCcrt8Y8jcI4s4xLZ+LPnqwc6EnycLbOXhd98ibM/PSy7XOfNrK6bG2zaz+CrFu9OnREQU4O9lVU4al5szFvzSpkEuRePXYchpaW2oCp2h8BU/lPkHhqfU1SkpKUpCSdyoDVOuNEN+GM0Um24Q4DsPOQcsl7Kf0ytpeVnZHurT9Qx0QXNqJu3Y1eJLr5eGfPX92Z4sknm7Xls80ayp7PunWzjPLlSGEZ0OFLKbKmhNBIKZW14hQoNLdSDmVJPwYwed+iTPNBSwb1SRiRfuUt4c5C4I+uMuaKN06xdkgpEZelIx6n3NjsghlZuHQ5sMfXdpWdS5vJ0iJ0/hPfivUyrxJhy6MUeeuILXz3rBd2uq0AGt91bFuCLuy0NZOrYORb8evqadZnPxzo80hYvEuMYJumz/9OpR3RtaSUYLWefFHRZt6k0p9C0FJGDxV9+aFT48Nx4PJeV5MtebHUKVyzdaf2CrCKZUs7XzllTdHKjzm1i0ISsNe95Gji4IPkJPuWdPGdZKC4404syoR85D5h7wCwyoAC1p2Tu4FVerBySnsXtsLQ7/tHpzNgdZJ2eW0WlkeadXfXLeWHMGPeXFw07lwMateOgM6VabdVQfNOiSSeCE0nAmv/mj77pBnReKmwQRodnmP5lSiQFphuFR7BEvNc5UGv6AOpBBBVfNpdeRwHCMBW7NiKdQRhm7dutU8g1WkGNxJC0JuKopw8tM0rRElBAUoJatrmFyA/M8tOsA76A2hoaLTDnw6UHcFmgll9fmoLwzhcVYko804HOQXT0+D3qQRqYEiGqUzwG6eEEu1mpE89EngUZ02UyY79++xzWwMIxrI8LJ9qz8S/6pIJXmmxGur8WNKUX3THNGvIKb8gH5t27MDTr72K59+YhfkrV2P0kOH4+Wc/j+JAgPkaYRAe/GHmdDzwlz/hliuuwD2f/CxGdu6CcQMHo5JxvvjmTPTpNwCVDfUoDzUiiwDTT9nmELyMGX4WwgEfHn7qr9h+4AAGDR6EomCGDVrZR73JXfusTIw8+2xs27+fYPlFNJLv/n37Io3lSU3qxrJjeOHlqThn8FCM6dObybJCxX9XQlW2LL1yba/4kqh22/FjmL1qFdoUFGJozx7wxtQW04+ckjSo5nyqbru29H+DlFKaVuXeEeVA2QugaqBbZcvn8dqKJsnUWkB6k9Q1cCu3VfVhvPDGG5i3cTXaty3Eh8dPxNgePSzfDtdUs+6lwK9VS5ZfjhJ1LElJSlKSknSC2IefGppHgg1dq7XvK8rOkp2qbOO6u3t/km25bTEjhb3Ov7zLb2KWMvGcmJ2UIpnS5DU7qqx6yz+371IKnJ5Tm7XTSMBLM2vNCMdnVKQiSRkSQJSioxk+8ZvgVVe5E7DTC33rVe/NnWKzZ814OkXZ/PGdU72kOOq9FAm+pw6jtMlOb0XGIsns5JfPik9k4NMsFZPcKl3x00LjfCSAkNKtsGSvjlQevMKCtHPKtNwpPMnFgTvtixJAtBNHCQDlT+4EGJU+gTS5S21Wp644nRLkiWlhMxNiiWmCj+/p0vgE5dyUqhlX8SOZM75mfW9WKZLiKZnpqnyIIaIZqVQ/n923T21pFsOUILSMVuROb05BxDJfvPJCZVMgV3lsXNm9k5GXCqMOsTE5KjymU7NhejZxknTvo3xUpnS4iuxPyF1xuucEsKcVyTlw+eD8yChNKh9O1k5upirSncKWPzcbx3eUmcsHldt44O8Dif/Tbg9rnFQ69GvSkxytbnpsf5/KbyWB4J9fnYwuxSW4+uyxVs4N8DBvlDN0wjywQFpIM6pH62pQQ3Co/e76/IwOZLNw6Tjms5YCfpbTpigBLcuYLag3WTnAqvfap+gjwNq0/yDmbtqCo7VVBMCN8LI9LC0swJDuPVGclm77wzMDQTttXHvxBW9kEiVCaVTL1UDe9T3gGpmGOhyrqsX+qhqs3boZx+qqyGKTfSu5JI9h9+iFLu2KEaQibjP9VMo1GPFOOpmsbS2e/3hRYIYYmLA6R1mmBTB14QKs27oFn7vmGoxgPmofr77fnIBhasdU90Tqd3SvPLWWks9qy9ROHKmvxxvLlmElAeMzU1/HFz98E+647BJEm0OMy4+Zmzfio3d9D73bd8Zjd3wP3fPybMWM1+PDZMb/8R/cjsJMglQCTJWjiUNH4taP3IISylw81zL+pxbNxw/vvx8dC9rgl9+6FaM6dbKyo0GSJp/agxSUhUL46V/+jKenvYaJo8/G1278KI7V1uBnD/4O9Ucr8cgPf4gR3Tszz/UhJLUXLA2WFKWYRm0K5aPzkNV+v7plE56ZNgMXjB6NMX17oakxxPZe9Zi+KQidGq3BDNUSQWPJKC6uM4wSqUqUWBUCyp7l4+2UKC+qt6SoO8G7ICcXaT7mreq6Kp380l5lUW3/3NVrsGzHZlxx7gT0Z/7uqq7ClKVLsfPIYWQH/bjs7NEYWtLB+tEEJUFrkpKUpCS9nc7YGVZ1LAKC6mTcJxtcKImZKoUjIKAoXCcke3pwr+w50UFpllJKjACNnJyYKXOO9WSurYOTUqoO3ilAFhUd6L3u1Z+JpBjZ7Co7JgMkvMqfjLmWksiLmzOUwkKVgXYC1lJ+E4BIXnWvoGxGVYHzXstYFa9mgxyAFthSOO693CdIfDjAqvdSnHV1fDgQrc8DOVVYSpDcS/nR1WaN+cb2nSp2pUPxkEcXla4yCs+RAa34W72THwFeC4v3YSrLUpMEeqUa2OeBmEhCd4vfy0To8x7a66XP5HhTA0w8FQamkd4ZiPJLcTi+LSXGswwjUbzkQdLWDK640L/Lv/gMrQnKyVukqysf7lkuW8tIYcmLeSPRKu7XAWWTrwz/JLfWMk+ELSXT7k22SqsTrsvrVm6VNgtfrxXH+0en4wyrKwEyrhSaFCVrljMbmmKaZi5egJrGMD4wYaIt+7TSRxApzzafkqjI8TRq1qW2oR7VNNbGKDcVEU2K14swy+rqrRux48BeW4obCAYpN5ZbOlJ8AkjiQQe26SAulfzVm9fjwKH96N+5Ey4aMgyXDB+BcwcMonLbHl0LCtAmIxM5CsdL+TMiNyQkUtlWmlSHmhFkurJ8PhQS1BZnZaNbYSF6l7bHsO49MJzgtyQ3H7UEK1sP7seaXbuoSJchxvqUk5GPjLQgg2PalQ4FLV5lTkESj45L3hAwNBBAbNi1nWkPoG/HjnY4XGvOJXd50a/bIuFqk+xtQI55IxCSE/BjUOfO6Nu3N2YumInGpkaMGzXGTjPfWF2Bb9z7C9TXh/Hrb92OEe0JjLW0n3ms2fE/T38VS9evxbkEqTecdzFyM3Pw7Ouvoa6hEecOG844CWzZtg/t0Am9evXG62/NxYtzZ6GwU0f0Yj5rH72VDfKUw3I0ln6OhmoJNKdg1vIVmDZ3LtKDPnzvS1/EWIJOG/ilW9eauNS6VLIE89HsWVePRiN4aclbaIg0YdywEcjSOzpzPZfatfjgpXzznfWZFs6ZSErbO9Jnj+9Mr6v/Bib5TmcpaLA0xjKSpjMuWL7UD2rQM0InrvdqQmnbNhjSuy9KMrKw9dgxPDrzdSzfutU+gXSo4jgqqioxoFt3ZLEe26AAw08C1iQlKUlJejudMoBVnavNHrHBDocjLR2vmm1T/BJ0ku249a8kdboWRtxY56sX7HkMf5jD1kYXF3f8gUbKpFMAWpzH3SZ+zToRuLNs4UFkt/EwndrkTCK8RBpbveGv4pUbZ8xd3JHcK22JOJSWluj1Ln49wQPDoIeW+OxP5FQbUSIep7Ak3JhjceL+LAA9Sck78V5gWFf7sWs8nS2P8uHuLU3yb4YhyC9fugvfKV/MLX+pXJk/sUR/ifxMeJBq1kJUABSuJZzk0hJ/dAG6i712bmSTALHu6QS18qaoLSb3nPBLSjggyY3d6noieOM54UaX+K278sfszA1/4i9dXOJNv+5P4fOif3sWJa7vFwmwBv3+v52Fe3/ZeleSiBNZoTw0mVq9dqRZKJ28vWTndqxcswFXEqyWZumMVxKTp3KbyBcLieVNtwqznoCvsq7O6oFO7NXIhVzZIWf814nQC1avwNJN67CFIHTPsTKU0X1KIA3B9AyWkWYEpKyGQ8gmCM1OT0en4vYY3rcPJvQfhF6FBSikXQaBkAYw3JJR3TAS/bDs2EAQr1KUxVWivFq5EdFadppx8/O9DoVpm5Fhn+EY1LsPupd2QCaf9x04gHXbthC4HrSTwPPyC6iQB9AccQcCaZ+n1Qel1XhQG6LDnFx8zrh2xdoIutNAmKvXkrvI/f4nyMRPIBGgvLbvP4hjR49hQO9eBK6C9G7wUcyoZSFrJKZBfJp06F+gg3ZKm9Z9iGfJVLI/Vl2F5wg4V+/bg2W7duOP03jP8vL9T38O1w4bxjxoQhQCoV488dab+Pnvf4ebL/sg7vv8lzCma1dMGDIExyMhzHhzrn1urDA9LT74kYLebdti6NChWLJuvYFaf042BnfrAX2mS99qVfkLkuFwVgZemz0bl40/Hx+/8GJ8+vrrMaJzFztpWPFbaMwTNSdKmwCUlrlrsE+p1P26g4cwdcEi9OvUBcO6dbUVJZYn9OMO5tOjK8P6idu8r6Qyl+jnZES6KA8dp8o/PagOtjydhHG+3/ZsaY9fWwzf6cfKhHigTNleRCMxW6ERSHNLe0WK26Myz3xLtbLvR4h2UxcvxvytW3AW6/UN4yaga+fO2LB7tw1gdSxqY9/ZtVVCdKuBcsWkfFTuqG1p3ZckKUlJStL/Ep06M6zWuYocYLWDgKxzeEf7fJKNtZwlTOuH1p2YNf6tST2D6+Ud8d4pWO4v/t9i3E/iwt/Wz/F7I923vEs80LTY/X1jHTNNazvxrWviXaLzbp022cnYK7t36bLnFnLcJNwmHOuSCCtBptwpk0xGtGDeJPw5UCU68etgQMIotMRbEm+UtZa9uurCnwQPLq64JcmALaN14DbhTnHqmQ/2LMNuPZF/LX7dq7dRi3uXhhYHLfat5EGji0vB2ynhRGTuSQm7v3n3DiO7t8cd5ztOBrYtDTSt+Ew4FyWk/n6SlgQLsGrv4OlAkrLKsYy0X4lYTY0OHNJM6L76Okx6YybOGjQMo7p2ckWKjpQ+pbAllQI19CdFMhSNoLKmBiEp/ak+uvHwtVuNoXqnpag6CKhNSXsUFrel4pmKsooqbN13AJv378OuQwfgaYqgU5sitMnKQlYgYPvastOCdoq5TpK2ahfPbgFFmdaKtNUNJY6ksiKnrn0jE4zPVOCEe9pqFl9/+hdY1ixyR8bdn6C1V7fuSEsPYHfZAazasglHKirskLS83Dxb6mxrHTUjSc+aVdJeS6uxDMeFKyKPkh3v9OyWOzu5W/z2++8myUBgM8ZENSEtkI4IAcXGHduRn5uDHm3aMq1Raf506/I+wa+BD/FkluJZMmb6nCNz42WGDuzVF76MTKxYvxGbt+/EgcpjCGal4xs33oKOOsGZMvCwDCxknLffey96d+6BX3zpKygOEMxo6wLz4nhDIybNnYv2HdrjrK7dWY6YOxZnEzrk5GHMyNFYTxDz+MuTECZXg/r3t1PaE+3sgl07MXPGTPzgM1/AB4YMRptgGm31KTDXTuqwKJFrG7U2QPyfGFKwk6+XL8HhimpcPOIstMvIQDSq/FT5kJdEHjqSr1OBEm2m+BF/iX7Q8XfiTmTtZZxa3Zq/dz4nSPatn9+dTriw3GBEKjmRWIS3qQj4vDagZJhfDQsFGmNbMHXpUuxmPSqrrsG+Y+W44fwLMa64BHXMtXmb12Hjzs1ox/rVpaDQwlQAals0aOK2LSn/GZwLMklJSlKS/ufolAOsGlPUh7Vj8cbeSA21u2t1k6QkJel9JSlTrI/6DJIB1lO8boo9QTfdScm0NoeWpp4T2DTwfvJbc5BOAHDlKH0bUwq8QJippnZtSSTvFZJmG4/XVKNBnzGisqoYtLRdYdqnqwQXJBoqnVn+IDrktcGArr3Qo2NXHDx2FPtrjuEgjTcUwrjBQ+jGb/Fo+abtI2c4DngqZoEo/safRXaqLa86Pdopzw54Jf6cL3tlZOm3cAVqxJj8yb8xTaidgvxgAP3al6Jvl27G/+b9O7Bq+1aEGUeb/EJbYmtbDjSLbFq0eI0wKFmyDWehEFAXoDXALsPYFJVi5aXl999JSqmBBUWiZ+ap1+fH5j07UVZRjiG9eiEz1W8gQNseBONsYIhciZtEWmTEr240Q6yrlorLXnt7R/bqg6snXIibL7oEvXv2xPQ3Z6IorwBDe/Syb6huIRC87cH70VhXj3u/8W0MbFeESFOUcTl5v7J8OV5ZMA+7j5ejW48eKC0oMtmoRMldGwLfNt264eX5CzBj0RIcKj+KHAJuf3YOlu/YgXsf/p0dOPeJyz6AbL+PvJE7ybtZe1aZgwrMyJUNDbVIJHaaLdO9sewIXls4HyVtSzCaYNijw5YoNNunbfI4QfKfCO39pni2ujyW4b0Z3iubVN4sT5UCPidmY/XIfzPyINUi8dwyY6t3urYy/H8b6dkGOGhcrRLRp+wYaDQWte/h2qfeZG2Z6kF9NAWTmJc7Dh5A7z69cPR4BRoiUZQ1hjFl3iIcrChDXnoQ/Tt0ImAtQoyV/2B1pX1XWd/9TW1yNZoZRBMPN0lJSlKS/sfoFAKsceWBDb3tYWVHYKdxsm1u6TyS7XSSknRKkQCU9mKeDoDVkVRTqX9qWPSvZyrz5P+tLZuwbss2XHv+RWhL0Ka2SMtDRfbrnBrpVsCsur4etQ0NaKaSqk/duDfOaDmgwlcQdsI3reXuYE0lFq9Zje1HDiIS1B7rZlw3ejx6FRQSejSZeyml+nOzXord8dFCfFS7KNDs3liKLA5dnWLtwhAxdtrF3VqD6uzFadwDL1TEaWFggM95QSrRnbuhtLgEFTU1WLllK/YdLUN2fh5ysrLNo9ppnZSrbwzLj/hR8HpnYdtd3NgLF4+DUv9ecqFTmi7jEIs2IycjE5WRRtvL2raoLboXFiqz2bc4N44f/upRdy4Qo5Zbeydv8QEIPmh5cJZmzQuLsHX3Hjz2wjM4FG7E2vIy3P3UXzF/1TJ845aP44azR9rhTCpHKSlezNqyGfc89gj69O0Nff928ozXUVLSAf1sv6pyW3L0oMHvx7OvTkXv7r1w6PAB/HXqK3hixhQ8R/fpgSBu/finMLxTRzKlvfyC00q5HQUUl38iGfzVwALBqIB8HZl/ceFC7CRoPX/ESJTm5LpPoMkl32k1QKJsnIrkTlJwlChfifS2JllZntK4XHZGnlo/673sEsDV3MTp7XJ01xN2rV2SJLvmJmZHDP6AP75f2s1t693a/YdtpcLEc85BXnYe3lyxHIu2bkF1bRXO6tEdN004HyM6dLZQNx4+jN9OfhbVsTBBbBcbRDImyWyKvgtuz++IP0lJSlKSznA6ZQCrdAy1wVI23vkdVlGyeU5Skk4xYv3UAUGnywxrghybDmy521TsrqnG5Nkzcd7I0RhcXEwl36AXkxhPFNsjKbdSWAW3BLjqQ2FU1lbbwJo0XtdmyXF8ps8e3DvNtIT9Xmw6ehBT5s/Bnv0HUNyxFHWN9SghqLp8yAjk6xucDFkKtWb2zL/7fwediEfGlHL9GIMMQSdxxz0Z+/zhm7jdCVVb75RK2bl3cqVfBch3DCtI3kuzc9CPwEknn67fsR2b9+yBPyMDBXn58NGf+/yJeJDS7sKykHj9G8W+hf6e/b9ADLJl6bN7tFny9KwM4/ngsePo2bk78gI+JY7O3GCCyNybsOIPJOWDEZ9NfrRwkFBSI7CkRRqByYgBgxCKRrF8+XJs2roNVQ01qKyvwccuvxIDCER1aJUnxY+tlRW47Vf3wePz4je3fweXjjoHi9ZswDNTpxIBp6N7t64IpvoQZuh/mvYaFi1dgh9+7gv4/A3XIY0gNS89G2OGDsNtn/o0RnXtDo9O0re8jg9sJDhuSYbLd5t9lyUTu2jvXryyaAHj6oZzBwyEL0IAZJ2vIzcL25JyI0s7TTzY950S3Loa+k7j3jpeT3CsO/fm7elI2Mvo3qpR4p5GlLiKzC0tTti5O1cDgBgBq8QZ0BJwgUvmvU5Q92RnY/WWDdi+fx/2lJWhvPo4cnVC8Fkjcf34c9E+Iwtbyo7g5UWLgLQgIpEIMlN86NOxiw00KBYrnlbHdcMcP8FEkpKUpCSd8XTqzLDGKQFYY1QoWhQfktrpJJ051KIctiKbGXkXeje3f4/+XhhJ+vdQ67xQnXQzrKcRYDVlT4p8s21llLJfz3S8MGMGigqLcBEBgQ4kkgqqg2ukFZqPlmJFoEMNspGK/vHqGriTyPVJInclglchtFOdbe5UKMfrRyPB3pLdWzH9rXmI1TfiA+dfgNLSDtiwbh1G9+qDcd0IQBiH4tKMq9OKGbcs3knGDF/wIvnbI0Ej7LNQ8uqxg3XkOQFktXRYLhywiZOc8OKUfEFwktJDYKO5YeW1TljXSbkZvlT0al+Ktm3bYevefVi9bQtSmKaO7draDFCUaVbILSDd5KI7F5+F3UJvf/p3kfLTTmhWvlF+JgIChqxAOt958daGdQgSaPdpXwIf06R3SrfxY4514Y+zca904YNkJzub4Yu7U4pTYynIIfAYN3Q4Lhg5GtecOwED+/TBmwvmobS4FKP69UeAce9vbMC3H7ifPGzAXd/6Ni7u2BmlGZnwFrTBc/PfxFtrVmDmwrewi6DluRlv4KmXJ+GS8WPwOYLe4mAazu3bD1eOHIXzCDLbpGfYsnP7HBeTKpm7pct8MMZFuqEh42blScHRphieeHMWKurrcRF5LU5LI+jVcmKXayKB1XdrQ604xu/fb7L8EDM0ql56tuTLiuXcstDyU8bZi1x9d9atSY8qrspT3b/T/A3R0oVxwoUNGtCoTDRFIwzQA58vvmuYukx+Vhb8ORlYv2sbquuq0LWoCDdNmIgLe/dFQ1MTZq5dg6ffnIE1u7ajQ14BPnzu+ehf2sk+mxNWmhiytQ8WsbhN3CcpSUlK0v8GnVKAVR2lTDgSQVMTla94exzXueggac4cw5+/Me/mToY/J23ezX/S/PsMf+JGdVVV1D5r4/HYJ4ZMkZf9qapMxdPQnBKzfaKaz1yyfRs2bduKa8+7EAUEHwJ/xr+ADynR9hiwo73AWVVtPRoiIft8ici+i9vSXlFppV/9pXh8aKDSOWfTary5dDGK0rNx80WXYlC3rpizYhlqairxwXMmoCQ9zeKwKC0c/SQCTBg5kNz5IDlrllAvpIkTvAioatmp5UHck0ERAjNbIkx/bnmhvYpfJAE3qyt/ib8492JJOyT5MgZ/cxSdcvPRuUMnHCgrw4pNG1BH5bwDgXfQQ7kJBDLcRAguCt3p1xkBP7HvJPvvJYEXRWL5Rc7tO8+aJWZsOQQBO48ftaXBnQm8S3OyW/g1mfIatXxXEAogbiwwlxqtIk4869R4DQpoL6yTDwgk01FAU9qmHfaUH8VzU17HvtpqbCcIffDlF/DGiuVo9gZs1rpzaXvUExw+8dpk1BDA3HLl1QjVN2D+yhWoqarF9Zdegq/edCPaBYOIkA+VKcWvMutAKG/iQnQf7qIhP+JODjTjp/xO5EIj+Zy0Yinmr1uLcwYOwaguPQlWwxZu67r6znqbAISit7/5z5OVx3cYDUjwxj0n/nRPmagmutORmW5VJOaVAdhEPioBzjsp/s7ERv98LSmaE+fAAKg5pjEZJIwuurZY6sJrwi3bQS0N9jKv/V4v860JPuZix4IiDO7azWbHLxgwGJ3yC7Hh0AEC1VmYtWalMXDx8NG4iPlTlBakf+04d3yLF+VlIr8SPCYpSUlK0v8KpVC5dH3cKUBSeLUkKRQOIaq9OWyg1SckOmsj9SxJOr3oZLMs2QefXsR81YxMMBhA4rM2p7wiRZ6brW1pRpPHi921NXjqlVcwfvhZGNezBxVNDZSxvdFME51TNWTDpJaIxCQS46CawKKyvt4BlXihVbITTZMO14nw3pNCNTXgw+w1yzF35RJ0b9ceHz7/YvTOz8GqQwfxwLNPoF+vXvjihVch/vEcHbhrSqriNYm2hBm/im+2kQKeahfVeieA2qGGRqzetxf79h9EZnoG+nXvir6FBQjII9MsgKVQpfNrvjUepCOLJ2HDq9zQTgDJ4iMiSCFgNSBA9Xs3AfufZ83Cql3bMKp/f1w5dBSCfNdEECTgIL/at+kOz6PoxKeFzfDiz/8RUthN5IPXGEG2vuXs07M/HauOHsJzs6aia9tCfOHSD6C9P2jgQgLRIITkKN4N1Mf5c3J3shZpH6vutMxWVnKmQ3h08JGXMhao0CdM9tTW4eFnn8fkmVNYXmrQgSD54x/+GOrqGvHg448hPSuIjPQgjuzfjy985CZ8+QM3oJZhbd63D4XMu24F+YqNgdOQI0EXPZvsGIcdsKS4xIHlK8mYYdkmP8pd7WmVvfJw8eH9eOiVl5CXlY/rx5+PYqVdJTiRTnd5V3Jp/A/m2XsgsWBpbXW1wkZywJOg1hy52WfzQXtJT/dxSZ3woz/d8tnAPctCYuAtQfIbz36SOaYszLWRCyleruVPDDCM9GA6CrPT4VdcOnTL6qkGlYwx7KurwQMvPoPtR8rQu0sPXDbqbAws7YAMvtPJwIm4FG7U/Ljvnqv+JilJSUrS/xqdUoA1QYm9YAnGrFOJ35+wTVKSkvR+U0sdVZVtpeSdiqSmzlRWXqWEatbp6bmzUF9Vi09ediXSqBMKpsqNIK1AuFIkf7rqO4j1oRAqamsR0mdwPNoLyRd8KaWyiWBBB+dopWkz34UIVueuW4V5SxeiR7sS3HzJ5eiWncU4gDW7d2HynJm4+LzzcXbHLm41r17QOOXagnXKNG+Md8Vhb+CWIBOJxDzNqGM6Ji+ch8dfnIQ1W7fCGxXqbUJ+21xcef55+NK116N9eqbp0TECIGJxi6p1q2qU0MoVn7tDhEawyMt3+i4kmiL0qwB82BMK4y9vzsLaLRsxbtBgjBtyFoKMxE6dFbKX8i+eaRJgRzEkwo7H9m8jycpmuokMomQxmtpkgNUOV03xIxLwY8rqRZi3fCEuGz0GN44aT+jNd+RZaZRcVDYM+ChA+hPIEPhzf453XRWm3RhpybVc0dA/c8dAifai7j5+HEdrjqN923boEGQe0G7+nj2Ys3IJamqrMap3b1w2YgQyFFGKuIkT5WfyTvUYZrVymRplMbHYGQPLpvIrLkzdWtzMd5UJpSgl5kGTF9hVX4fHpkzG7sNluPGCSzGgpAOaG+sdcIrX2US6/ob4Qu8UPl3/V+ldVRNaJfjU1d0r9xyPWoJvwFC28p9In1UkuaTbuL3KpPZpm+dEAY1fzJdz5upcPBwGyh+WFZ3cG7cSybZlGT0fBHp1zc3MQna6n+VQgJj5YmFK7kAN4561fiXq6xoxdugIFAcCFpDcWTmUe8an8qwVG4pDUSYBa5KSlKT/RWK7qCb0FKEEK2z038lUvL9xLXaSTis62QKWzNrTj1ryVgpWaw3uFCMDfLrSGLCh1rd0/15Mnfcmbrj4MvTKK7RVHV61PXLkcWlJABVRKNaE49VVqAtHCEipdDbbPKe9EwQWQJKu7CFK8KSnY/6ODXhl3mx0K2qHz1x4OTrn5dhSQckpSi24LtyI9GAQft6nMDzN3nmkdSeotTgJqvRK4E/8eeSHFjECkscXzcVt9/4MA/oPxofOvxhtgxkIM555G9fgmddexqVjzsV9X/46irxeW/Yq1dct+I1HoDDdXcs1EbWTGuWlaTq5oxau0481fycl+kA4jD+//hrW7dmBiaPOwei+gxAIx+DTgUCUiQFW6ecMRgq8wk3E8e8mhe0OgFL/QbDGeBOn+qZGybHHh2OE4M/PewP7D+0jeLsY43v2R5AMeSlfSURgx4EEF6bJnNeErDSvaSnQC1nJnYzFJasYb5RXHjfbFicBfxYP858AVG6GXjyH4+G75dwCUUqHrGL04eZJSWTKwWLloYBR3D7Bg97LD4GuyodOGz7IMv3EmzOxYsMGXDjibIzvPxCpzDOF1Kwl0ULppxVZQvnXKo+sLFIuTEqq108h81mzpMwHK4V0p6tz7Eq0DovzUD56SFXBpFHdbI4khgRolAWt8lAkkct/oiwnyNoXhqmr+DLgSnvNlObm5iAt4IXPRUP/CoElhQ50p49htahhvAjPik+1B3Kn/fAWsRHt4m1TkpKUpCSdKtQaSv6ndMFTD7DqP57WhE5gjXjcMjFSmqTThZRfJ5tnyuN45ifplKN3a4RacpZ19z/VSP07yJo5sid+pYhWUjn945RX0b20PS4efhbbFy3npC5INGHqMDVLcxtPIL2gqrYOlfV1VIwJ+aTsUpHUsku1SVpe2SxFkiDAH0jDhkN78dycGchMS8dnr7ga/fPyGbl2I4qcgq2YbCbG4hN7NncZZ1I3rW6ldZOcUkw7op0Uarqbystw3Xe+jk7tS/DAN+5AF/vcjKMQze+mT8XPH34I3//iV/H5884jf1oyqjDJvwJuFU/CiIeWZlbxmpZNW14cIOJNStSsNSu4q6YGD736KsqOlePyCedhSOceSG0IMegmRMytCy+h5MtInv8J0qwkSyLjslQQFPCZ4M8fV/qbA0HsrDmOF2a/zuwI4ZZLrsTZ7TsawDOm6E1OW1OCZyc3JsLApN0xXU4uLY7iCYsxsVoppCWcylfiZRKhFfPN5sr4Xku09WkbAVIbgOCzQJdm6gSg3T7rFPgM0iTiUzgkKwRyw7KkcOWfDGp2VZQaa7LvCj+1bCGmLluOId374Zrho5DGiJqiUZcYTdUlwjtFSfXW2hVexbKrIKyhyiTxz3podcfnQz2BeHnlMVTV1aEhGkZtNIL6hkY0NDbYN1ITgw5a7q8DkWR0+nIuTabXg/ycHOTm5LINcPJT2RfoVdySu0RlPJAfV6xl48juEnzGbTT4lMJw0oJ+ZOWm2zd6tTzdlmCQbw0+xHjvscDZ/hhSVdui/dT0K1CtePTasW50KrezSUpSkv436X8PsCbpDKWTLWLJjjhJ/yKpqLEYSYnXrc1YsonTsyYJDRyyMX19+Sps3LUdn77mGuTajEzMgKiX2q8URCnGFgL/mxhGQziC47U1CBtYkRuFKxVYaiv/6L6JYEmHMJUTrD0163U01lTjY5ddgREdOxOQNMUVUxr6VxQq7U4ZFU+JZ4UbfymK3zvFXRZSpGkUr8eLR2fPxC8eexS//v6duKxXH6KdqCnC4imFALqaiv11d9yBSCiCyT/9KXJ8BD8Em5rd8wgIxSPWxZY00l5qs8nAXriLGfGqC+81c6nlt0ZEzusOH8YjL7+AKHm65vzL0CU7j0p/OJ42Kd4mJd4TjMWYfpPvv58UhyPljMA17xi3zYyScZuh9Puw8dA+vDR3NtJ4/+nLP4ChRW0oVpURJ2cNHQjour2KClOhJS5Kh+PfSkDita7xe70XxZ23PCv/NWAiCbrvjCt0AWw5oonLSyXEBkH4Z99XtWlqC4FXudVV6VG+qZzTgmVYgN2T6kc97V5cthivLJ6L7h274epzJiKf+RRrirAcikEnG+W1zL+bXAmNs9ySeBJvVRf1694zdgOfSqn7k13Cn7NhaHrP/NBiaA/LGGjqI1GUs04erqnC/qPlOFR+BBUVFWioa4CPANRLZz7WRx9vvN74ib38kagaQiGEoiHLcw0aSQrZOdnIzc1DYW4+OhS2QTGvhWkZCApcEnjGYhH6J/BVQORNS3u18l3Js3AtXxIg0xw5E4shMysNeRnudGeVRw00OIq7sbSJ3GCWOzBLsnBtl8D5ibZBcZvj04LEsgmdpPoiUq66q7M7kRxnn6QkJen0okTNdQOMuuOP2jKzdWT1XBb/x/YrCViTlKQknRmUaMnYGEoF1dJKW7RLezVzUSq9Wga4u6YGf538MiaeMwaju3amrhg1pdOWcVJ5traU+qQDDCmIUrMvr6qmghyhouzApk1k2dSOi1YTMfSOer6YumgRVm3ZguvOnYDLBg+Gz4AP31tDrvD5IE9xv+7TOAKQtDJFVzd6x7cKWMCGF+fPKbYC11Jp7540CZOmzcTjv7oHvTKC5EsLRn32WTDN33k9BGQP/R6LVi7Dyz+/D13z8hgKwTkDtKWGpjjryjCdoJR0Pis2xWSvWqilu5BTuteTOFHaXt+8Dk/MeAOdO3bFNaPHIyeeLoUgedlsJwXhi0opj7/6L5PxT9McSMPiXTswZdGbaJ+Ti1suvBh9CVL0zmNLnpU+AUXKo2XZrFIbZ5wXPSWoJU/14l3S9l66WTc6/Q738UdXPPSQAHWJVwQ2sShSPSmoafJgysrVmLxwNtq3a4trx09EG38Gi46gD3PVymAcsDIPVTb/3WRFi+EqppYyTVKZMQCWIhnH37XUI9XauB+zkDuWFeaHzpjSvvAmgvHy6kocOFaODdu3Yu+RI/ZVAftObVYmsnhtU1CArh07oDgvG9nBdNZ5hc8yaPWPvPEnShAZIrivrCbYLTuKPQynoroGFXXVtKtl/WlCeiCAPl27oXenbmibnYvctHSkRkKUl5uhVh3SrKgGDDSjrlRqoEP1SuVBqbGkM198LEP52dnI8HvNnTFi5J5Ury252mpAj9ae8Fatjfadq/x4VR4VoIpj3NvpQJK3lYW4/K3VsMRSSrSy3OajUet0vdNOz63vRe/l+f/iVtT6/cn4Fb1bWP8XvyI9/1/cilq/Pxm/oncL67/lN3Ev+neF9V78vhe3onfzK2r9/l8J6734fS9uRSfzfLJuSdaUq16rXZQDuVEdd6+NzJssEv7fIyUBa5KSlKTTnxKtWKuGUAqllKTEsr4YlcZGvn9m1gx7f9PECwmeqD5JY6cSqIOFFI4FFW9ZNdtRXR/C8epqKstUGL2aedOrE3DOIB79egJeLN25Ga/MmYWRvQfipgsvQKZmbbU31hTNuA+LwLzYUlE3v+P2skl5c2q7YpcqTP7Enmb64sBJS31rIgInHjz+2lQ8NvklPHbfzzGUYDS1iQo1/AzF8RQhyzf/+mfYvHULnvzhL5CflYMMKuJaOGyhUTYCBArbzXbRTmzS2GyjudMvg7OEO5Lu6ZxKcRefqaij3VML5mHGkmW4dORYjO0/ACnhBr6RwkrgYTOKAspMk/IlHu5/ixL8G3DTZ5h8XizfvR2vzXsTRbn5uOX8izGkuJ0txxWA0KSmFpJKTtrbTEvzb5d3Yd29TUiLz63k9feodVkwsuu7BG6hOzkayYlZ8YfGbgl2qnnz6rKleH3JApQUFuLqMRNQkpGLWCRsGS5vAonKWQOV8Tz+T5KFT76NS00vW11wpVx2GoIRTxpc0oCRzVSKL/Ibk1uvHw2xJhwkuFyxZTO279+L2oZaO528EwH5sO690DEnFyW5uchJS7ODtESSlEubpCM6kVKd6qyUC2Aa4KSpZxzVDXU4fLwCm8sOYiUB8ZGqStvrW5JXiH6de6B/5+7IDaaxPNB/qBE+Bqk2JsKwrEyTae1bbTJAzrJg+RVDUyzCehdEYU6OxrxYnxk73SfKiOqC7rU+Qqs8dGhYZWMDAh4vMv1+y2YTi6RlANy8nRZkKYynVw8xtoehcJgpsZynHeVk9Yv1MlEhRInbRFr13Ppe9F6e/y9uRa3fn4xf0buF9X/xK9Lz/8WtqPX7k/Ererew/lt+E/eif1dY78Xve3Ereje/otbv/5Ww3ovf9+JWdDLPf/dd3CLefrUQHz3UJQL+ANtv16apCU/09fYrL4nw3iMlAWuSkpSk05qs/Uu0Yq0aQllpdsJmWakfN3lSsPzgQUyZPQM3XHo5eucXGmCzpZl0606YjSv/Fo5bCqzZ1YiaSZ3YyjBaN5luhojG60UFFdhn3piKunAtvn71jeiRn2eKsNvH6Py4dt6B0kQojmX3ZAfp8N9BVfKuuOhJym8D7fZXVmLJ3h1YsX49OhS0Q6fiUnz1x9/H/7vpZtz2gatM/TbTrKW/qVi0bzc+eedtGDd2PCYMHIG3VqxBx46lGN6rB3oXl6AwGDTeNAtis0OKTqyIKcdYC70t3eTJllKKN91bilKxLxzCg69MRllZBT5y8aXolp+DZvveJ2Unk+r4E1iQovrfotbgwEQqnZ8JjfkCWEowP23ZIqQRAN044QKM7twZQSYnqkJDfwblzVM8/S1i0E1cUCardwgsTorXKeSOTshRnbnu3y6HROcuarljOXYUd0t/WiIrUjY0EYAfaGjES4sWYPGG1ehSWopLR44jWM0GGglWFQ8DU3jaL6tYEzP7/wlSPIlUvhu5dLn0y53qkSSthxQbLKC934sw07Xn6FGW903Yvm8fGpsa0KGwCCP7DMCAjp1RmJGOPJ/OTG5NrD0Mx6qSwpOV5C+5W2TuIpIblV35dzntMXsdklVGwLivqgrLt2zC2l3bUVFXi+zMXAzo3gdDu3ZDO4Lj1CihKgGY0L/tJ1YSFCnT4NW0sGRNcG6rPRhXbkYWctK1EkJtjSJV7dN9vE1gulXWFNaU+XMRZtt0+ehxVi8VrpfhpGim1RJ1epDJulUdiEajqKmtZZvqZtlVpt0bVx6SlKQknZpkTZbd8Vc3aqv0FK+26tuCPj8yMzJsZVJLXxev+/Z7IpD3TJ67SPH7JCUpSf+fvfcArOq40sc/6TX1CgJUKKL33t3Axhi3NDtOz6Y43vTdX7KJ46zTNsXpyaZ7nZ7Rdn0SAAD/9ElEQVS4d4MxNmB6Mb0LCRACCYR6L69I/+87856QiZ3gxN61/3lHmnfvnTtz5syZdr47c+fG6Q1Jsf7PjFQd1VFGjUGBQD3ta6OB9NiGdRhNQ3fBqDFuZpGB7aP81okqpgMBQjQCVS3tHeikgaUZOcdYwWRm6S49lKCuaDRvOXIIB44dxbJLLsXc4cVIYDx95kaduQCSZJIhqqRE0Yld8osarzrX0XjKTxAyESGmt7++Ho9u24IVmzehpKzEZpbmjhmH6aNG4nRNFR54agU8GQMwchTThRfdjLP95Anc+d8/RLCtA1/6xKdRmJkDL0FAacUJbDuwB4crK1BPkD0gbxBSEzW/62SSPMqTZuAsw1HZRP2BV2wXXN3W0kgBjRSvD/70DLxAI7+bYH/MsGHwCVFZeTgdKpydmPvfIyu3qJPQ+vSOJ9yD/MFDkJqbiWNVp7G75DCBUrItpU1SON635d8sBytxE5s/dE4t4mWedu38GNICOup/Luovh/4UN/Yn0131xK7OM4zyVhruT/XUQF6iByEaBrvOnsUfVz+LfcdLMWnUaNww/3LkJae5mVVhsCiiU2quzrmLKPtXnaLsjaLqMYr5uWPM0yRijtQ+WDfU1pKSUNXWilU7t2Pjrh2or6vFjDFj8OaF83HtvPmYNiQfg5ICSPVoRpOxVb+UGbLUqR6GGACWR5S/m5lUObqjXTOcvnKr+NK5qqZWZOjd9wy/D/lpaZg0bAQmUqd5WVmoPncO+4+WoPxsJTpZQNkDB8LHOq9NmmKfrlGSWk5us8YmEz3Y/yh/2onYrzbiZR5dUIqiXxdMhS7QJpn07dW1u3chn/1VTkqyyZXABmpyv4FI9bX/jtlabt0V6lb23TMrWznC+5Z/HeMu7uLu9ehsLDMX7YP6+dmRpBlWv89n1zEXIzs7f/mKKT7DGqc4xekNTWYT2k/snCZS/2vNftA+XF92GFv3HcD7r7sR+TR2tfxOZqpfFr0Csg/WZkKKq1mM9q4gGlrbbKdb2whFhqw6X92n4dhLvvoDO+fKtmb89pmnzaj9xPU3kL+fRmyYhprfUhESNDBCJ7jmQJAjGeluprbPw2TRoaazG6totG48dMDsutkTJmDGyFEYPXAQ0umhz7eeYtp3/vRneG7zNkyZMBKjCBIbm9uwY99+e9L5jU98CtdMn264RUlUdbTjaM0ZvHDoMMpOnERhXh6umj0Hs4tHIkVhBDBlYEtsyiDdKh5PXzT4iGSM2h0qzb5pyfstHMx++exz2FNailsWX4UZQwYhTAM1wb4zKo1phlWA4cW8RK/FcKR0/oIvM+elRjS3HPJSomQ/jp+rxnNbt6C6rg6zJkzCDbPmYkxWBhLCESqC2jMFxPJ8nqzsSDFflbIdXyJ/L6LzEV5M1GMMtAq82OwbC0LzUZo9FH/3KCMR9ZTt+QMH8OyO7WgLdmHe9BlYOG4SsrWFNO9pltitINDsnHjzn/VIZRor19eCJKmT1qUn0sMQq1TUi+5ZmfDcFobSQ/Unwe9FaySEfeUnsJ35aqivx5RRY3D5tOmYNnQoMkynaqWOlZZqGzc1KuVS9xXEXbpT/ijpPm+XrPOM3TC5dBnz0IXOSZKfEXR1hm1nW1kp1u3bjTMNDRheNAyLp87EGLZHfyhkuwKrhEIC0owgnduyf6Fq5k/ANjM5Bbnpabzv+BtgjSalvsB6JWYwROD+4MaNaOpsx3uWLEWWhWGLZ110YPyNQcqP+r4YBcNhtLS1mr/qphRs9dHdjlOc4vSGJDZi2g7JgQBSkpLNJ7b/Q7R7+4fbeHyGNU5xitMbmqwT5I86RTM4o8ZPzPiUQdhAI/jhNaswc+wkTC8sZMcqMCkgKhjnzD8Z0JpVlNEboWHZ1N5h314VdBByE083G0oDjCDC/jTD5UnAlkP7cPxMFa5beAlmDxrEfjtEuzLReAm4WFwnjTPcRU48C2Ph5EW+AtchXuytOoPfP7sG+8vLMH/CeLxv0VVYPGYs8tPSERAIpxyCfrmBZFwxbx6GFA5GKw3es+0t8AaScNXchfiPD3wYi0aPgod2rn1ChfyzvH6MyM7FtDHjMHDQYJw8exYbdu5AW2cnhgwZjGSfX4IwDvMpsCMZTQsuL/3J/HQ0f+WtF8kErClpGdhZdpQ6bMOkoSPgsXd/tTxbpquAYkwJ/zcUfWMSYeo6QtM5MRTGoJRMjCQAaQ12Y3fpERw9WY6stEwUDMiltGZeW1iH9PSQwaAWufGOWdzUES9jAPlvAtYoWTVgULfElzzJx/6Mn+qk0lNIBeKgzTrbxfP91dW4f+MGrN25HTmZWbh23qWYM3IsklVgPVoWrmWpTgbJEqt3WgqsDZds+bfzetUpxjeapCNe2GoGnfMojerodmJmibDOVrU0Yfn2zdi4fw+yWc/ffslivH3BQozMyTZw6pZmi3usLso5PenU2qeuXRLm9yIZSOZvJ+6gtufer3YRjC/5GLAXX3FQefKQ6Q9gwuAhGD9iFG96cLj8OA4dLzMAPWDAACTRUAvTaBOLmL7FR8Wgfkh572Hf4yEY9Xv13V2lQU87sX+GUR3z2MOxzJxcPL9rB7KzszEsKwu97I8cF8nJwxuCXCuJkb53HSK4t6ppN/gTPbfLOMUpTm9IsjGeIFWfDLNVVxc06n+0fccBa5ziFKc3Nskw7NcTylCUl3nTqtPs6KZD+1HT3Igb5l+KNI/XGac2hUgIxXNFV1gZ8jIZ27u70NLV5YIoLJ0ZWPSwzZGUhjy8PtR1deD5nduQm5FB/pcQENLYpNGpdCVY7E9mtLGPUfRCwbRBlExRGbf6JMnqg/vw5+eegZ9G/LuXXI2lU6ciN5lAksZugnZkYVh9o1O7wurKz3wMGVaIKeMmYc6U6Vg0cybmTZyEQZmZSFUiDOTe5aVpLbkJeDXfOTI7C5NGjWEevdi4ZxeOVp5GUVERcml4u/fJ6JROv2WIDii8FNHfbkUwkGDjDAH/EYK+IXmDMCg3B73aZVkBBLajJfTyvF5rEiA0UUx/AnaJIT0dTsKIUcVoDHdh7/GjyEpOw5TiYvhMTgFKgnieS5cGYuijb/gKflmlUL5MZdT138ib0lZ9s3pFsuDioWQcR/q5QT8xCmAU6FBDIx7d9QIe3rQO5+pqWM6Tcc3sBRiRNxiJBEu92gSLfOw7oOShdCSZsacT6dj34OQ1oFg6lgQvlJbEl+4E5uWvna6Jv+AlkEOSH/urKvD45vU4W1uDKybPwHsWXYWZRQWs28wHDSFX6x1DpxOXP+fnqH+WYv6xMBeGNYp6xB499AFfnht/yUtnKyzUBqIPKbICBK7Dh2PokHyca2zE9iOHcLa1BRm5uchOz2BdD5q81q4TKLtmGgzIkheP+kxOclKSK9MoWX2JZUDpsfwyAn40R4IoOV6K8SPHINlmV/knnb1B6EJJtSRYOztbVu0m8+PUHqc4xemNTOzv7GFcbEmwWnW/hv2PtvE4YI1TnOL0xif2hDKDDTNEz41oKFa3tWLF+rW4bO58jBmQR9DmZk1lRLp310TRrpSdbFc4gsb2dgTtXmJ0WYubY9NRxndiLyEpDdhwwIuDFeU4UHYU1xGsTh0yBF7y13JNsYx22UzHLvrI7NR+14IlAhbaWGn5ju1YvnE9xo0ehfdfswyTBwyATzO9NJa1E6zIZt0IVg831OGhjRvxx1Ur8dsHH8Ty557H81s3Y9Xza/HkMyuxfi9BaE01+SZgQF4efIrOuPq2rO18G+lFqt+DkUMLkUtguevwQRwqP46C/HwMSE1Xds8PPIpqgv81kp56yNuDRILeXYcOozMSxqiCQkvPaVRHF/Zv83uNSMlGnWTSqW3d401EbVe7bVyU4k/GohnzkaZHFD1BJPi81LsHjR0dPPfDo/d++4C8OEhZ/GeYGCl/Lzfb6nSgsmc4FzUqiX7pSz4CrKpNeohxrL4Gzx86iEdYtqWnT2MIy/PKOXOxYNIUpGsJapj1oydiDz30LqUAqwCx2wjofBpapmpglRcxGV4rMv5Km2dKWwYNM0U9uvqeQKDaQYG2HyvBis3rqFMP3nbplbhpzhzkERTqYYAtpXVsLG8im2k1J0/56G5Mb+7ckfxiqcfCuOv+R92RztQfOKKPZIyeq/0aR/pZDWed1l7cQzKz2E7HoCMSwt7SUnu3NSsr02a8BXS1xNf6D/LVYywdlUKEfYzX66Vh57VycawthWgaJP4INGfn5GLngX3wJSdhaO5ASSOR3rAkwN4fsMaW1L+BsxSnOP3Tk+uzHGANCLDqT33aBQ37H2nnccAapzjF6Q1PZpDrT72mjFoe1THKaFx/eD86Ortw9az58CfK+JWZKlChDpW/emHMuluCA143t3eiPdjN3jGRmDDRLauUEcm4eudKSzIVXJuiNPeEsHrHNgMvN85biLykAPts8md4tyRGaYnEw05edGpEq1hJdNOt3LUDq7dsxpypM/GOKxajyE9+NG7tkzY05iWpQLiWdT62bTM+8727sGbHLnTSABwyuAA5WQORlpGOjIws5GTnoqW1Hete2IqHVj2Nuu4uTJk4CWkeLddRFpgJ6YpHaWNoTjYKhg/DCwf3Y//RMgwbWmy7sPaRCS0dS7kvyoERbXNxjM7+JCCZgLWyrhalVVUYM2wkUqkbN1Pm9P5iJfzvk5JX9jUDpguVa5AD7dr9u3Hk2AksmjwTU4eNQFAPL8IhdLA8S6urce/TK3GgqhKRlBSEWRaBQBL8vGcb7Sh3Uk+Uv6gvm/11Jh1SW1KVhTfF6UK6ca6Dl2fa2nCkugZPbNmIp7ZtxYHycuQRwCyeMQeLWEcKtdN1hPWDetXRHkLwX2UbewgiwMqDm+WMHnWie68lGQ6JpqGZS8kjp0yHe9guCNba2fbWH9qP1azLBbkD8L4l1+LyESOQpEjSkeqL9KF40bxZm4rytTDmLw/naWd26vwu/Iv5q2XK2ZV0YuTaax9/XqmOKKR7DYB6k0za8lftnH/pHi8mDC9GdlYWyk4cx/6yo0hMTsGggbnwsnHr3fdENlyPtQsSGUr3veEe+/yD+hhrhuLOhDWHq3N7mEa5Ulgn21j/9h0twdhRY5CiTal077yQbygSYO3WaotoPZQO35g5iVOc4tRHbMTs7eClnWKAlf2TtewLGvc/0tbZJ6rHj1Oc4hSnNyixBzPjmKSdNM1AFwZhh3mqtQm/X/Ukrl64CHPzixBCEJ4eDxLp3GwNDT9Zk2Y90TAMhlHX0sJQEXuvzU9mHlqXMjCDAqy0IAVghXF7/Uk4XF+NB55ZgVljJ+C2K69CCvloGaBm3pwRKr7u2gCiGbkSUL48p5wSvos26OojB/DYqmewYNps3HTFFchUdKajbVwiTFvfRfX1es3AvXf7Nnz+e9/CuOJRuOODt2Hq2NE08h0Mj6ZoA4NyVtFQg9+ufAq/e/gx3LR4Gb7x0duQHd2lVM4B0F7mj9fkcJig7E9PLkcgIxMfftP1GJaczHCSVkZyLF/9KZqave/LKwbQu7WaZd1YUYFfPfkk5k+dhUXTpsAb6oY3Qk5WXtRj1Oh+LYchl0KUYulFfxJ7Vc6aM6PuvEk42lCH+1etwuDcgbj5skXI1pR0j8J40EIdPblxPQ6dKodXnwMi4MhLTcW4wiKMLSxA0cA8DEhPRZrX75aN06l4Y/rqL4fpyZ3aUfeCdC3BbjR3deLkuRqUnj2DwwRA9e1tlC2AIbl5mDN+IkYPHmy742pX2gjru/7AfLhZVfoxj6qvmmH1sDCsVJRv3lM6Ss8AE532AnotSMlZGpZmFJizMsqA0exqhGC1i5Kt2bEdWw4fxITCoXjfVUtQnJnFquhAXqxu8DT6EMTF17/yIOc0HPWP/r6YGMoKod8dXqvE+9dBAUMLGj1xoDiaUPRgp/ph/L56a5esPYnScwL2VJ3GvatX43RrCy6fMR1XTprCPoT8QxHrm9ynb1RiBL1sL9nagCk1jYzIyaOyc7VFv9Yu5ci7PhLCrx97FFMnTMKSCRPJy4RgKEngZNF19Oz1SRKVFGJeWtrbo/2kfNxDHpErk79O/XL8v0qvdbovxz+qmtd32b4M/V+VVZz+90m2UQ/HyiSOf+kpKexy9XiSpc//WB0W/SP1IT7DGqc4xekNTfYpDPWIZoGziyQgkkEZ5vm6I4fQ3d6FK2fMts+U2AYvMuxk7JlVSNNUhhO7URmTja3t9hkbLcdMlMWtTthQpXpdDy/VBTtg5klKxf7TFThZVYEb5szGyBxtzkOSDJaGLsTDTnjmjpJTSWpZrvEjdjzY2IA/PL0CxcOH4R2Lr0KuZlSZvsCfun0zinnho39JXRO+8P3vYljhYPzszq9h5pAhSGYYgaSY0/upOvopek5KKuZPmYGEJB9+/+jDjFeAacNH2MZObrbZ/dryRQqWn56BXPJcu3cH6pubMHnUGKc7AVIe7d1Z8hZpGyJJZ7qnv+VRQouXTn0e7D1xArVNzZgwYhRSCfy0tDmmC+neQE1UR/8ovRQXiRZzroBE8uhFmCBBA60vwatHGXhm5w6ca27A4tmzMTp3ABAOadU0ev0BHKwsx5YDuzF54kQsm78QWfSrqa9FaWUF9pSVYeeJY9hDMKt3MStamtHCVDqZaHs4gg4O5O2RCNoINFp43UC+dcEQarq6UVpfh81lpXh2/x6sObwPa/ftxgust5XV55CSlILpEybjiukzMX/MeIyw5eEEpxHWUfKSoW/VmEfp0IqBP6orVgctr+ez3Zd9ks20vgakNK2GUA7JI3impBJ6VJNZM70edDDxtfv2YPOuXZhVPALvX3Y9hqalU27WhWheVJ/0oEcMXV7E2ZhfQErtfF5jpPdE1cb07eRuXtd3tiHMa31SRg9yQOBkrwXwzyRUOvS2lJR29EpyOO7uaJ+VoZ+quYS1gwA2/wZnZmL4iBGoPHMa+48fQ8jjxdC8wZavCBu6QntV5/ln7y8z2SRPgCohFzYY+VuZir9OyFPCplDmdoLe/cfLMHbkaBqFejSldqfZdaZs5e2CO23rVB6vP9IMdXdIW8BRVvWVktNkV94pveWd9ywvzJdOXAAH9nmqOF71zyS35J0hVXekP4tngSxs9PSiSH2+ZtK1gsXGFeOkMUBpO2ZqN+5zRdK0S7e/XCo2F9LFtVI3QczTyl0nnr6HoS493RNvF9f9KJqyGcuHu6+0nFNm+/JNZ9cUW+FcXPlF74nBq07kHS0z8bd6qHSYZuz9fDnzi/6+2uTGZKdA96qBS8X5y1f5Nw/96iR6/EsydeloF/qJ00UT9c6qwL7M+xczrDGdmkr/garIuqYk4hSnOMXpjUmarVAnqMFSu7jahjg0LsqbmnDv6lW4dv6lmFqQz840wnsc2NSxWrwoqQvk4NYVCuFcU4t991TLbz2afeMI5owhdr09NLZlmBDa6D3FroQAHti8DnUNZ/CFt95iQE9QVgaEyRAdOPvTeYCmo/rtRHQTIP/o0YfQSEPuwzfdjGJfgPEjiAh4Uw7t9upkpdw0sH+wYiW+/8uf4p7v3oVrx022mSslZ4aB+FpoN1j00JCOSB4axOco3Xv+83YECJh+/eX/Ql5yihk2JogOkl0nNMjF66mSI3jsuWdw48JL8abps5BIOXvIR5vlCAzLYNaf0tI7vbqmgqIHTaeF0QE/7lm3FrtKT+Dmyxdj4qAhCIa63NJVUmz4cQDhtSHLov0yHXcwkkET8lJOyuDzJmNP+Sk8umkdxo0ZibcuuBSBbpazQLrHj/qeIO5f/TRaOlpwy9XXY1T2IJspauzuQA3BaW19A4FuE05Xn0Vzc7PpXQ8XkliW2oAi4PfZQC6AJCAVImDtDgdZ54K2a6pmpCVaRno6hgwcgEFZuSjIzSMAykZaIAV+hklkelpO2b9e2aki6sSO8o0Sr1WOov7erzUpLT0YUp4iai+sv5qXT6SBLsM27Pdg45F9eHbzZkwcOQofXHIlhqRmMHQvQYhra1aXDSBEKVZuF5kR23FZukr0orK7C7949EHs2rcD6f4U3Lz0RtxwyUIk9eijUGqLMq4UJ5YIk+mn4xdRPzmUP/eoh6Q2SKHDyi/L+FRLA367+jmUnKrE0rkLsHDSFCQScOq7vj7FYTh9ckif3MryJSMrPZn1w4Rw/PhjrV4AihdqUnXsn+558hHMGjcBV06egl7b6VwPmdgahZ4VkXxdb+Hiva7IiWV1X9+3Vp6snPvU7k76AIec0Fo/Ul9s/ooYjRybFbe+jEczkqNnAoIuvHn9TRJgtToq1EfdenVgXNVgLf/XyGHf26WfVrxYHN23jlNhmXpfWu5EcTQ26UrhBOQUTrwFfEP00z56Cic/d8Yb0SyaF0lJuBURyrPj5QC28zOVMJKuTWbeVzjVHieTOLzaJEklD3lTAJORaamcXNEp75JJ+Y8K9iqTYymdufyqMcvPnPlKN5a6VNr3+1LUXzzpM04XT1ZX2X8neX1IT0m2h27WFi/U4/mCeMUUn2GNU5zi9ManmJGjQxRwrd+9E93dIZstE8DSPbfrKo9R54ZbdrT8ae7oIIgIWXy7R8Aq48X+eF/vKMoc1NCb6PWgqrEV63dtx+ABOVg0ZRp84s94WrIrejmj177h2tvNE3KjQd1BENhKSyQrdwCNWR+0HUmq3osUuJHhLcOWYSV7F3n+/IlHkDd4EG59001IYhhnNPPPklM4yaELN1xLGhnjSYzfFAnj8eVP4rpFV6IwM0s3TA4FN6OCRnMLz+s6O+FLSUErww/MG4iRlE3c7NMcxl8k7jpjCtG8Wp7t1Gm2N8GLTt7fW1qCvKxsDBuYR8AWccH7AYTXmpSckzBKTFo7tOozIYk+PxqYz6e2b7JA18yZjwEEmj29YStLfVNzozajOlGGeVOmY8bQ0fCwXmnHZe3aOiQ1E6PyCjCmcCjG5A/FuKJijCwYhiGDByNzQC6SstLh4QCeECAwYr3Rzs8ZmsXOzcGQgjz7bu6UUaMxe8wEzKObO3o8xublIzcpBSlMP1HvMDMtq6lRPb+eSaWqotW3R9VeZKxrabLqTSSQiB0nj2H1li0oHpKP9y9dhsFp6Qyv92+ZPUVmHlXPdBojy/YryLoZ6TwG+XvXH/6Ee9hmJk6biMa2Djz6xAqMpL7HFRQ4QZVeP+Z/9eFJ/1v9wim+8qoz9T1ZLLvCgkKUnzqNfceOIz01DYUDB9pDH2Fb9TDWLtm2tazb69NnbvQ4TTwlfRSmSDYy1Cy/n0C/LRzEwZISTBg3/vy7rIyl3x49MyKZCvUnQfrL+3ogyhN7h9XK90Ui6szpT2TAK3qM3jKAFwN1AklRb3Pu00TUBMNIt7H8697FkvSoaC6qwKlL/3xK7l4MGMX8Y38i/RoPyuNm/MSVHi6oOR3cKKFwLrzSUXoCxgZGea9fFHPuxKVlD1HVZ9NP4WMz0wZS5cTYcqRwLt6rTWKrNE0wHWMH6Yx1U+De7Vauv1jYV5mUGNuR04vTY196/FWalq7l3/m/LLkgzsXplRF1pu607x1W/VlFjN7vT3+nfuOANU5xitMbmqxjtBGp14xBnVd1tGPtrhdw6bRZGJqdbYO/My4u6CvZw8q07Qh2o4WAVbOH6mRlrGggjBmv+nUmJAdgDYMeL47X1uNAWQnmT5+GqUMKCIoVz6VjBoKuXpQYyUZPGZg9NEwCqOzuxt3PLMdvn3wC9z61HPctX4nla57HybpaDM4fgvyMDHuf1gZjAuY2xtT7qGOKhuFNM2ebLC4p3dcxaugyYQ3WgjkJ9FM4ga9apvf0c6tw/VVLMFxLXhVc8cSEYPWxfQdx10P34/v3/gEPPP2EfWJEmxEVFBViQJIWHjOgjGTLoFJQZOaHl5Y8hdAdY8kw0laC148dR0sQ7O7C2KHD4aehLaPVwihiP/qrYOHVJCajZZyJHFzDfj/WHtiLveVlWDB5GgHpCCSyPpjhQ9mr2lrxNMFsTnomls5egAw9uCDAtZkW5sNDNBGOOACbHghgUGYG8rOzUERAWjxoEMYSmE3IL8SkoqGYMnQYJtGNLyzEaNaZ0YMLMCJ3EIoyczAoJcM+uZQQDKJHD070sIIVNzaDFBX7dU+S1JY4kmS0utl3GtgEXGV11Xhyy0Zk+FPwL8uWYQz1pCWFajtqN/b5JF5bPWJmxat/ni8+/wzJsi2rrsF3f/Nb3HjDjfj+hz6KSxZchnUHduJcQx2um7+Q6TJVJqS6GqOLroMvEkwXsdagLPQim+2lYNgwHDlxEgePH0P+4EHIz8q2h2OaiVBL0SxEROVMStbKCjHg/VjeXV/CMzLV4vuBAwbgAHmpXY8YOIiMVId5M6qv2FoMi8c//b+uSDK+LGB1dD7vDsDpKHIgUf2GuxvRExCR+ccO7HMYoW92z5xu2O/fJMdDP06PksX5xf507njalfXl5+/KX3GMdDt6EsuPi+dcLJwdmZ6NKwxos5WU1wAp/1wKCsOwBlDpG70nfwPFiqIwJPHTudWbaKoWMhbgVaSYFEpFTmRp01n/aWlKPj281PmrT+Lr8qy+xunQpas05RQgpgf9nicLq6Nd6CdOfzdRf6pyryVgjdWxOMUpTnF6Y5LG5ejAY7Or7NV2HDyApJRkTCoeYQO3bfChcDGKxpEpEKIB1dLZCb1VFQti77axs7XBLjroaxR0M4wJCDNgXXsLfD4PRuuTLYqkpY/Glz8Wz1GMpyOalL0h8vChurULd/74F/jF3b/HmAFDcNdHP44ff+azePMVi/Dk+vW47b++hl2VJ8nKRyaUgXxl+uuzJJ5QxNK0ZWWSS6wtbYVzAEFmsIxck9/8ZETQQKaOCInsvpMtAV3M748InD/+9TtRdqwUi6fOxC1XLMGI9Bz86d4/41Pf+BL2VldSHwYrmI3zubJBP3ppItiZmQ/2m5OUhOzUFFTX16Opu5M6THR6UijJ3t9ZzFfPicT3pUimbyIBaQXl2nX0CArzBmH6qDHUqdOahwrSwsUNB3fZUuCFU6ZhYHKafZLEZtOiGQ8mRNDDQomwBoUj3QgG2xEJdSIx1I0AXTIBaFo4bC41EkEywW4SXUqkB0lBlmN3kAA5iEiwi0WsWX3WSipIu1cnUhZvdHnrS+Uils//U3dBGWoqtVfy62FFLw0XXXsTcK6jDet37UKYeX7r4sWYMHAAK0uP1edE1SfVCdZx1Y+YcfuidORxkRStXgZctGpA7TnaAgwQSJsqPq1gcA8EHL1cXXkRRYVxB/enZfe9tquU8q2lneoLejCKAPXmRYvsEzbPvbAdlS3Ntjxf+jGgwXap7qI7FLT3Oq1RGpiN9j+sDzxRqjYDneX1YXTxKOw/WoJGPSSRrlhHFJFn0Xw7md6opDw4oOF0acCL5wI9WjobYkGG2DjtcVx0Fl+xFE5xteRW4bSHgThIHxdLqneqM6oTOsbSC6useC3eKjd7wMHATlaXggOIcu5cTnXAvWNqEuqOstLnFNd4KZ78+KM+XXEUwHTgTh1Fw8bah4vkgJqP1UAAXzxMf9Fw/dN9rUi8labKSK8BOB06XZkOWU7yf7VJHGP5c3nUUX7ujisbpx/3usF5GV5LfcSJ5IriVSVWpTjFKU5xeoMTO0f3rhxQG+xGSflxTBkzzj6PYUaDBXL04nGKYC0Yck/89cTejEQOuBzcFE4DoECeyIwA3tMAqXdLa5oakZqaSkCWbMawGSn8szGx38DYnzTbKTDCHzy6fi1WbVyH2z/2MfziPz6PW69YjPcunIevf+C9+N4X70BdWzN+QLDYSQNGO+5qSbDejXWzJ9F8SGYZuE5Ek99ISfBgy17dqG0kGcM0piOUX15kaXE2lpXgrl//EpfOnY0HvvltfO8jt+HO97wf/025fvz1b6K04iS+/quf2wzteRBvkS2vUfZOpqglID+B6lRvIoYNyUcnAVlDe1s00IspBnZ069V0kiE2i9v/aOf6rAqN3RcO7Ud7RycWTpiKvKQU9BI8qJS9gSSUEqQfPF6GySOKMaFoKC1XzQzRMmTW7Q1eJtBDQGQPRMRbf6ZvwQcere7wnLflL1wWNa+dDKybJqMik6fewda7cTLDrS4ZeOEt8ovpqL9TvP9zF9Vnn17lov4WgvkKEZVuO3oYx09VYemMuZg3YrjdjxmNArXKD38Yw/FwmotSNNwrIfEvGjgQV8yfg9/ffy8+/5vf4/Pf/x5OlZ3AtZpddcmxiFQifx9JRv1KTrUL1QmTX7yZvp+ns0cMw9Xz5uFMfR3WHdyHjnAwWtaqC6xnqisUoaOry4CvCWVEndiBfuwz1I/5eKqHKqFIxL7/rAdIROOWplKXHAbMGe6NTMq39KeM9IEvO9cDN3ozo8qvh2Ddo/69Lyxv6lRFqnPqRm30YknNtQ8k8tpVDeqXelbbFVkYHpW+O3POAJtkpVOJaHMt7SgvAOpm8Y0j3XlSWAnrgJace8VDD3FUKdQTuNnJaDrRGeaYbswxnICqlt5qB3Y9aDMFGHCMycjfFyf9qpA4C5T2XfBHfy6bqo3SnTvTipZXm5SMVKPlz3KmHXpKX306o650RzPYIrUU50RR2aNXMXrxVZxeL6R6FKc4xSlObyjqM46jpEFK5pqGnz3HSpCcnIRZI0frGXx0wIwaf4xicfXHYzjSY99o1cClP3F0YEBB9UNnEUmKyz8NisFwDxpaWpCRmoYUAhuRAKXuxwzvvngxsvji7cPptjY8sW4V5syZgvddczXSdLs3TKDczRDdePP48fjoO96FrfsPorKxyUWn7SHQI8MnZHkwlpaOnVt6mpHRLscapGW8alZWAEvmsaiHBjJl0IZOvJJrIa//+fO9GDa4AF/7yMcwmiBcuwzLCEonkLh2/ET8+4f/FTtLjmDrkUNONzQODJiJgwFwaoWnzsfJaDsy81aAfhMI+DSb1dzVYbKajl6CnO5fXWebP9jRgT6bAfQkIuJLxOGzp+3hxuTi0ZicPwyJ3fq4DMPw/rnudmzev4e41otLJk2xT8lECDZUyrHleprh0vuZPjlq2ss/Lb1WvhMTCB0EKJQmz7XcXBvy9CbqnOau5LB7Thfip7cYPfzT8m8rQQ9LL8bjJah/Pv+v3EuR242b0J51sYd6PlZzDrtKDmPiyJFYNm2KPUhyy8od6UwGps12xniqfdsNd2nXUerf9l+KDACwyqewzD797vfg3W+/Cb9/9ikcPHUCX/q3f8Nb5s63Bzd60KDy+2t56U9KtQ8C6IfOlbWABvmwbAWSVH+svtFI9zPY4qlTMWX0GOw6VooDlafR6/dF2yuD2wuIsAc6tnuuu1QtpEy84JWpxVwvhqQkYwJ57WF71M7T7l1OhmZaAm/G9m9n5R+mWB98YVlc6Nd3fZEyqTsR6FJ+bVaTKlDbkWLU7rzUV0JInaEDqgovhRlY4VF1z69WxCBabh3T80WRGLBeCGR6w5q1FAhkm9UKB9YPexdbwIvXLo9OUP1pBjHCflBhxccOdpsCmBBRQRRNTlmSfDwXb+2+HhQvZZyeVqb811vP4qtI+pyR8sycuvaiXOuainL9satz9tkjhdEIaLvyOepfLv3pQv++MovShdcxkozKn0S2slAdZNIeDUHKv2Ri8p4Q9cnjS/F4Kb/+1D/tvwirS9UHazSmFfsT2cMD6VdaYjybHZe/tMcgEs32iLDw5/kaB6kyTq87Um8YpzjFKU5vWNJgpIFMT3pbOVCXHD+OsQRImR6vGQ026tsIZcF1ZZdhnnWE3OyqAIIN9vR3Y9X5EUthRbH3NvXbFQ6ho7sLKUkBJNE4vXiyuVgcP3sWJSXHcc0li5FFH82k9WjQleFC4KrUJw4fSbvXgz2HD1qacrZUjScJBDIKY45xYueOv20xZVdmyiba4mG79jGeDAr5GzFufUcHjp46hakTpmB0RhYHdIE2ysB0NJ7L4L56xjz4U1NwsvacRXOzFppjkDkg3dujAfqYlLpJOi9Vus9H4OdDc2c7wmbFmXcfxYySV9PxJ3ru6ogklAEr6Xq9HjR0dWLTnp1I9ifj8inTkEGjWN8AlWi9Hh92nz6Bk+eqMWPMeAzNzkVPdyfBqGTXrIfj45j1Wl3SJ1SksDB14fb9pdWmJZ3mwjTmpNMIHUEJj+Kgxccx5wwp8WCZ0bqy6mbGZ/+8vP7chSS5BSzsni8BjaEurN+z175Fes3s2RgY8DOM6grD2sMOF0+qNHVSGzqzuvQi/i5gLM2XS18kX7UKgYehySn45NtvwayxY3DdwoV456WXI6DykQxRQ/fVIctRXz5EiYn0Y/nlso+4bt48ZKcmY/3B/ahpa7ddgROZf6s3bLd6zaA92G25N1Im+mTjRbT/UUvW7srtbLcnamssmJH6gT7D3dFf01F/ioW7WPdy1P/ey4V9ufjylXOA1T3wMsCqPlEBqFQBn0DEA2+CDz3sT0LsV7rZp4XsQZDeSNau6mzHjCjn+JyX5cK0L/TXLKWPAMjWsogHjz0+LxLSUpCQkmxjjJdtUw+oJK16PwmmGTzrCV0VIL9EhH2UK+Cz1SyxslN+FMv+LEn3YEM7wguUR/w+BP1ehLw8VwCx5317wMW4YuNK11Kjc49p1VpCfg+6GTdCfSiwwJjtls1IFpr8Lnwo0z/vL0f9718YXufSr7Sh2WR2iwZQLQjLpjc1CYnSnddLGVzattN5lF4u7Zh/TN4Lw7lr5cvpRG1Mulf5OGAqOaUDjac8+vwIU7cRfQ4qdl+MrP053ciXJ/qP3Y3T64xUz+IUpzjF6Q1FBtJig68OHF+0/HXPsTIEO7swdcw4RDj++MyuiA4+HNlsaLeBjZCM/m1dXRqmYrdjrKIDmMgdbcaQA60txeKg19TWhq7ObqTRiEmSgXCRZIMrySNDlsAn2NXhPCQQu+NevdNm85u8TaNFywD9NJhiZDlgclWdzdhRfxbbaquwvVruLLYSXG0/x2PNWWyprcY2Xu+slt8ZhjuL7Y11ONTUQGPIR6P3fNffFQkhRME8NJiUExl8Allm5NBfeMlPo0mfZYlEnDkt8SWN5OkDW6Y9p8MYSY/Sr3Y9TktJRV1Do0X+3zQIZLRZXeG/W/bNIw2ofcdLca6uHjPGTUBRRjZ6CBbMgGH5VjU3YfvBgxiUMwDzJ001Y8xmP1lOmlHQB1FshlT86fQ5Ez1MUPnaRjF0Otc9c0ozds4f3ZNx52aIFI8edC8O59JyS9Ll3kCktqJc0FA8cPwETpw+jUWz52JGQQF9XV4FDnTqykbggHnVr/mJifM3hcmZVi6ONDGp90RVDqrTydR1Wq8faWxbqvl6gKGluBZOCV4kSSw5xbDZYMsADyQdJL+c83B8rfyoj3E5ObhqxixUN9Rh15Ej7EcIuiiH201ZpAdoQXRqllVR+ONU5OqB7sdm3wrT0jE6vwg79++H1ofY0mDljG03KpWFi5HaYX93od/fQ7E+WO6v8bHy7UcXXl9ILqcuDwIgypv9SQcJHgTZT3VSd7XU0+nublSxT2r0CCBSn3pISTkE9gRErA4KtL0M9c+DSFlQu9Zjg7CHR1aeg6dP4sH1q/HUto1o6O5Ar/pBhrWZbYaNzQaTC30JLtlHhDkmaOfx093tqAkHQZztdMSArihNMp3YrK2OGo/qgx041dlqcXuYV82+e7T/gLKh3DDv6lDdKytR3fOodSsVTKuquxMd6rCjgFttTCEj0VnWWDn1L68X5//F/rHz/hQLa8RzaVdtQbPAtnxZ42FyACUclx58fjWe2LYJ1Z3tttJCcfU+eSyd/mmL+vvHrmNx+pO7r7i6cjJaW4m2DzmbDddqFtaV6s42VHa0olVl0RNBomSMJcujyaF4pk3XZpV2nP4Beg3U9+JaEKc4xSlObwCKDWxuUKFhSsOhnac7jx7B6GEjkKcdbTUQ2V/MiOOgzQFNBo1GpY5Qt30HU8s6bZCi09FIM2k2eDkfxRcXDf+ygts6OhEORZBOEKbPxcSo/+D7ksToSn5sQSFmzJiMp9evRT09EohJNSZrpteb4Ecng27Zv5vXEUwZM9rJR8NWcDYz0Y8tm7fgw7d/Dh/63H/gti98AR/5wh10t+Mjt38eH7zj8/jAHbfjQ3S33n673f/gF/4D7/38Z/Hju+8hiCdgNb1Jlh7kpaVhUEYWSk5W4Iy+Fallrb2EtJo1pR6Upd0nytDe2o5BmdkWz5kp4qGBXuZk7JMcjvrOGFkckwI+pCaloN2+v8h4f0tP/wCJc3/usfJ1adKIo7FyhoB++8EDGJybh5ljxsMb0VwFjUT+hXwebDtagrb2LsybMA0DktMNPJgRyFyKmwwalbUzkgRSo3WDfh7N0NiDh6iz5b3nj7pnzji5eM45sqN+zCmN2J03CFFc6VKrAFo7wth7+CgGZGVg3qRJ8OsegYZWK5gxasZ6v+zKKb+mb+ozWk+1LFQzJ/2NSDMy/6puXL8gUnOOEATo26VWcwU2lIYM3Kgxf3HUv6xeumxcj0OSqJRXbUgzcFoav2DceIwuyMfBsjKcqm2E15tkgLVHy/gFlHojaCPo0KduYizEMeb0XEvAQLymjhyL6rpaVDY1KJAyZWpTGOUxFvulqL8e/x56JfH7wr6CJCW/LQVWvlk83ij4ChL0HG2tw582rMZvVq3Cr5Y/hXueXo7frXwam0sOo72nx80wqtzZT9s7nDrlDw9W3CqTC2WJ+QvwWC+g+AK/rCcHj5Vh1bbNWL/nBTS0t7JecySgv6u66gvIX8lI//T0sH8NESit3b0LP33ofjy+eT3LtNu+y6yELWkJwzNbacD8+ZiWXlPYsGsHfvnYg1jB9NrZTvzs6zWja9+HdTmwtPWkRX9SlHZxLz9Xjf956jHc/cQjOFReDp8viXIJ7EoN0bzzx3GQesizHwiM+VsYuf5+5hhecehifiKrb9SVyskecfJafqzYOFF9Fqs2b8Ka7VtR29LC9JjHC/UedaKXrFPSDw8W5qXuk+wzcYlKPcRwPbYCQfXFyoUDa0tXEMs3bsKvHnkEew4foW70oKhvjtXaqkuDf9Ek/qpMcbo4iinxVaT4Z23iFKc4vWHopQc1WQuJqGhsNMC6aNYcDEpJYVjBDzcQ2dCscZ7RxUGzgtoZOBSmMakls9a5MuSLRmsNejR1zM/N1sg/wevDuaZm7DtxDBOHDcV0fc/RgitSlPqdinRp0fmjQTWNg2YrjZT7n16J1mAQ0yZOcgZNNN6fNm3BXff8HFdfcRluWXiFQR8tINVgPCRnMKaNm4g5E6dg/tQZmDuZbgrPJ8tNxaypUzGH1/pEi969nDtlMubwOG/KNFw6eSaWzpuPqaPHICPJR64hpNEoSsnIxh+WP4HOSC/jT7YZVb2DyVxjR+05fPa738Sg3AH45C3vRo7fz8zoJSVnRMmQlEFo1JdvnijDzJLKoIsG+J5jx9DdE8HMUWMI6mTiOH2/5o7pSxQzpHSkYbiOhmE5jf2r5y7ESILW3nCQhijDslz0juHqnTswpmAYFk+bCR9lFRMZpGKhuiQnsCKeWuzmZxDnF71rRmUsffcnw9EZzrE/J9N5WR0PHe0mnYxiC2P+sXCvU0fD1eqBsm4vsiXhwLEK7C0rYZ2bg3nDRtDwJmRnEM3EKFeKIUNUV5ZJ8+aPDFWdGzhwDz3kZ0Z6lJTmy5IxJJlsQEOwG49vXIuRRfmYx3ajzc/svVMrWgnseMWi6UzS/QWp/4n2NworM1n/ln+7rx8deUU/m/FhWoRQRslePzoInHcdPoxE6md0YRGV0WXvPUtxtuSf9S3J57dXDdx7iUrW6chmHOVBg1yrO07U1KCjqxOj8gtMt/rUiyVNEftmFpU3RjIeOuqWu9PvRKS0GCYa/oKb/Ug6lTy8L55qH6RY3+wkJomNvCxR6lN8SRH2ASHNIkfZx8LraNWC1EN1CPyItPzWvr3Kfvd4cwPu27wWh2uq0Ugg0hUKoa2r2zZzO3aqHF7qrLhwqD1AUv57tErFr52qPfYAJZH37ZNavG0lZuGYrlaxeBmGY4EAqVbAJNoyCpYH+4SMvAEoHjYMI/Pyka7lyNqZWUuFeU/1SJ/y6JFjFNWnEP12njqOA2crEUhKwvThxcgIBGzmV39Kn/+Ux4tEgjstn+2k5+7jpdhfXYWU5GTMGD6GfTP7YOmXeRAI1Ayrh3VIbU281N68KakobazH86WHbCwZP6wYY4YUWv579Y6zUpSMrFNaWeJWhtBJDyYNZaZu9Y1oq7P08Ehn1JdeoTC9SUbJQj52Th0pbESy0d/DuPLXIz33CkMCwn4vknOyMHr4CIwdlI80D8cb6ZX89BBR8ROZb9U3XetBstURk4HnTEP3e3hUn23jEXnbLDWTiOnOHiBI8wojGeSn+KpEAT+aeW8L7YJTjXW2+d/YocPIi0VL3agcNAurOqI09KqIyq+X4yBPjP5qPxOn8xRtTn2ftVG5yvOl1Pd3qjQOWOMUpzi97sgGIJIzKuyUpAHNDSS2/FLOrLNEdLBzfHb7DuRkZuHSceMIiMIclDRzoZ6RQ5A6TzP+XHi9t9pis33RTvV8IjzTuX45ANpdXdNAYTzNCCUkeHGmoRGHTp7AhOFDMTk/n/6UV7Ipnh0dV0WVCPIxD8okkCjeo4qG0XgFfvnIg9iwbz9Kq89hPQfWXxA4/vrhB3DJzBm440MfQV5SKhlEzKgV6xFDBmPGyGLMGjkSM4uLMaN4RNQVY7r8RxRjDt3MESMwjdfTixVulPnPKh6OqSOGIzMpgAQazjICtKlPUVEh2ju78NvHHsb2igrU0SA7WV+Lezdswn/9+h5bpHzXRz+JGQWFHJQ40DNT7kk/B3wJpWkC0zWJl24pn27LWE9AkOrZXlZq7/7O0KdjGEyGjenlVSJTL537bAnPNXqaD0WiqNrUKpEGyZGqajy3YyfGUQ+XTJsGf4TlIcOLhmA9DelVBKudNPyumTUXQ/QOVm/I9E4WzljiXzSn7siMGnjl1fn8uHA6vrwjiXH0tD/FvGJ5eqkw/9uk8pQYEjl2LQ8dpG+bXeFRYEmlXt9NXb6wFT5/L95+6aXI8ye7wDROLVzU6X1fncU2HwprJUF0yUFTR1DTT2BtNcCv+5aunFqvGLmL88RLzcbKyTBVS2zs6sKjG56n8TzSZjn9ktDqh+rw+fjirbzEeMf4C5jqIZdeO7B+gL66RdOYHNim6a++xG7wjjO8+c+j7sRIbSYjMxMn2Nar6xoxZuQoZGekwtdDY1zvMQogUWg/26c2jBIbdS1m6AuskFtsbt5HvxBBwY69+zF+9DikUU8KH2S+1N95Gd7SpxPwlbwGxnht/aH8JST5C8jFwupeRIXJo4BbzF+O3SrDvthP5aTmY7uY9w/PP8luvBmGnub0rm4o6NoUfezHwCnvqQ64T/7oBouejLVjruTsIqjYUnoU208cJ6AKYP6YsXjz/HkYSXBWTcBW09qAZgJaPQTITUpjPn1oZB0sra0l0K2zZf5BCpSemU6G+mSUSozlyj6horURJfX1qGhqQnNnB1Kp/4BAjHRIoBdIDSAvIxMDU9KgHdt7Az40dAdx9Gw1ypl2Q2uLLVVOInjUZ6hUfQ+eqeS9JuSmZbFvHo4M8nGT+VIWdcbrM21tOHymymTrTUlCeV0dypvqkM9xbMbQ4UjyE2QGPKhtb0HZuWqcbGtBTXs7/JQtLcmPIEHXiZZa7KurQkVdA8vcj9ysXNNXZ7ATSUk+YmEvwgR3x+tqcZR9elVrK7rYv6enUUesF+ovK1ubDfR2hnqQnJyGkw21ONXUiASm39DWjPKGOrSzbLoJ6I+dO4vT1FOI+UjLykBDZxtKqs7gbDPlSk5Cqp5nss8Msj/1UF+DcjIxgP6aRa5sbEYFeXcrXV8SjlB/p+rqbfOw1NT0aH1g22RdbuIYfaS2BsdbGnCO+lVdSk9NIbClEgmKqsnrGPOkB0B69aC8huVcV4Nall9aegaSE30429aEQ9TN4ZpKdDKNDJahAHM7w2T5UqjHABojQRypq2YdYR3qaGcd9iI7Od0erKi/t5ocratOPv3E6S+IejHAynIO6GFOtA94SX39nTqMA9Y4xSlOr0Niz2fd3QU9G0cO3XGkgYT3aSSd7ejA+h3bbRaxKDODNgHNS7N/naHEILxwvGTIakmv7cgpDxoa0VvnidcaqmxZEQdm3behS0s5ORBWNdSjpLICk0YMw8TBQ/rixMiFjV5YXBF/Jb8OPKZw0J09aSIG5eWi9kw1yk6U41jlKTMI37poEb50620YwYFT1qAMVePBvJgGxEOMOYgbw5cjyWSZUxyF06MAGgvSDw0Dmb/iIeN3IcFbRk46DpUcxspVz2LFMytRU1+HKQS8//WJT+KKUaOpVu1iTGJ45VGkX5eCJHJ+NktjPnI0dGiMC7C2h4IE0aPgN4X+Fbn/DjI5yNc9MHDXKj1tuiGdeTmINtG4eWbbdptZv2bePAxKTUMi64EeBkRo9Gw7fhS7Dh3E3HGTMHv0GCRqV2Dyi838xCS+UHJdX+j3/zuiQk3H7sqqVeza8h+7ZrkmBpJQQmN055EDmD9lIi4dOdoBD6sXrp6wZRrpYUK0seqKReZBKY3Hnz3+MO5+9EE8t3cnIklJKMofEn27W9CRf33TzypzervTvrIQqFPlVkoyfp/csAGj84fhkvHjoG8y6p4AiS3/dP9Gqi1iZKIynNJS/VEa2lH7kS2b8euVK7F89w4Coi6b0QtI/ugDGGtXaufGTcSzWHth/EzWs07KtGnvHrSwPbR1t6GWRnsGjWwfgUhVfQ0OnDiKyqZ6dHcGkZ2WYWC1rOoUDlWU42R1NcI0vrMzMghmWGePHEZ9Zye6aNRrNiw9OZlAvx37jx7BiZpq+5xOWlq6gZya5kbsYzs8TtBR19KKNII3zUhVEDTtPXkcp2tq0NnZhUwa9ior9UcH5U9goBm4tNRUdHV3m98xxjlVc44gJZkALwntXR3YW3aU5X4a9QRFGQQgSQTUZwmG9rNdHWd4zYSmZWfYe4Q2i2Z/MdIZXfRg73bbJUEujxG230OnT+JYbTXz6cXYoqGYOXo0igYOwhCCtJF5QzBqUB6GZOcQYCbbztSPbd+CZ3btxH72rfuPHcOhUyfhpax5WQMQ6PWinXzXHj2Mh7dtxdbDR6j3CuqnDOdaWpA7aBCSmd8te3bjwTXP4uSpCowkGE7PzMTh6jN4bMtGrGcZHjhxDLup05KzZ5FCPQ/JyrGHCgdPVVL/tRjIcp2ph4QezcwyT6wLIYL4YyyXB59/HpuZ/o6jh3CSOm4Oh9HU1Y3BSSmYUzwGXn8SdrPcH9+6Cet278JhyrezpBRnGhuRl5dHzSTiTyufwg7K4EvOYD304eSZ09i0Zzt6yGvymHH2WbTVBw/g4Y0b2R6P4uCxEzh0shzdrJEFHLt83iQ8vW0LHtm0AScoQ2VLI1Ywb3uPlmJIQQH2HDrEvG7CCYLqw6dPYfUL27GH6VUS4Pcke7GcYZ/fvQ97Tp7CueYWFHA8yyLg3sG07nt6FY5XnMSY/EJk5w7EIxufx6PbN+FkcwOO1pzFc9u3YW/5cXv462M9Khg0xB56HGcbeJhprtqxk3Wt3MrkaPlJlmsKBgzItZnXldu34+Gt63GEfATW9Z3jXSdOYN/Jk+hlGxtaUIQV69cyb5vRxvbpS0rDWdbvzbtfQG1NHeZOmYnTBOmPb9+MZ1nGB6iXnaVHcZjjuifgI9DOhi/aofD3PL3oIk59JFVRV3pQFp9hjVOc4vRPRGb6uQ6vH5kZSC9bXtlnpQIv0DhrbGnG4lmzkMSOUiBDBlffkl6Lxh8Ohl0cyN3sqsLQ0HS3dThPdsHUmYZLhoaGnfDU58FZGn5HaPxMHDYMEwyw8l4UKJ2n8xyj5ioT0pmMZHa+POr919nFo7DkikW4YsmVuO6qJXj7VUtx/aQpyNTyNEax2ZAek96cNmKyT+i4mwyjEzqeOwuvn5O/Hc77iYdmqAXsNNclsbXhknYDnjtyDJZcdTWuXbIEN9/4ZrzvLW/BByjbCBogNg/GsHLSrb27SiGk3wg58Y4lFftxPu5cS4K3lZaikwBw5qixTIt3NLq9ymSAiIBBxq6lLiUZliDI8SVhS1kJdhOQz504EbNHjQOCYZvp1VLAqvZmPPPCZmSkpOC6WfORRdDVY0uf+W+o6p+cTA92MJJqdR5zpnHdZ93sZl3csH83Ors6ceOlV2BwSir99XTF1VfNOlq75Jl7qKR/+rEedrB9fuXPv8YfV62wmX+Bq6fWrsH4CeMxluBE01Q9PR6m5eqeikZtWU7cxFVgVbJYegzTQGC4fMN6M5znk4+VZqJr/4K04mDSsJ318XU+Lk+KQL9fr1qJL/7ilzT2E1FZW4tHVz6DQQQ2U4aPcDOXlp504aTRn5EY6D55qT2Dxvm2w4ewiTpqpNF87swZjCkuRjoB0iECmA07t9FAP47u9k5MGjWGoCIRz25cj/W7tqGMxr2fIHPciJHoDoZwuKoCWw/uw8nyEwaWRgwZgoqzVXjyuWdQUn4MVVWVKB46DLkZ6ThyrAxPr34WxypOoJ7pjho5Chms5+sJWNYR3JUdL0NiuAeTx41DuCeM1ZvXY+PO7SirOI5UlqEAWzOB7qNPP4WDpUdw/MRx5DO9QoKRSgLEp1avwoGyIzhLUK29BDJT07DrWAnTfA7HKV8j+83xE8dTQexN1O6oC6dl1Sfq3HTk9CTFa6bV+ir+eZnnls4OlFdU2AydVrmUEsTUErylB9IwfnARy6EYKTSWT7c04M8b1uAgwUx2di776ZHwE8RUETwfpBzaTG34kHybsX2UAKaRfeqI3MEETIMN/JdR/iaOJ+PYN5+qrsGhhjokJgcwZdQoJBMsr3h+HQHmORQWFWH29Jno8iXaDGh1dS2KBw5BTnoWDp6uIAA8h9z0dMzkOKEZVi3j1Sx3DdvFn9euJnBrRCApGcMKC9HVHUR1QxN14EVeUjpmjBqPhrZO3LtxHUob6zCqeCQWTJmBLuruAMee2uZmjCgsQIs2AKS6OiKscz0R5GSkIY9u1JACDCXf9QKcO16Ah/3aJdNmo5D51usQh0+XI4uy5XP8OlRx2mZvW1lvT589gyR/gP1gMuvkKILjZpR3tBFMh6xfzcsdgBbWkRa205LycoJHP7JyBqKZhXWKfFO8PqubRyursZf1OjEQwHReD8rNxuayozgd7EQj620XdTB4cJ4B5yZeV7P+DM8bjAwCy6cJno9Un8XQoSMwd/oMaNd27Yh9vLoKw9jehgwYhO0EzcfbWwhGE9Dd3W1lF2G4lkgvzpyrweABAxEMhew1l64eL7pDQEZqEgpys1DAe/mD87Fix1ZsZRvJzhuCy6bPR2ZaOupam9gmGzA6v4D1KsBq6vqqaEt2lTVOf0nUiwOs0SXB+qPeXlJff6cO44A1TnGK0+uOnLmoXi3as/WdRs1IWcs8k4HTyIF09fZtmDppIsYNzLNBVcvKdN9ALcPI4DEzkueaXe3gAKeZVX3nUqQZTBuUzFkUWyplqUSvNbsqSvB5CVibzPCZMHQoJtJgc/wttDn9RkW0c7ttP0yTxrwM3r2VlbiXRssjNE430ajYV3IE++l2HNyPVXt22lNzbb6UzTxpBtTeDYrJxz8tEzRt9E/nIkgzYB4agRFtQGMq8NlSqOcP7cOT214g+C9F2elK1FRVoaSsDBtpDJdqVsdPw4SGWIA605JBA9KWL2dUipzGlEZ/gRJsMxRtZNQVCWPO6LFuSbCMN8vPq+cMwFMW/vJoKIPp0OCgsXu6vY2AdBtBQTKunjPHPnukpcD2OQkaXWv278CxUxW4cu58jKdRRzTgeBo3Rxem90/l+KcyN8AVc1Hd6H7s3ENdnqKBv3bXCxjGtrFs6nT4FY/3tJhVpJqrXzk1VffQgEf+rDtwAF/+5U/xkfd/EPd86OOYM3seVqxdT6M4FwvHjacBqbgWmIZsf6AabYXGj7x1tKAJaAp143ECmBHDijBr3AT4NEure3qgZdwEpkXROmnceKUfkoC0jPlfPPoQsinH/V//Bt505ZU2i7n+he24fslSpHv1DiBlMJ46j9U/x8/+mJge/ARoCDdqdpUG9duX3oil8xfYO35qE4MGDsSsKVNxyfRZmD9lOpJp/Kk5jRk1GlfMm4/L5szHWAIzbaiTRl0Pzs/H6eozuP7qa2yZrB5oZWWmY/6sebicYedNm4ns9AzT20D2JQvnzMMVrOOzJ0xFZiCZbaAXxSOG47J5C3H53AWYMHo09cFyYZ7HEizL7zLyGjGk0N6zTxYAmTbD5Lhi9nwMJlhVGaQR/Myh/5VzFmIBQVxmcqrpr2BAHi6bPZdhF2DGpKnUPXUr9EBFSCexflIlqAeMpjXGM6DKC9u0SuVAgDSYvFJ8SWhuIrgijzPNWsZbSwBXjn2lZYiEIygicDlWdRbrj5VS3z4snTwd77x0IYbk5uJodSWauroMVA3LH4y1e3fgZEsTclPS8cFFizFv3FiEIt0EQF3IJGgbPWQYgVQDSmur4fd7DXjla5krQfDkseNYDiMwiOCnubsDJwmwguwzhvG6aPBg7Dt9AscaqzEgLcXipfsCzDP7Xm8iDpPfJsqnd13njhiF9yxZhmLq9/TZs2gkOBxI4DRtwkTs5Riz/XiZfY5sycyZmMGyCfPv+NkqA+/DWVcWzZjF+pSMfRXHTXa1t/csvALFeYNY7zuxcs8unG1vNzB/9azZGFFQRBBaj6rGWoTY748dOQrHzlSjvKnJ3he+ZOQ4XDtzDqYOH4bBA3NtNraquQ1ZLPd3X7EIC8eMR8W5Wlumm0sQ/K5FV1NvE1HBMaK+rRU5SQFMpF5O1dfhwJlK+ANezC4egQFZmdhdWoqqhhYMCKTh/Vcvw6JpU9lMvEy/EuFgEKMHDEb+wEHIzsrGxJGjMXFoMYqys9HCMiuvq0FHuAsjcnIwIr8Ih8orcLK2FqlsAzctvAw3zppP+T04XlGFTpbfwLSAtathhUUoP3MODS1tmDdmFN55yaWYNWKMPSDYVnoIddTB4KwBmFk8zr7FPW/sRMxg2aZznLdZfteK7WjUd+LI+pEL/P4pSW2YungtAav6hjjFKU5xen1R1IrRWNC/c3PGpFkx5nQ41dCIrq4givMLXVD+yOzRTqx2YUxo/NDw0VK0Dg6MBvZk8CqEOtWXIDOSGE5zLxq2XAccBWcUQbG0eYgoxsIGLx3tTySPmDEtIxBoouH1zXv/iHd/4T/wiwcewJo16/H8s89h7YpVWPP001i9ahVWrV6D3z/2MD7y9Tvxye99A4eb6uxdKxmGwq1KSO9gyWgVRQ8XRxS2J9RDEBFAhO7Jg3tx039+Dv/2wx/hl/c9jD/c9yh+c/8D+Nm9f8Dd9/8Jv37oIXz7T3/AO79yBz73u7txrLOTIJc8mJeIAENCmOZ5RCa6mf0x0z9WRqJwpAdh6l5GsAEeyi5yG8G8Iun/KhkIJmuxlIEu412zx12eRGw6fBBNLa2YM2kyBqSn0rgNuTwkB3Ck7iz2lJZgwohiTB42HD3hIJlpd1cZ0dHCJb3a8r7RSPU7Vsd16K8JqtLqvN5tO9PUgG7qd+qYMchkG4K+MRVtEed/6XQQT/NTG+E5y0o7OattaeZIhmWIzE/UnEMzAYkvwWvvjibQcGfNojxha6tud2aWmIFV8mIcx5FH7QJNfjL83cMShXFtWafqU8xLcVjueuAV4T1rb3Yf9n5zfWc3Ull3tBohzeslSEsmSKAM0XSUe603EMX0pPixhmFeCRGk8TCJwCGZAOZ0RSW8Xr+1DdUtvQOWlOizZfN6oKLdcvXWu596SWHeBWxVp+WnRAoIFEcQJJ2lQa8HcnrRQfdTmNcAjcckGt4+AiPNACv/SZRbD52SedRu4VplESCAC4i//AiopAf1i0pTn+2Sv+7rIZfSVNxA9F01k5th9ZkgzW5qBjKJ6XoYXu0nwH44hTIni49kokLURnUvRtI9k2T5uRJTnq1ceGFlarog0KeeFs6chQ/deCM+fNVigrOpzH8qvL5EnAt14ImdW7GHwK1LgRlXm9sNYhn5NAOXnYXc1Ewkhsk84iGoiRjo1ePKzEASQZQPeb0RvGniZPzb1dfiHQsvRQ77hhD7N5WhVsSYxMx7ONmPHSeO4sHVK/H7Rx/G3iNH4EtOsY17ghKanaEbMzz2XVd1NMqX6pV02055FFavKYzIH4LU3hAKsgiEc7NsubdX41NPF+raCCr5l+hLxprtu/ATjhfrdu5GmPrQ0u3GmloCKz9SCPpU59XUtGony59k5RNk/rq7QvB7Uwmoa/GbJx7H3Q8/hPKqM+wfPWhsaUEnQSBFsQcCqczb5TNnYGphAcYNzkN2ip/tppvlFUEGAXt+WjIGJHmRl5PB9klQT90PIiDP5r3s1ABl1kPQBNNZJFF6Yy1lfe/2Ug62C33+Sw9IBqZlIJ/6Gsh6kj8wB71ebRim75tTL0keJCSn4vCJSjz+3Brc89gj2H34CNtFgPWAdTDMthxtUOrvM5h3feYpk3rXwwGv6hJdmODd742wzjBodIxS/cukLlN6PMhNTsOMUeMwJCULlXp4vGo5fr/maTy2cT3Bd41tUmUFrvGKpPooF6eLpNdAV6qmcYpTnOL0OqO/7O004AuE8J8kIMkBju5AWQnyBgxAfqrMQDMLzh/koqzk1cUBXAaBDT7yc8z+kujtjFD+asDqN1JpsPRxgNa7X90EvzJPnXHyYjJwo6P+xI+jaG0oiDt/+XPc8+C9uOKS+bj7rrvw2C9/gafv+S1W/e63ePY3f8DKX/8OK+/5He7/4U/xkXe8F1u3b8f/++bXCFpr7emlAXaRJUjG7v+iSbsna7fIMA3N361dg49/7SsIksFnPnwbHvjJT/D4z36Kx3/6Ezz4s5/hkV/eTfnuxk++eCduvPJqPPrsM/jo1+60XTolhduJWSURI8tt9JzEU90N0/AO0iCyjaNiBoD9vnrkUtafjEOTjvJF7Luqpeeqsf/kcUwcNgJTi0YgMUhDNdEt9Wrq6qQRuJ0GTQLmTZiEjASeRfNl75yRlz0oicr91+ifCcxK00IUah/SjOx0zZCGeHGi+gxy0tIwdUSx3dPnZUx7Uo+p6LwunRGv1mZvi+OSyVPw7utuwL0P3ocPfe/b+Nz3v4OWtiasWbcWH/nmN7Dm6FEEWbza3dvDxpeomTry1Juterikf1thoVOzxIEWOYLdVqbRLQ+2I2hGk6dK0z12Ikk25kflqAcwAl0hyrbiaAk++93vYN+Rw9i0/QV8+oc/xP/7wfexbt1GvOeGNyE3QGPd4jOW0levQFTmeiml4g5KixjVaufQ7BykJwVQwbbU3NFh9U+bK2u3X6UfIsgWKNE14azFEWnZp4d8fMyD6mcKdT51zFiUHj+Oms5Oy5sAupLWckY3I03tMqwAqox8eTmwztqtNsn2KX+9266NeGxVgrSp8MqZHYnVGNZ6IHrJX7mTnny81iZWAiPiq3wqvMLYRmXqc8RHedORFHvXPEaWjuKaXM5PD4tUxvrcV4hgY2dpCZ7dvhVn66sxbuhgvHnhQnzsbbdgzrgJBNO9aCPwOdVcz/6MJSp52MYjFFZgyN6DVRtW2TOs5ZvO+m8elRc51SN9a7XHR/CfGCQAIy8pn7LoO69Hzp7Bb1c8je1HSgjYMlhfp2KiZj4J/ATQEilDj+2uRP1Rn7ajMJNV/5Goc5LtQsxrlU+YfZR9a5v3wobklXnK3hNiOO1iT1npBuflYewI9l+jR+GK6TOwdO5cjCwYhIRIkFklMCRYVNloNYDezZZ2Va6JrPeJrOFpBN+jhhVh3PChWDBhCm6YtQCLJk9DuteHSIRyM7weUNgrJ6EwErQKif2kj1y9AtwcN92+B+oXw/auoiqz/gQGlVflk8Iy/+7BpOqbdnjWpl/KuR4CqU1KF9op3iOeYfbFDKca0uP3oLyxBn945nFsPLIL3mQP5k6fjvGjismH+VD5iSelVZ2yPpn8Xd0jQKYa9TxCq2ZMDyxn1WXVUe0KLJ3owW9Q5UP9qq9515IlWDZjDgpyslHX1oy9Z8vx6MY1OF55yh6c9e/T/5n699cjqY7GKU5xitPrn2ys4EAUveCYiJq2NpRXVWHKuHH2bUL5uyFFA5uMBDoNMjyRIaIn2/pAuxnHZKCwtlW+wsjfnE5tWDaDwl3LX+YMjzQAUpOT4edA39Taik4xEemoBC1tXXAAZhwNxPIP0uePz63CvatW4FMfuhU/uO1TuIIAqjDgw0AO4rkcYHN5zOOxyOfDzNyB+MINb8GPbv8SSitO4ge/+zXawtFBWgO25LcMXnxHrnwoigDE6qOluOtXv8LMiVPx56/dhY9eehlm5eVgUm46pmVnYWb2QEzOzMEUGtZLR47Gd97xHvz37V9AadkRfOePv7bdFW3HUlkJmjboK5m+U5IzXDuC3fb5jbTkFFeCps+Y4pxc/6iT5aJP/yhxm5GhV683EfXhbmzZv1eP3DFv7DhkE+gkhmj8MECAwL2y8jSq6OaOn4zRgwpsEyYzLCWmjB/m4XwajmLnMf83gutPL3X/YpwZldFzGYJ996wNOUOxheVcTqO+MHcAsnz2trJKhInqzFFMGnGUkS4wYeCJTFLo/5l3vg8fvOlm7Dm4DzkZGfjhHV/CFz/2cZScLsf77rwdX/zt3ShvbqKlStCZ6KcB7dqCTFLNxspobuVh68kT+Pzdv8Tn7/oWTp6twb0rVuB9BL3fevh+HK6roQEtIOiAcgKNb+GFcITSqnMhv0O1tfjcL3+O2+68A4fLynDHJz+Jj77nPdixez927j2A//fhf8X7ll2rrNjut/atXc0IGhiTY550k/nTLJ3Sk8lPgTEwMx15uTk0klvQ3NZqs6IClQKDiqCaHCZg6OkWiGSWzF9iiactOrY4VD6GDx5iy67Lyk/wDu9JDv7JwDdHP+VTYgkPyelcvIyf9MBjbCdya9csLzkrO0awsH1/UUDP8lKZmcrFxxhLSPF3fY0wvB5IqEzER+WkrKg6xKqE0pS8EX1PM6o7tWF9f9TDP53rAdue40fx0KY1+OOaZ7B82zZUtbSgrqkFjQ3NBFBs1wyfmZJmy5GVJ33ypry2Ho2MX1J9BtUtDQSdeuCYiORkP/ujJNNLQ3uH1afTlPn+HTvw/aeewP0bnkdjdxv5Mn/sdyVriLIfO3sOtV09SM7IxtLLr8SV2jdBmSBIFsBM0Dd1mefYZm29BD36jJMenklnRIfI8CfDxwoTZF+zn3X0NMexkuqzOHH2LEGSz9qU3tnN1WZZVGY42IVJBKpvveQSTBtRjFTWjlTyzM1II78gkn0e9z1wxtNOwweqq1DX3YmAP0B9JLMOdSCb+V0ydzauvWQhigbkIolp5/mSkcz86wFPWCOkBCQPe4BDfbpaZqWrKuvGTAF+dYx0qus9bLyqXbaDNpWkXCYmEOay4D0R+rNt+nr1yRvVbzGOkatfXibmVzmzfMPkf/zMGZxuqUMgNw2XXbYAi2fMRLrfZ8u0Fd3qn9UX1Qn1OfZoxeSyBw+UI0Jepm225aQEvz300MOnkzXnUFJzFqc6m9EYasfB0oO2s/TMcWPxvutuwIJpM5GYFGD5duDkmUpKrDzx3+oy01Ue4/R/RvF3WOMUpzi9PilmzLgDT3im/9igx4FqX0U5ztTWYNHMWUjlYKUBxUAcA9qgJovBGGizpQhaOztpcPNevyenzhCLBiPJV8aJM6uivGx4NE8OhAQ7vgAOl5+0d0unjhlF40FGleKdjxXlRP4cqDmAVoeC+PrPf4Kpkyfha/9yKzIZNqLljOKuTFEeG3glj/LIaxmBo/Pz0Zzkw+PPruTAOhEjBw/mTclCpzDKz/lE/yZJnhYawj+4714brH/2pS9hXGYWDRJCavKR8SGGAn9yNktJfxmzkwcT0KWk4n+eeAgTxk3A2CGFln7MEJHeJIoN9Lo2hgkob2rEloMHMI7AdySBTKJmgCT/q0mSWSxlnAjE8Lo3yY8tx0qx6/ARLJgwCQvGjENid7cZV5JbVSBCWWTgTh89Duk0Ej363A/ZOACk8pBOnPtr1L8+XSzF4vSnf9QoeimerypJH3p4w6Ppm2WsmUGVZ6/PazvT7jhyGHOpT202o/tqOwralzPxsBOrIVZfYnVGMzXZSclYOHEqbrn2Btx0xZWYPmiwfeZj8bwFiLDt/nnVCizftAE93gBGjxyJgH1qxdhZm9lRVYkv/c8v8M17fmVG6qgRo3DJ1OkYMWgQ6lob8Pi61Xj0uTWobe/G2FGjka3Ph1Bv+l6nZr+OEAj98KlH8LVf/hQHS47gX95yE778rx/HUtb5S8aOw1uXLsV7brgRV06eiAy2bT2MUj1xpr0yR2OeR2rE3SDZMtfofXVLWvZZ3xXEwZMnMbKoEENy2AYFjBg+wg5Au4VrSbA+C+OnfMqfzRjpaJl1OhVg9Xl9qG5sRE1TE8YXF7M8VG9Ze9X3KKQSZmCtTpVc1i2an3GIlqMFsZ/opYkeFd/85GJ+di0eJMW3T1nxXLzlXhROLpqW8qTPiims9XXmy3P98MKBZOlJxF/mQYBV76GHmc+Kuho0dIVYro3YVXoUO0oOo6qhAeFwGBMKCnD15BkYnJ6NU7W1qKtvRENzK8oIgnYfOYKaxiYMSEnB4unTCdpyqFvW14ozaNfnbwjydh4vQ8npSrS1tGJsfiFmjJmAkxWVOHbuDAIsr2mjRqnDwAEtOyYeqmtqxoGjx7CPfYxWqSQGezC+cBiGDhqCQ2UVKK+uRWZaKmYVj0Cm12OzqZrh1fLWyjM1qGtvR32oE/uOHsG+0mNoZXwBw0GBZEwbPoyANQ3llL2uqRX19S2orG7Apn37sOvIIQS7OjG9eCwyA6kczwI4XV2PWua1qq0Z2/X6Q2srpoyeYMDxZGU1aluacbq2DrtPHMNzu3fhxOkKFGTl2HdSD3AsK689Z999nTtmDDICeghEWXw+7CgtwRnWq3S/F3PGjrVl5kdOnsLJc9UYkJ5umwZq2fjeY2U4XV+H/JxsTGc/f+rMWdvnwe9LxIzikRiUnYNdh0pwtq4eAzmGzNKGXxxHtR/ErpKjTK8XY9jGM9IzUVpWDlYRNLV1mK4PUr5OVSaOWxqDtPnXLubjRG21Lc2fO2osclNTbdOq3VqBwbFsxMCBmFQ4HP5En72ze/xcJVo6u7CHfdPJqtMYM3w01u3egVV7d6D0TBX11YWTDHeGY1UG41wxcQoGZ2a6JqK+QbVSlVTX/cguL/D7pySph/qJf4c1TnGK0z8fRTs1O7Aj1MBh44UGLvp205ZZt38v8vPyMLVoqFt6ZH8KyK6SVpM9rddgI5DW0Y0uDnhmJMnR0LRZAOPt/CwRc85gcn46d/e11M+8vH6UVlbR8OrGdA7w2TSkJJx4SzwZbCYNmQsgC+ytO3wIjz67ArfddDPmDh1hwMpmJSSrIjGsllxpxqKHCNB9dIf3GSa7sADLn12NosFDMJ8Gs+7Y8ioTjz+i6OGvkQVhpINnz+Kbv/4Vbr7hBrx15hwauN1MXrm0RWXRkJZr+nsok3RFXyolj7peQ4MnRGP/8jlzaeDTX4Y09alorgSiupUH0ytrasAOgsYpo8ejMD3D7vWnmP7/EScyWfgnneuTH/q+4LNbNyPV78N1BDuZBFQyxCy09MyT9OQUjC0ajoDe3dPsalRm5dnNDJ0v//+/uZejvwhHF2s3qo8Ws7+f6nCCBxG/hwDsBI6dOo3LJ0/FWBqNAoJ9cUhW1aPnOtpMmuk36qdjpNeWnybRyNeu3xGVGYHZ4LR0XDF1GiZPmIzTlWfw+ycewQvlZcgYMABDBw6yWcan9u/Bv33rqzhddQ4ffvu78P/e+z586JpluHbaNFw7Yyauv2wR5k2ajlB3Dx54YgUOnCjFpKkTMSg1HdUEPX/asAZf+Z+fY/2WTbhq1jz810c/ifdfcQXvp8BLsOIjEMwkgMxgXfLq/VXWfZs9Ytu1uR41FNUdymI4Xr7sEJQtAUl7/1ZglNd6pWEbAfGQQQNRmJvL+9QV/QRqIgI34sG8JyclRR+y8B6PffrjubUkHpNosO8kKCvMz0dOcjLlUf8gbgrPGAobjRur40Y8SM6+Om4hosTosZaqMlSc2H1l03iyjYivSPLZwzaSylmfELPyjt7Xr14P0PvN50Ey/4yXuy8dqU5IYw4Eu/aayDoxkOWcl5Nrm+uECPYTeoMEUIkozMjC/JFjsHTWNAxOSUIqO4LCAQOtP2hjH9Da3GjLT8cOHoxlM2dickE+vOy7B7AvGpSZhS7Ncrc3ozvYiSJeXz1pChZPmY4MTwrq6hpxtvYs8thPzCTIGjpwAPyeCLqbm9F0rpb9RgLGjywGWjuREunBhGFFGDZgEM4SBDU3NKMoJwuThxYhRX2PMsx8pAWSMHjgYHS0dyLY0UlZwhhbOAIF2QMRbm3B8KxMTCHwzU5OQ15uHgsogubGOtScq0KAyphGALh01hwUZuYQxAWRlhTAgGzWH2oq1N2JxJ4wing9qaAQ+WyDetc03NaK6nME5wSyw6nDRVOmYeHUKfZ+8xmOB80E8/lsXzNGjGR/Sb1TX/pmaUVVFdoZdxj1ou986/3nGgLfhtoa6jgLE0cQFBK8V1ZXo4Vgb3QegWLBULQ3t+DMubPISvETsI4i+M7EqdNVaCWvwqwsTCkutmXFTR0dqKyqRBr7j8n5QzF9+CiWn4e8GtDINAKsUOMI+D1EsMnM63T21UMHDSIIp35ZrkNSUgjui5GekoxmluOZM6dtlcZEtoNRg/JZH3tYb3KRqpdZu4OsXz3Ior5mTZiIQvJRu2piWZ4+U4nOzg6MHpCHZROnY8rwYdaGNE6obdjDIo0HF9JLeP1TEvWgYf213HSJdsMFlkOc4hSnOP1fU9SAiR76TrQcUa+fJNBIKKtrwJ/XrsQtVy/D2KwcG5gskMVTZ6mFfgQgNH6CNHCqG1rRHQlZJyoDS4aWluAZ/ygpGXMcqOy9GA7mxkvnFtIB1pAvgKd2vICS46X4t3fcgikyHMhL70jJQNM3J2UG6lzmlgyJ7yx/Ar+474/42Re+iGtpMAuw6r5S1JExmQ7zoDiWrgxA/nIgP8mB+h2f+jiWLVqMr9zyThNS7woqlHi/Unpy3268/84v4d7v/QjLxoziYByydBI0BSPSQE22mu1Rfm3THLN9E+wzAv/2Pz9FfcVZ3PP1byCTQbUdlEWj3JqB1hCvBwiiLsb787bNeH7XHtx09XWYRkMtEuyK5v3VJS24tGXcLJ+ORB9W7d6J3Qf24rpLFmDeqDHoCWp/ZpofVp4ujzKwEznIhhkvUTqQzq00XLloFNbg+89M0oh0Iady1XtuOhcgEXmFPjxedCf58NiG53GquhafePObMTE702bUVLdM3awLTrtRMsZ08qDrM0d40JlasECHysCVhdqs0kpAPQM8zLR+8/D9qKIh/K633Ywx48bgx7/+FbIILr7975/DnKHDbZOl2Myk1WuryEAH3SPbXsCXfvgdjBo/Cu+88c144snl2LV/L6ZNmYQPvvXtuHrKDNsgSW1V8mnRuQCpqx0k9ivuYZPySB/jz7v071vaarWSxr8F8aCysQXnupswlkZ9FQ387z78MIpo5L/10suRzPaXwLaWGPDbbJw2BvNSf7mZ6UgnyNE7gZZujCxT9KOn8vObFcsxdHABrp81g2UUsvps5nYsEoM7CUn9/Cia+b3IXxQNHz111P8+SdmPxTdALSe/fnGt63Cn9qmR1s726AM5+scehvVdW0/o+lIyVB+nJbl6IGI7ehN4tId67DWDrp42RvAi1ZuMHG1clRAkwGcfHZbh7EebV9/g7bJPqCR5fbYrchqPCXpwyTosGTWL2EqZWhhO875ZDJOr96OZqe5gL4LsG9p5x8vySKZ8Pq8HEVaq+o42e884xZ+KZH8SurrD7HsiBKZAMvkGI4k2K6glwinUkJYsK5ceycc/zRa3M++NBKgCRlkZ2sk5Ed3siwMs83TmXBsHRihfF7XVHGxDO/Oc6ktGFvu3FOmC4Tx6f5Vy9PooA1NoI1iV/gKs8+m8r2+WhunauzvQwvhawpvtT0ZGspYeh5mHCEKUs4uVyE8dJ7Gu+lXhe73UvxfNkW7KGUE6z1PUflkuXWz4HRxLPRyH0wkuBU86yEOfkEny9CKZ+dAbtY3asCkxjCxPEoGxh3W0h7qMmGxpvK8OQe+Ia/d4jZ/J9POTn94fln47u7ptV/ek5GR0dDB31J3eudVuxl2sLl0caL0sx2S91Uo+Iea9Uw96KE96jxd+e/DDgvRRHvYZWmUl52F7VT3wsc8KUUctBLKt1A0LCTlJrEvUu9vrQuOr6iR/SNb6VC/dJVOJU4ysH2AZqp3p4YF7SEnPC5Uk5f2dinM9d5ziFKc4vZ5JnZyNEq4D1Kk+kJ6WnIq8jMy+jsxmCNRzkmIGkQbFYDBsT/btiR8HejtygLaj4lzoLB13tD+ec4y0uOqINUAPysm17fPPNTW4dEhKWc6RYp6/7uagrHegIjQERO6dWBn+mulTKFkDvEeXSMPVNhvhAG1E2X1e3uNgbsTgZoqSRZ9qXgF1dOr9piQaLvb2FWWgkWB55JCs98i00YiBEsnGo/yoUelMEmgHys5Qp+XN5UbC6kidykjjUTMj0mEn+Zw4fRp+Gk1ZKakuDP3lYtSn95dwVpz9/ZQQ/y/0twFSBj+PtFRw4txZ7Ck5guKCQkwZNhKJNEBUFyyfREExbM6IBAdhHmQa8y8aJqIHGrztVUJCBBc4S/6vOckjZ9f9jubnrl+K+uL3c5amzu1CR/Fx5y9HL4ofoygfR/3PX0wxCc/n4fyf1BE7lz77NMEbMg47urqQnZaOvOysaHpm5rn2QzJ5zEO65omLaqHsHtPTe2kqF9qYrE808BmWJWt/seLI5PEjly/CA//1bXzgrTfj0Q1r8bG7/gt+bxJ+/Pn/xAKCVQ/LtYftTkBCbc29U95DA50Agj63zJuDr372M9hz/Bg+9q2v22c5vvHxT+OPd3wNbyZY1Xvx2lncbd7DmGz/9p6qpKFRK1ldvyC56MSV/gJC/I/2SwxNgYVp1Xh2lB/FDx69F8+fOIRkgpSM1FTU1dbZhnDaDK2LgOzAqeM4VnWaEcSTbYgGtb7hKRbny0TX1JqpkMY+/UbkF+B01RmCAoWL1mf+aXm8CSR/d3gRya/Pnyem46iHRaWLUf97It1TPuVl/tF78lNfofdvLX6Uh8pRwNZmY+XNH+ecDtUu1Q/pwYDpTfkmMIoQQbLkkEhwmc7yy/N5MIz1rJB9So7HDw9BLQuL+iAzlkcCwUtaMIJBngDDZSE/KY0ghmXXxbGAaesdR+m2JxREGgUdTuA5KikdOZIwHEZ3b5DlEUYq5cgjD4FEv/p/Ah5vCBjAsacog/Wc9SGjO4IBiT4MCKQglXwVX+A2ixU4nbLbF7Upnm2ApTwqHwSCqQR9w9PIh6AspbebrhM5zHumVntQfoX0BYNIDYcw2OfHiLRs5DENzdWqz5JKFUrK9BBwpzHcQALLAXSZlItseIuglWBMu0sXpWRhREomsgjkoM2O2DZ8lCmdYQfQL4N685NrrHw07gggDmaaWQl+9oVaS5BAAJ5IOZJtP4BkNi0/FZrGghvIsCnKInmofWlpc57e16WIAqSpvJfNGxnUi0dysVEEmJds6jWXdd9LcB9M6KL+ghjC8ihOH4C8xADSO0PI9wYw0O8nyFStDyGNeswl2wzWc236lcDy1xvJWZTJ5KK/GoeW+GsG2089plOGPMqYLZDNMtLGUkmhCIYQUI9NzsJITzKyOE5Eeji2ccyzVQrSL/labWWaRjpVmrHK+yqQ4xe9eAl6qWT6h9fDvpjjFf9dX6f2b/f/hph/K/3XA6kU4hSnOMXp9UfWeTojzcYM61D5wwFIu36WVZ3CqLxCDvA0PHSP/rGZDs1paJYzgeBPhok2W3JGK9koMJ0G5Ni5DInYZjK6Vsctw8ddywhSt68wSoKDOl1uUjKve3BYH7IXXyYvEWygl6PQOtisKUkzoZq19dJIEdlyPRkvdG44FHPHx1jY4CjzgHE5oMuI1wY1xpr5E1/d03lsULpY0pJZzWDYrpRGjC8/8aKfDVy0xN2ATOlojCFBzsljM7GUyeXQ3nQVnNVqN8u/ZhFkEmrZcl1HF+o7upGfOwRZNF5CNEZMYuk2Sqbfl3AKZ4CZZ5LJZtdMTnLXKf8Y0JzKxgAFjZXmrhC2H9pLEXsxb/IUGo5+m5JO6NW7NV6Wk56+J8HrTUYCDSHn/EigUddDYyZCYxgE2KCfPmOReIHTDtHaQVJL5rQUWkc7p9NmJXL6vqCclnfagwYd6fSepHTnzqnDC52Fdfrt26zG63jYjD/9bBdQlQWP9qkgOhefcjCKgB5DmFM1ciDH1SHVKwd4yFchxIvx3GqCqJ+VLB11raOR6jHbULQ0ok5hmU8CARmz7Szn5q42BKg22wRNdUg1XzIwpP6NxNLY0sPuyenEfk0K86NMNjsrJ9+Y7Iym9q3Z/OFZWfji+96P9735Rvu+6r/e9E7MGJyvSk7HsMyzZl9Uj2JyCKpoaSBLGDfNno83LbwMaTSQ//1fPoL3X7nEPtPhHigpWUZSO2D6fbJJLvobP3nyjvQZPXVhlFfVY2opzECmW/qNLCxEKsHOys1bUFrfAG9ahs3ERQiKQtTXhkP78Kf1q/BCeSkZ0Yhn2+uyB27qs8hcYom38eQ101BfIA2NG1aMjk49RGumH9NTeyHFWrnFkxOp7Vv7j7nzpFguJulFF/0uYyd0/U77nUQpdh1N2x6CmYe0xLpLv77bFo+1ivnRzLLuabWJNuPRhlWqu3rwpCWvAlNavuENardZvX+v5fysa4pDLrHVLokEsYkhehKYCNQICNsnV+gkgcCkvYbBPquHwEtLjzW7qgdgtomUHphoCTOPva5h0TFN8epmQMqhpdx6sNLDvl19odq9uiVt5NXLjqqX/Y3qC6WzPkxthrkgI/abGpdUttq8iHH0uTLNnGqnYs0+RhLU5igv8+xlmtrhXOOIis7pSI9PA+RGeZSPCONrRQx9w2zXYTKVv4f572E+egnEEwj4JKdaAuFeVPl0Fk8P7NgPqn6zAJQvgfSQ+mH1L2HqnBzsHVdG0mgmJ30K6Pn0gMfywZFXn6lh2YT1+TN7ukp5pQ8WjFqLyrdX+rBblIZlHGC91a7Elo9eymm6ZYvltdvNWuMh9anyZTyNx9KkVmIoC1atKW84oRsRb5C614w2/XRTeiMflbES14Mo5Tiispe85KWNomwcoYakN8nKGOTHccHanGTQzLbkcv2f+jmRktC52rruqb3KjzHMT/fUJC0cyWQSOXHs4Y5IYUQ2xsuP1+q/bF8GXmqzKzn7brF7wmNhXFDWMmZKc9ys+ExboyWv1Bgofwxku5UNci4xpd8nT5QuvL4oYhqvFTktxylOcYrT65Csc446EYcI6w+rmmvR1N6BKWPHxm6cJ+tl3WCiLi7EQT6op8nyV4dtgc5T/6h/k9TX86eHA6JmkHKzcmzzjFYZA7wno8aGKIWLhpWB7UgpcejTyGBnTh6BXl0pjovBUxOd92zghBkdMjAU3sW2UJZI7O+VkL4jqafStAWMDFQzDcns1McTpq8B3QZ8DZxRvUo0SSHQK8llnMjw0cBucsiDPmbU8/pUXS3aurtQPHQYMpM0o6ucRxP+W+RYvehU47P0ICNThqKcwC1NOhoUPA8k4XDFSZvVnVQ8EiMHD0E45AZuyS1z7UhNNfaeq8LBhnM4XHcOZQ11OFJfjaNNtTje0oCK5gacbKrHsWa6tmac7GpHRXcHKnSkO8XzU92dOB3swhkaqZWhbrouVDOd2lAYteEwzgWD5upoINWxvtTR2KqjsV3L8wYqroGZaZTjeROPTdRfM10D89PELDZTf600klp4bON1Kw2qDpZDN6917KRfB9Wt2TQtB+2iTjqZP12387ydILeDwKuTlpy+QyunZYhhgu0gwW9Qm8AQmGsTI33qIUJ/bZrUQ9frpxFrqNPHcxpkSe48gf4eP8G93WNZ8pige0k0mJMDaO/qREd7O3IzUmXGWWWSbah6EivHvqPVlpeut/I9f4cFzvw4YuR+p2bwCijw4sDefZg7ZiJumDvXbrsVA2w/rjExmsCMM9LET+1SVVXvu330LTch1Z/EtnzGxNNSSXvflIJrhl1GsYEYMb4IMhHFn2mrRZsxyB8Z5eOHDME7rlyG9qY2PLVpA7pYL4KU81ywA2v2vID127ehMG8I5kyYYnVb4EMz1/oslJG1L0exdCwthhmayz4pNwcHj5aacW1/0eDnY8XOGY95M+c4vbb0N5LRLWEaGdCxmVbzN91ThzryngEFlTgRuh7eqFW7HoVl2+NhWO1Y67H+SXUj0d4hCRmA6SEiED7Ut1G1+7ABNtYHL/3ce9gqKJeufTJJFZfXUrG0pn5G+le9UFB76EcQq0/nCCUIJGjm0NhEeWnTI9U+408uYetXla5mXsmT4WxDLt5UXXN9GuMxtMJrtlmbcKk/NrAlUYRBmI7Sd2VIL8plDwPor1nFBAF7pcuo9opKtD8XcNQ71ZYWnaIrm669iLlIKYttdDyyCzKhbOJpcVhvJaUBp0QtL3Yh9cBQDwU9ctaGmBOCVD1gjAjwW6joD3nYZ3QkH+OrTbo6oLzwdmLEVjZIv9r9W7sCq/1am2QYpyGBQCeTtW+mpwdcJg55qbypEeZE89IMa8UisOfK3x4A0ud8WQoEqnx0X/2HIrCWGfCVXGLsnGqelnyrFkpXksPuMIrKLOwyQ15MQfoTUUZXn5U/AXkKSN5WD+gMNNNJJtVNxVf9VrswPjyXn8Lru7bSjW3aSH9bZaR0mElbNaWy4VG39UBLdUP10loMPV08F9c+T0wnvclJH7bS5ZVSLJ+vATFvryH3OMUpTnH6eyjWt6vz5JF9MvtBds46Zye6nIZd2elK3HbjW6NLkOjYEfePaGfsdLXZUkNriw1M0eH+okg8HQ93Ill0qv7dQ4Ojm4b88p1bUVJWhk+95W2YlJfHQO57dnqvSsOCIjpJEvGNJx7Brx78M+7+/J24Zsp0hTKyPNEZ75ehilAQ7/j0J3HN4qvw5ZtuNj/pQ8acjUSvkB55YSs++e3v4MEf/hiXDB1KH8noJI39ijRUSmtOQpHbEfXf7/kFyo4fx73f+h4GUA6Z0sqpV4OhLATjoe/dJeKe9euwqeQwbll8DabSEO8OtdNQuvhy0OBsypdkGkTNUwZXDw1PpQOm4wxBzX6ebevAg2tXG8h/z1XXoCA5DT0Ek/aEn4Btx7ETeHbPDoRYVnqi7VPeZHxRVjN8ZZRpwCffHj22pwHT99Ch33ApP9UDD8GezBQrD/45I8OFUei+GVCGj3rbuTOQo0F1TxeKoEOMl8XVGSVjfnWupcsmh4XXUQx04An9FFd13RsIwEfwKQNYaSl/XtZZv0fzIxbaWGgXWoVjSsZHaeiTGppB1qytDGMZpzFZZOSqPMxEo4EnHXhpjSp8ecM5bGLbXDZ1Gt654HKGjcrHo+L16TF6eGWkkle5UC7piaQylvZPdnbgA3d+EXMnTcE3/uUDLpTkFDGMjGx6GcnQs9PofWYJdT0hvPWO/8SUkaPwnVtvZZ+iPKvMLLrJT0XyQjqK8v0b5KQlf8Z1D4ToRydW3TQin9y9C49s2YTepBRo85m87GzUVJ7C6PwiXD1nHgrTs21DHVv6ybqbFvDbxlDuUzZi7FqqSGf27ibBwop9+1Bx+jQ+dP31SDLD1WX1xTqI5uLC69eSlBYTCYVDaGnX24zRdGOZIOlcOoqJqn5fhnosjCs7tY2oPgVCFJZKTez1wseux3ojH4GGX1+vJWijngT49dfbyXCqq4wjQ98AhuIixHiubGP1Q2kaOCFPL8tL9T0h4GXbICxt6zQApm88K5yXelYZ6OGeSDzdPgS6T74CB3Y/li+1IxfH+NCJj5thU9gomGIIASLxVb3xRQikUlNs1lH7ANgsaEj9hHh0kQf5pmbSnx4tbYytEY85Yz5C9HP9itOg3js33UXbpGbvTBdKiPfl7HM8Ci3gQ6f4WoicGPAhkJKCztZWpk9J2ad4U/zo6mpnVhWDZeHzI4lphjs62E4FBMWXjrpQXu1SPqYn6V1parZaNcNdC6zyxMJLJAE067OlNB4VxsXVuR4kqG04ubUDv8otKSUd3QTvwVA3y9Jtqqc+Q+kLBCuuyk98Yjt569rpgEdL3JWrWpHSlJd0ZeUiX+pGAE95sc0fGdVk513by4Eeql+KyyQsrgo0wsyoDNS1iJGqivKmUVcAUnWk78FNNM2oVNE0xJU8NZNPGVXuHr1gLd2xPDw+H0LNbfAzgq1UYhxp29Lux5e/vO90Lr1IHtVfpSTJL4bE+0XvsDKm9fcSuD+J3YV+F0nMvzQXpzjFKU6vP4p1Tq5T7SXI0CYYibhv9TPIzcnFjTNm25NKF0AdpMIxpDp2XoR4r6GlBW1dHMxpXOip+8WSQoqrothgEb3WiR5MJtLQ3FFRhiefX4Or5y7A2+fOQYDDuYYbDdgafc6D6ER88/GH8fMH78NPv/AVXDVpsj3pFWMNhV4bKNzgFRsaZXBr8FCeqjjYfvgzn8E1l1yBL9xyk91XKmbM6SKa/4ulP+/Yik989zt46Ps/xuVFQ8nLkdIWpz4Z6Nyw5fyUgjb2+MLv78aJklI8SMCay5vKi8Y32/iKg7jsCW3FUdHRiR88+hCCBLEfvPYtyCU3LW17JaQ05SSjlgWKpCuBVW2sZTqjkmzApZG64oUd2LRvL5ZedhmuGjvJPmMjLYe9vTjT1YYHnnvell7OnDqRxgQNpAg5k4lmhGXYhkNafkftCsnQOFW64TDNNN6LjZZmuGnGi8eol8UJEzS4pX4kHhQ+QmPJheOF/hWOcSNhPbF3Ye3dSi1L03Qky1IDv+LJmSyKqKf/DKPZYl4ZsFYdt6XwUTlUG2Q0afmo1UIKb4CV/vYEnbztm5sKTFKaRqpk/ciexPMoneiW5JGHGUcWgrIohSgfGeD8R4gyavnkTTNn4uYFl1ACJ7sML81oGRMxjsaz84smlYT4ydx0EbW4XPNX++vr8clvfhPvWnQlbrv+WsoWgl8zLZJWQfulI5n7mqWko3XWSD4f/d6P0NPahV/+5+3IlaHHu9KT8ivAaTMhvNLc3MWQpBXZww91GJao6gj9Ev1oZB34zbPPYXPFcVsGru//TiNgvnbmPAzwJqFXqwIkANuOZnz1PuLArAyk0CC0B1XRtiC9Kx96UKSlp0caG/HUmufw9quWYEQWQS/rt+qy6yIUz8lmsU0HjoexeS3J0n95wGoHXluwqJ9k0rmcwlpbp+Cq1zLsXX+g/kZ9p2aulK9etLG8DmnXVwIqVXHFHZCbhTGFI8x4j4Q6bBbSPaRhXA/7bc0E8p4AggOyvKt6z/9Y3d13shSN3R2YO2EqfGIabQDuwYz6IiZGJhqTJE9Es1viw9yqLYi32oruq+/WtYEVkvJmeIv5sfej5Uia2XOzkJoB9GL9gd22h8Clk6exH+lk2ySwVTsl+NHM5hPr16OxvQ3vvm4ZvN1B29XaeCf4yEegyaWlqqV8KkUng2vzuq/+28Lyum/21z6WTI8kHw6XH8faDevw1mtvsJ129d3lg0cO4dI5c2wVjR4k6FM/1XU1WDKL4yKBtrVZ6SiqB/GUvlViSs9uS43qK5hfkfp1pW/lynuhxKhOTNYoGLQztTHpXes6qG2JylOt+Hj4qeUYznZ16exZBNcaC9Qfull19YkqF73HqzqkfQs0btvDNR5dhl37dbLGiLEsD2p3ulJYxbFcRsO6uLpj9ZZ1QV60QnhwUigN2yuB+RAQ10ODRLVjZtbNJis/PfRzvMXAZvB5lM60ZFwbsQlg61oPbr16iEM9PbplI+rO1eK919+IDI/GNo45vG9ZlAw8ihxfcbQcUNeUx+SXHp1eL4bEJg5Y4xSnOP3Tkbpz69WivZP1b+yotVynvKUJD69ahRuvXIIJOTn0ZyAbeM+Tosm7k0ZgfXOzmwFkmFfS2zng6YCQ+mwtq9L4qAFUhozHE8DZYDt+v/JJZKTn4FNvvgFFevfRUtN7QRpxJIsGmER879EH8V+/uQf5RcORnppKWTgQkY8MHxkp0XGDZ85QUGracl9Lu4IcZUpKSvD5D/4r7rzpZpND0jkzIAo6LtKQFt23dTve87UvY+b0KRiQmmQK85iBrwFKgytlNyOJphoHTZNHhhPzpkFvN42R8fkFeOhb30WO7kogZVcGHi/0NF9zdhtOncYvVzyG+ZOm4OqpM2lAuV2aRa9k6FEuJZgz6PR+m5LjGQtGg7YtF/T6cbT+HB5Y+xyN04F4++IlyGYSibYcPAHBQCKe2L8D23cfwnXzFuHyKRNNt64cxE9yqbyZA/KUHgwvqN7ZrHGUnPi6YaAxeqFLKxPVmfO+9BPg5M1YvoXu+0Ao9SSGSkODvfwtGG/1j2v86B/zi71v3V+X4uie3NOP+bH34Jg/1RHFDNLoYm55m/oiMNasiyCze3/LpRNLQ6DaOCp/Cq+wuk++LkWdMoT5ubQtWV4HGGbm8CIU5+WRpwx4tgaxUQDVKzFQIjrIy51eBFmmGIc5UvmYhJox8eEgDbNPfOtbeN/Sa/ChZVdTbm2aojaoB0eMykSUVjSLsptJ0QsWch0Pn/rRT9Byrga//epXMMDvI2e2P7ZhBXFysu7alYzIiySlTWez+zxRn6INfwSz/dTFicZW/PiZJ3GmvtZmhxdNmYUcpUkwa7M/lE3v2eohj0ovJyMdOQEag8ZXQrl6arxZh2QEN9PvD089iREFhbhhxgzTmatUlglzkkY1z+TTIXrrNSWlxUT+GmDVtd7Ji8niliyeJ4Wx/ljtnbcMiFsdYF1gvVC99aUEsONkOT77w+9hcGY2+9oM2wG3prnGvgX68Zveyfo5DD1BvRzAukQB5LQMtJdtwWYCCe7sgSHrtv4iXoKYlFT88Hf3oKyqAnd99g6k8J7eiTUAyiiawdKMmdqkj4UsYBYiUNBDUo0dakMiy7cyIs486g1UndsDN8qhPHsI8DyqZ7zWTJ3asaIEUwP4xF3/hZzUdPzg0/+BSGcbQgYw1Molpwc//eOfUdtYjy986l8JFPXo1AHWMNtDH1hWm2UFkDOAyHASLwatDaDxXE44Vc7PMNYeOF6s37kNf7zvPnzmE5/ExLHjsHzrRvzq7l/hx3d9C4XZufB5k3DXr+/G2u2b8OBPfoFUoi/pUv2DHnQ5IVRnVY4qPZUjU6MQtlJGK5W0WRq1oGsGpZ40PmlDM/FQv+LeOVVcPSiwIYv3pTv1WxFfAs51t+J7P/lvzJk6A++4einbAnkK3NP5OJCrjPQwiHAOQZadcuzt9TH/mlFnpimvytbKRalLV/TXlQO7Diy6MUhlxrwwgs2M0ikHameOh2SXHujr0VjGOxpWqFNbss2wYWZR9UH9RMjyqfCURJWGIJTqUgrm5KW+RFpx9Z83edRD427y/tn9D6G89Di+efvnkamNvxghyHps9gtjG0/K6HSv4pCH6qCuXjlJthcBVvIxzheyU17/viRUVylxnOIUpzi9jkgDiXo1N5MgHw1uAqwePHN4P0qPHcd7r70RAzzsxHX7JfpFjQUtHV1obG2FdoV179icpz4AQXqpblCDhjMiOIxRHD2FlVQ97PR7wxFbbtTl8+JJDt57jx3DxwlY5w/Ot8FWn7XQuyMKr9xoYN5cegSrD+yzWeKw0jMwwXR4T0udZBTo8yravEYbhHBUIWlw4kBGOXoY/upZc3HluPGMo1kFN9BYKsob07sY0hC1k/q7e/lyBPlHCGoDuACrxJKubNkhB3cbw6JDoowCLwd3JSe9zBw1Bh+8/gakcbA2cEQRLD8awFku2hjrD2vWYNfxUnzg2utRlJZB8KgZaMuYK7eLIFUBPe2XsSUDSyXr3uXRowFXJ/TOWpBhHtr4vBmUb11yNSYNKkRCKMgBn0aDz48Sgtk/rn8OQzIH4r2XLEEO7cGwfc6HTJknL2XWDKkktM2MmEcDsvRzkx1O38qnrDsHDpUL1hEe9WfLdS2UIysW+sXAoEU1nTJJlrnyZmTxdREzH8Sb/2a8iQe9qFczeumnVM+T4rqYFkkyU2CBYAE7vUfl3l1S+grD32jeBMzJ1nyNLCHHXbKb3HTWVqhjzQKofG2JJY0uk41OS3NZacizF/5gBNlpyUhL1rZLko3lxbSs3KWf80k4/bjTl6UXtU3yd7JQ7gQCSLaDhIQATrS24YNf/goWzZ6FL7/znYwT5H2rjayTDK+6Y/mgV4ydecsw96CRdeQ9X/0a8jOz8P1/+zTSrZ7RkJUeFZARE6yu6PwiAWtMbh7cu2CuhMxG5Z/eo9SnqTaUHydgrcMktqcMzYJ1a2ZVsyeK7AxY6Vt61GdZBqalWDuToWslH+WthwPWx7E9rNy9G+Vnz+KDy5YhVbrSAwqWlySKGaTGXh68jB5eW4om8tcAq2SIAVa1DQNr/JOstms6//SOpPIQYl+k+Ho1wM200V/1PNWP9ceP4t9/8F189/b/xJyR49DZ1Yn9J0pw1//8HOPyh+I7H/8MAtSTVut0hLtt6XVGIJV9YAhhyteT6KfiCZG0qiESQifriTcpDT/60+9wvLIC3ydgTdcqiW72hx6Wmd4LZ78fZF/h9waQrD5Hn5Bh3F5t5ub3obO7m/1LD5JpzHuINPTNZ31KK4FjSILGFOVNS1bp7/ElE7z40BZsg8/vRVoCeQRD6A54cOu3v4aBubn4wcf+HS2s99ooLolg1NvdxXYYRtAfsH7DH+pknec4xL5PD9w6evTdWu2qG0ASBxvl096xZMrWP+i9dQ07EZ6rzyD4TdQmdByLbDUHS8zL627msZsV0JuSgu62DqSmp2LF9u24m2D+J9/6FgrSM6lbP77123uwevtmPPzzu1mngzamBNh2tGNvYlgvljBdFiyHFSth6UFrR1opZ4B6T9X4GRJkZWLqm+nXHaS+GScg2dQva+Mrhkv0e9Dd2x39NI/fPo+DUAjtLDdPepqVr7+jg/nxIuz3o5t5jLCfCjDP2hUZIZaN+ine93iSqKte+wReMutAMnn2dHVRBpZTgHGpMpWzkkhif+ZluehxQiAxydpeS0KXbW6V5Eti/8EyZT2wlqcHaCwLPUBqY2paTpyhzQClG/rp9ZPelCT7lI/aq5/lKJvDQ9ltfGXaWkHUzfqq8tQ7wj7bCLEXneEulo3bGbm3u9MerfUkpZt+vAwfYFvxeQJoow47WceTVRZsYFrlo35DPZqtEuC/Zny1SZbqitqdm4H926RgccAapzjF6Z+OrFNi1xTr8GS2yIzRctTfPLcSuelZeNu8+RwzzGSz/s/CRkl+Aob1za3o4ICgJXc2G/QKSAN07L0UzeD5OGjIiNJTUDPUhd04iJS21ONPK1ZganERblu6DNkyEBlQhrWS1LJVLf3p5kAgY1UzJmRhg0GMtPxQG+tsKT2MtEAKLhs23PxFypV2IRbpXO/4aOMmPbslZxpszhA2Y/oiSE+UuzhIhWlUSA5b2umGJuNTQ8OnoaUZI/WBfPNTOioDJ7eczr3Mv18S0EMDpP71rUIpqZf63lFbi588cB9GMC83L7wMqSoryq4B8JWUhHSuOBr8RQIZ9r6VHAXRM28kJ+GFoyVYvmkzpowZiRsXLqDBxnA0xPSOZQd1/8CGdSitqMAti5dgdsFQ9HBgl8EkY0NGp4xG99RcOXR1zy0No9wuaUcM/qLrF5HCx85cuFi1+4soDGh8VH6xstMxFqEfSQbVR4WS7t0yLaZl0Vw9o69EI+k9KmVMDxw0B8mCYjgBTStNARyeC4xRQxbDpR9rSyofnrmLPlId0ayW7kr/KherwwpqelTdpBFHYysrLQ1pqUm8xT/WCYkrw1ICK88xtkrdePwVipkoMZ27eiDJw+TrAKs2rXrXF+9AID0Fv73jTtY1pyuLorQZJ6oyI1ttEf3Tw45TBFDLPvUJvPeGN+Gzb36T8dXSPPvUkQFDpxUJa8D7okgaYRwpR3ycp5WViqCXetLmtfXBTnTS6NWuqLppD+YUjnHMWGcYWxrMskwlrwGZaTS0aWLSy+mSJ/xVLJUJTW4cPHMGT2zcgPddfz3yU9MIQhhCaVqdc0qwXLioscNrS9FE/tY7rH1LUXmvx9aqsqfjQcBGBr/mRTsFCJK8Blq0+603ojar+sWwKQFsOHEUn/nB9/DLL34Fc9TWOzlyEMje9cQD2Lr1Bfzsjq8SPPlwzyMPoazypIGW/Lx8vOPapRhVUIg9pcfw1AtbkJudgQPbtqJ47Bj2cR6s2bUTbaEuTBlYgDnFxXjLW96CB1au4rjUg6bWZpQcLYO+t/rW65bh2gXzECCgVd/4yPo12LJzJ/PQg4yMDLzjxrdg8ojRaGhuwm+eeBApA7JQVXEabXWN+OzHPoYmArPfPPQwOrpabBXIZdNn47pLFyMtMx0f/e430UqANXPoCBzafwgh1t83XbMMN8yfh1RvLx5euxr1jc348E03Ye+JCqxYuwGZWek4fGQvWtpaMWnkeHzoLbcgPz2bZdFlD+O0GdKflz+OlJQ0vOmqpQYYNx45gA1btuD9b7oZBbmDcKbhHH7/5z/getYplcOKNWtx05vfjA3rNuAJ6qiqoQbjioowfehw/Ov7P4KfP/4QHnl2Jd6+6CocPLIf7QR9ixdchndcvQxZBOyq5yHWa+tjA0lYu+cFPLX2WWsTGt+uXLgQS2YvNPC759hR3LfiCQL0Vou3cM483Hjl1UijruENYOu+3Xhs5eOoa2uxXbWvvXwRbrh0EULU473Ln8CYMaNw+bTpVnceXfMc1m3dam0swHHjLcuW4YrJU21n4daeMB5frbLaBb/Xi6zMVNxy3fWYVlBks+U7yo/jvqeWo6620b5Be+nsmXjLoiuRnZyK5o5uPLxyBbYcYDmz3g4aOAhvueZN9mC3vasdDy5fjg5W6taGFhyuKIPH34u3X3MNls6aZ8vUW5j2Q6tXYfvOPQSoXmSkpzPtazFn5Ch2IYn486oVqKyrR0dnK0rKSlA8chzedsPbsP2FrXhhzw6251689YY3M9+XsJGF8MTq53G2ugYfuPkmpLC/WLNjJx579lm0drQhlUD82iuX4LK5rKPUg1ez57IryENt0vobI/UKcn+bLN5rDFg9XyFFz+MUpzjF6XVE1t0ZuSU57OzDPdh8cB+mjh6LYVlZ7CBlsMa6VRc61tXqA+GtnTSM6KHPfSj++bt/m8ykVadLZ4Oqrg0osmOPdcYkf0oKahrqUcbBbPTw4ShIy7TYEsyMSRqhMlK1ZT/tADMU+4zF6FEzV900wlbSSFq7bwfSsnJRmJNjKcgoczN3HFiYGcsJr6PcyYtnZvlZkIsg8uMAKMNWgFQfRBAPP+80U4Ynn1+L7bt3YObYccjVtwfpr0FNR4Ht2FFPZWU82AYXAiOURvnQ+zOaOVq+eyfKq89gyYw5KMrOlqWqCJKWYS+eLLT9EDJZPXAGlgxZf6/Xnvqf6+rA8q2b4OVguWzePAzUzrV6Aq8ZMr8fh85WYv3e3ZgxfAwuGT8RiXpKzfLRTLE+W9MWCWH70UM4eKocxyjzsbNVOHbmNI6ePY3Ss2fpzvQ7nkHZy7hjsSMBQyn5WFgey8iv9EyVHeXEv6zKhTtOd+zMWYt7XEdel5mfu6dz8TwqHpShTI7hyqrcUXHNX+mcqcbRM5U4XnWaANyLTNZF2fyanZJBLxBkuzknaCdPzaTT6GddMBDGchNEcrPLuk9fzZryWgWgz/3IcBL40uyL28Fa16yHPLdZRNV5nnv9Phou5E1DiCyNl3jovh0kDkllGTv/m2QBmRYNK9UjkeSV3Enke+hcNVZsXIuJEydhwsDBDqSZfAqp8IrHf8kb9RJYVdP5FY3J5Tu34KYbb8CswfmmJ70/bNnluVLSCgjlXVcXQ3oMJLK86wGWLugl0R0rgUx9t7YTEc0c0VdLh/UAxTbXomAG3gRiycNWGAic+bzwB1g+4mMzZHISVGHFpZfAIxUllaeRFAigICdXWnIqIF+1IJXchX1Gv9PXjpiIlp93R9/D1vX5dOWjPpe/5pys1t8xY9q9uobtdtWBXdhwYK/N2A3JymHdZjmRi1tm2QOfz4PKhgY8t3Ubrl+8BINzMll2HrQmhPHo2ueowzCuW7QIj614Cmu2bMJ73vd+TJk2DY8R6FVXV2Hh3LnYf7IC37v39wR+DQSWxRgzYiQG5g5EZU0tglT1/BkzMa6wCAOGDMZvHn8Mz2xch3HjxuLy2fPQ2NGJh55bjpHFIzCmaBgef/553P3Ew7juhhuxdMGl2HpwPzbsegFXXHK5vS//o/t+h230Kx42AsUcP3Ly8/Dj3/4WKZmZeN9Nb0eSPwkbNmxAfkEBhhUW4OktW7GTY+DYkSNwyay5aOzuwuMEM2NGjSRgHIZ7n1tJ+ctx41VX40BVJb79q1/apl7XXHoZ8sjjSbaRmtYWzJs6HT7qWGOon8BtPUHfc5u34NLLLkdSajJ+/NCf8ejqZ3Hp/EtQXDAET2/bjLXbNuF6ArgK9jf3P/44rrjsUqSQ99m2ZlTV1mDRnDmYXDgUo6ivHaWHsY5xRgwajMXz56OHffIjTy9HcnoKpo4fh56wxoNEAlIvTjXX4z//+3sYOm483vfWmwk8W7F51w7MmTqNQC6EL/7oe0hMS8Et19+I5LRU3PfkE+zf/Jg7fhIOs1+986f/jdyBA6y8ezgG/PmRh5GVm4Nho0fj7vvvRWb+IMyaMAmPPb8a99x3HxZesgCLr7iCffQpLF+9EtMnTEbh4CH448rlBIZP4S1vejOuoMybDu7FGuZ50cwFONvZji9QRu2SfhN1m5SainsfZTosp8kTJuAXD96LR8n/hmuvwfxZs7GdZfrc5q24Ys4CeJN8+O0TT2Dlli2YNGki789gGTThMZbVjHETkZ9fiPtYhn8kKF96xRIsYB3ce7IMKzc+z3KagszcXPz8iUewavtmzJ09C9MmT8P6Pbvw8IqV8AX8WHrppWhiP/IY6/fEsbSNBuThoTWrsPPwAZbXMhwoOYyv/vxnGMY6s5RgXjr9PfVQVFSIcSNHolez6NGWqP7NlihH22D/FvpXSeEZz8v+OEBArB7P+r6Xin6RLC+kOGCNU5zi9LojzZxZp2azkzT9aLgJXAgAVNIwv2LmbKTIkJRRY31itLuNGmHqbzuCQXR0d/PazDMzPK3/5M/FOOu5dc4Tm9XhtYxQu2+WIVPlIeDzm4F+5MQxRkjE+OHFFtWtpxXIkrloprPJaPdMQnHTkfxo0HoJAvIL8nG65izWEzAmpKagOG+wbcikmUIFVVxN2IgkmR0livO4KLKNoCKagSIjGYK81MB0tqMd969aiYNlpVg0fwHGcgAPEIzqW4JKWextdtOklgEtZtFzu+8GPQGcA+dq8NiGtSgYlIfLJ06DX+JLWYpi5eB0fLGOP+QcPbf8u5naRBo7WhK8fv9eHD59EpfNmIXJRUNtmZWWUHsIuBtCQTy1eaNdXzd7AQal6Pu5NHIJwFRfPAS87aFubNu9CxUEf3U0ds01NaG2sRE1dPUNjeZXSwP2ohzDnoue10Sv+877XzfUo7Ze/vWoqa/Hufo6Hp2/rmPunIVvZLzzroZ+zkVlq4/663M8VRU0iBoxungk0qh7vwqZ2bUNVKwQYLPsLcx3aySMdhqtHXKsZx09YXRqFp467mJowil0s5wFMWxjEkbvZjjNgGn5uM2EEQhFdM5jkOE8BFRpMlqYmJU777lkVZb230f9z1+KrMx1lGNebGMvK3sHVrWc96kD+/Dn9Stx9EQJuoIRXMpyziTA0TcwrZGKKEKs/WomQB7aeOeFU6fw1f/5BWqDbThOIzGQlo5hBUVucyOGsvQYVnHdg6qLI7UFSe2AoeSIHfinW7xWu24m4OimPLb8W3mivGpNNiNtHPRwSAuX2VbV6AjMUglEGZw+QuWuBSod+9YsfbUpz2nWoyoCi4mjRhlgjSZpMlhpqHCMdCf2+xoTE3k5wKrZYS0McD2N+nXpQICVcuuhXVIA28tK8MT2Leyr2tDa1IKpqt9sx6qTegW/NyEIL+va6cZmPLZtG6pqqrHz0GE8u2MbHnj6SXuV5G1XXo3Zo8YgKysD119zLYYMHISEgAdn2AZLjxzEksWLca6mGbuPHMLnP/JRfOS6GzGGYHIC0zp59hyClP0rt30ME4aPQGeoByvWPc9+bjC+/ZnbMZt9/6zpc/DUuucQ8CYQyEzGj/70R8wgAHnHtTeiIHsgBo0YiuXPPYtBeYOsv3/g2RV405XX4D8/cJu969/W3oYHlq/A2MlTsGD6dMydOBmXzZqPgRkZBk4EgPMInr/+iU8zH6MwecoUrCGgTU1PZ9hJeH7ffjR3dOHayy9DWW01tu7cic9T3rcuXGjgqMmfiOcIJJddcpnNtKl/93ip+JQkPLVmDabOnEF99zIPa5CeMwCJ4V7MJnC896nHMWBgLt66aClK2WZ27t+HJQTBiydNRoSAd++ePbjzk5/EpWPHwccx4HmC8lMcy354x51YOG4C5k6biYOlZTjN8XvxgoVuh3fWf+1Ifrz2LB5c8wymz5uHBZOnY+G0WVg4dQ6y0pKwYvN67Nx3EHd++j+wgIB2KkFqI/utNQTXy5ZchfueegpV1TX4zh1fxNwxYzFz2gw0NTXaA9Jxo8cTZG9BwfDhmDlqNH750H0YQp1/+SMfwxiOb5OmTsTK51YhMzMbI1kn7nnkAQwfOxofetPNyCfgzRtehGfWr8fwYaOx++Qxm9m869OfxRKWyZyxE21Zd4j5GFA0GH8kSF44dyH+/eZ3YGx+EYYMG47nWC4jeV4wtAgrN2xE8fCRuOPDt2Iuy62YoH39zh3ICmRiFMH0j377a0ydNh2fedf7MVEPJ0aNxIMrn8aEgmEYw/DLN21AYdFwfPnWj+HSUWMRZh+wc/de/MeH/xVvnjcXk1huj69aBe2UvYjj4PMcE+ubW3D11Uvwp/vvR4Rj4Vc/ezvbzAhMYZ1prKlBTloaxhcX690Ya4i2csfapPrzaBtU47wYUnxGfy0BqxtF4hSnOMXp9UQay3iw5Zp06kdlNu4pPYrc9ExkcZBzMw+6q1lPd7Qek/8yYEJ6D5QkgBSzWV8JxaLE+la77ruQ8ej8PMEQRg8agqEFhXjh8BHsqzxjcslw1J+kiHXcTlIdddc564Xp9FRzRFom3nf1Dfb90CdWr8IfaDScDXZz4PDQQGWg6CBv2pAMurRBRpJcJEWNfWcUJ6KLlu+uc2fxsycfwfHKSty85DpcPXUGkqljfdReyz+dXgUSZUxH2ZgjDxonMir1bTwZ9G0UbeP+/egMBjFz4kSkE8zbrBjDSV4X8+JJoWPZc4de05WWafdQxhNNdawXpShiGUwtHs7CD1MmL3yaB6Y8e7RbJQHdPALnoXkDEYx0u7Jj3myX4UgI6RzM37ToKryHRuU7r7kR71h2A95xzfV419Ib8O6rr8U7l17j3NXOveNlXN99hn1X9PxdS877978v985rljEtuujxncuu5ZGOhnSfs+tluEWOcWLO4tC9i/HepWPUvZvyz5k2G8fqzmFb6UH0UP8CNJBhyjLSO52aWa1gmf9p1Ur8nsbzn9Y8h3ufX4P7WN/uW7/W3IMb1+Ghjevx8MaNdBvwKI+Pb96Mx7ZswmObN9pRSwGX79iOp7Ztx4qt2/AkQcLjW7dg7e6daNHDItYtrW7QMw8DaXJ95FrAxZDaj9UB1UGBX6/HvjW7+vgxfOT738cnv/ZVpCcG8JF3fZBG3D585Z5f4mRXh5AeEmmMq74bqFF9ZVvyEdDpnc4dZypx+39/j2E8+M4nP4dh2Xm480ffx23f/AaeLz9hn5/RcnHVFdup9SLldaTMqqJFM20HBzoFfnUtDdh3H/XeoWZTCYAknz5bYsQ86gGVHhOpHfay4gcjPbTFeV8sKJeW9Bs/NjG1ajHWfG0hAVF9YyOa2Q5jFOXqSBcv8vi/pphA1iu6B2K6pt7tu6Js7xn+NGTR+cI8p7Gt985DvK/nEup7tIGdgXOGD0Ui1JVGEIIi6mlkfj5uv/XjeBsBlyame5J9ePSpJ/Ddb30TP/vv/8buvXuQSL9uhtUmR9lJ6RhKgBlu7UCovZ3jSRi94aC9hx9u70SwtYvlpEJMsJ1xUwiqIy1tSGUfOSA322ZPWzo60dAVxJ59B/Cd73wHX/32t3Dvn+9FV2sbjh0pQaKPfSwzOjA1HekspnBjO4bm5OFDb38Xdm3Ygttv/xy+/J1vYnfZYfgom3Shh4Z52TnIZr20T5ZQ1rTUVHu3VHVcs/L2AEPqC0YwIC0Dg7IoT1fYVh0UpWVxcAza0mw9ylXFkayjCodi7OjRNiu39/hRpPlTccNV12Lf4RKU1tXjbGMDhhcOsxU2Gg7s4Qr7dT2g6u0OWZ8cYn67O6kXkxNIDyQjjXJ2t7QiEOxBftYA1vdelk3Y3jvWe5OSY2TRULzzujdjLYH6/7vjC/j+T3+BijNV8BNE7yk5hIIhBSjKyEG4o5VAN4RBOQPRxHFRDxrr2f8PGJCBnJQAupqa4CXg/7f3/ws++Pab3ad/VJ9YH6SbVvZJ2Vk5SKKue1o6kMqKk8q+vyUUQn13ELUtLThcUoq77vo2/uub38S9v/8jPN1qbxFUEvwPHjgQRZmZ6G5qRW9bKz5489vx/ltuRlNLE10ziguKEOlgv9fWYRtjJQeSUFdbxz6L9gplyEynH+tPD+tUpsePbNoybZSpi81Wy5kHZeUiwLbfw/hp1G9SUjJqqDu3Y3ki8lKzWPdZrCyvAaz/eaxn6axDwe4upLD+60GGVhVRtcwvjzzR6qdW9hlDWb7ZPg/CTS1IZ3nd+a8fx5sXXYlIF3XUS6b2YE4tjv2H2Ux6UG9efx9ZBXx1Sb1bnOIUpzi9Dkm9JQdDGmoyWNvZoTZ2tGNIXl7ULON9/qtftL4x1rnyIswOulubYuiCcS00B8dX4qLJu2v9mT85yY88NUsj1tooI5mD0aWz59kGG2t270AzjQhbSqnASl68SAZc6eEALI0KHvUno9RMK1r2Q5JT8SGCxmXzL8fWAwfx84cfxI5T5WjnMKRP88igtc2omEdNOUUSoqDyoomGBnloU5dqGrOPbtuEXz56P7qo3/e/6W24auI4JHH80jt2mtUWuJPMEjKBFzazSUXYu7kyvqN6EZQVqN53ohwvHD2I8aNGY1zBUBp52qyGLBhGRqUC99fzX3X8s0kyiRD1E+rV+2wyAlppXK6noamyvnTqdOQEaPhT97Td4PUGcK61FTuPHDJDYfrIkZQ7FNW1sqQ6QXOGPPQubg4Nl8KUDAxLy8TQlEwU0mAtSkrFMLqhLBO5YVE3NOXlXSyM3PCXcOfvpzE8jeKYS46dy/9Cl0KXjKGpyRimI90w80tBYXIyCnidT1eQmsQ0MjBv1CQadXnYUVaCMx1t6JFeVD6sN96IdqWkMUMl6MG6Zgi0fL6tqxvN7R1oaWtHcxsNbRpl9TRuahuacLa2HlU1tTh9rhan6CroTpw5h6OnKnGkvAJHT1bgyImTOHLqNA4Q6G3Upj/VZ1XFqVnVU1O4laOd6iQG5F6CVC4qb3fhfuwzD6z/YbarkuZ6fOYXP8J7vvg5lu9B3H7bx/C7z38ZP3rfrfjYO96NJ1c/g9u+/hVsqTqFRrZP1SFtUqL3CwXfGmmkPbRtCz78n59HVf05fOUTn8KnL7sCv/qP/8Tn//UTOHS8DLfe8Tn8529/htKWGlUmq28xWc7/is5fn/dzxlWs6Rjx6Oqy6zdE2gH1aFUV9peW8r76Aw+zzZv0d9zUvgko1M7opBJtwNJFg9X4GqMoMwtOHate87SQxrXOa2nEx4LJX64vjkBw1Of/mtSvnHdOQq1sobYsX6CRPTG/CP9CEPW+y5fgxvmXIFlGtcpFfa1U0qOHC+zfqCgfjfCPv/s9uOvW23DXxz+Fr37k41gyebrFKa89h8/e9Q000NB/N+vLJz/yUUyfNwtdEYI4xtUKDAkRDkc3zDGB6K+6zKS0VF71wfoRlpXC67Mhuqfv5qpP1kyTt0cPGhMwZuxYLL1uGRZfeSWuWboEX/zsZ/GWZdcZwBPPsPpw/elhG5neQCDxwzu/jNve+37kDM3H1371Yzy7c5ttoKTXUtwqGeaRdSa28y4lM51Zv0ynflKfbtHGRZKTlwYqPWz0Pvppl2plzR55UOZc9j3FQ4ej5HQF9lWUY+igQbhs+kz4kvy4f9UKNBKgzZw0lZiZNYYyiKceRukxjq1YYBlol+IQ24ptIEQ/Kz89rdI9htSO5LaSgHHd96Gl6x6kJPpw69vfja//xxfwgXe9Gy29QXz5Zz/ALoLnNPbd3QTYEdZ5fcrIy/JTG1E8PzOsyeHOEEEy86yZYr1b2tTSiMbmZrYZV159GwvxN6hOT01Z+Wd/ENaAQH5eAkjtbjya49bSpddg0VVL8KbrbsAdn/w05kwYC0/EgfwuptutTZ5S/KjtIFBtrHUPSpj31nAnellGWvVjO80zrIe60C7faoP2LVTmWSsmVCDKg4FpHu17wQynUrSVQxRcquvxuW+f20Nm6kCbCNKbPBnHZkG1RwDLhDpSLfBQ/9KvMq5XO8QvRL13coxUPD2+1OtJdU2NaG1tsYdB+qZuQJvkqRxNH+7hptri64lcvuIUpzjF6fVEekzO7tUOMlbYU2m33+a2JhQOcoBVhpbGZfe9NAEpHV0H203jRrv8KaB77izoqiH9FZB12OKvlFxcpSd/OY7ZPCoAB5BwEEXZuZg4eiwOnDiGDSWHYKaOOn7GNQNcsspijY4BMoT03NfxZhjKSnvVnjpne314y5x5uI0AUobPPU8+hp88/STWVZxAg4xS+mnnRM2oiIu2S3ASnicZMhoQNUxJAyYunb7VVt7ajkd278IPHnkAz+/eifkTpuDTN74Ncwvy7Z1H2X9674ka4N95MqBu+bfMWL60XE+zHBqgKwgEnty9BZ4kL+ZNmIQ0bYbCPEuDtkEKo5kBepEkeaVrt4TT5VLlIUM/kpSEwxWVOH7yNCaNLMaoQQPQG2Q5c5SXcdDBwttachitHe1YMG0qcjUgUz4BWg3ElgXqUgZir2aslAZlTJDRSuc145Hak/FK46C/006aL+W0qcqFYV/eKS3Nerh09LkDnfc5XUf9EiysczL0vJTXPu1DJyX1PTQg33C4HXnJflw2ZhJamzuwlYC9hUA9ZkQqzz3BEMbmF+DW66/Hx6691tzHr7uOx+vw0Wuvx79eswwfobuVhpuOty27Fh+57np8iPfktEzy1mU8X3otPnzNdfgAje8PXH8Dbr3hTbhs8lQ0EfxWtTSr9KRkK3dXmP2ORmojrh7JX/KZUasqorrmgqjUtcUSTrZ14LsPPYx3/L9/xzOb1uN9b7oBj377O/jUkiUoJJgPkMen3/IW/Pdnb0cTAfY7P/dveM9dX8IXH/gTfvjMWnz/qeX4wm9+gbd95XP41Pe+iaGFw3D3HV/FW/VNSwowkHXqY1cuxcPf+R7eRnDx4NMr8I4vfA4/e24Vamno6gGO5GinWNokTe1Kgst4dL2MLpUR8zayFRBRP9V92/GaRz2sauruxoZDB9gGX6Cx24GI3zRiwEKzp9KN64MYV/0gAVAP5QiyTsiIDROc6V109QKKJBtcLVYbsWkGJi0jA2fO1dBHabPuWAemFEzBYsqjafn/nCS3vbMrsZhhzSQ6Yqtnf6d+MpndyZT8wbhk3BgUEsj4mU99ksXaAuPYxnYJAq3sb8Jd6GE/F+kMI9TYilBzu62GEaipIGA9daoKSy5bhKsmj0d+7iCUl5+kLr02g+UR+LQawXZNvvagjj5abnyqssre2ewkFjBAxLal3X97tWOrzT8yJ9o5iMPPwIx0jBych8ryE5gxaZptjJQ/YABKjxxGVlqqLdXXjsEh5jXoIwANeHDqTBV+8/vfM80eXMsx4AM3vRuDc/NQdrzC6pfepRYA8ll9YGrqE9jv6JMzIvX5vbxvexT4fKhpacDWgwfI34vqUMje/03LyobfK2DFWkGd2uZlBDRTJk7A/pKjWLN1B5YsWIBRWakYlJdl7SA/dwjGDCm0XZPdHD7TsVLTWNGLhvpanGmos77ZJzBNGSLUjV5DEFjVBkshppXI+qvdxNW+tY9Aot/PNA/jvoceQF7eINwwezZufee7baa25OhxLLt8Cc5UVmL30cPwsk6f7WCb2b7V+q9UttfJY8biXFU1dpWUoTc9AxXsI7Ti4o9PPgWvP4WJa66RMlHOfI7R2muivKUVvalJ9p53E0FbUUYu8v1eA+lNdbW4ZMZ0XM+yGkg9HeD4GG5vwewJk1F+vBxbDh4E0lJwjuD189/7Nu597AkUUTeDhwyhnvegnWURJu991GNzSxOGDx/myilMCBrsZrmwyqg9q3Zp3GR/l8aGO4LxNZt8tqMTEYLh8sozCHV1YNjgQZSdoU3vLCfG56WBfSJo8hYAJdims43bCKyVBgc1XodsN+BxQ0dg/8F92HeyAshKR1ljPd775S9ixfbNSAwkY93OPdi8dyfBttfK1KM6L7tGfF4psUxfK4q/wxqnOMXpdUduR18aHez7bNMTdoKHTlWgrrUJl0yZbtu3C7i4e/ZvRp0iaBzXzsAdWkobNeBkbtjsHp3Nav6dLka8iv7xnGnYO1Y0qrKzc3CqqhJlFeUoHjYMeakZNiOiJ9KKZTH78ZGX8aGglgatNf3pSalC5WdlYszo0UhPz7SZrM37D+FI1VnUcFBLSktnfhOJW90TVYXXMUaWDp2GOA7PqKNxvO/cKTy9awdWbd+OQzSaRg7Jx1uuuBJXTZmGQX4COllExoy6N/1Lc/yLyix9ahizz4HYTEY0Zd7voHts82bsKDmAy2loTR82Gt4uDrLutv04Y9SVheX3AnchWTT7Y3p6mswy1wY/CQT0tdTBk1s2Wh25ZsF8DEhOoTGv59L8S07C0ZqzeHrrRltudtX0WQjQWNMmU0ken4FxvRusp99630rX2sRFBqmX6fDfnjyb44WF57lzLvxfnr/Sa5Vd9Fxp6tr8XJp919GwPj3NkKGntsFr5VTE2/Y03N5zpKGo8AKAWRk5OFNfjxM0yrRZy0DWlwiBjitf6ZvmNdNPokv2eKDPfCTRJXvlvH0uhS7N50eKL2Dn5mgIp9PQzGSdyQgkIT05Gek0HnXUZkWHystRlJeH8YVFlI/1KFqvVZ4vInq40mW29Mu8aWVCDQ2vnz/1FH7x1BPYWlYG/8CBWL1/D778y59h5bo1WDhjJr72yX/HBy9dbLvgJmgpremFuiCvKUOH4dL5C5Gbk4OTlGUt6+XKLVuxadc2VFadwsSRo/HhW96Ff7vl3ZiSN5gGtAOGSl/yDKZhfNmM2ZjCvqb81Gn88dGHsevkcWTSSN5RWoYf3vtnPLhhLeq7OzGxeLS9o636q/qtPMnF6rMMU/1aW+HB9BDN95nWNqxhvjJYNpPZzv3MuzCQl/ftYZDK0sWwNqO6LT1pZUMgELD6oYcfmqVhECXKiAwnVdCvgeVdebqSMhaznksOiaA2zaC6jPZL4vy/Qkz45Tdd6kcv5cm8mbceaLCOCWwLiIiP9K73q62esW841VyLZzY+j+sWXo7CnAHsg4MWxj7LRD7+1BRoU7V1L2zB7uPHsH7rZlSePYM0grhlixahuqYGOw7swVXqVwJplJmlQH36UpKxaccLWLN+Hc4x/PgJ47Bu03rbGfWaSxdp5zzbdXcV62hucioWz1+AgWwHq9auxdZdu/DC8SN4cPnjiHQEsWzeZUgksH3ymWcwZdwETBk9llmLoJv6eWz1Sizf9Dx2s849t3EdOhpbcPOSazGcoOaZ559DOtvj0nmXIBjmONcbxLOUZ9Cgwbh06lTKtwMtBErXLV6M0nNnsGH3DjQQoOw4tA/L1z2LgyVH8C9vuwWzh41CTyhodcD2aCAoz+T4tXbDRtYVD/5l6VIMTAogyPr47Np1ePvS6zCHMmoH4ZMVFXhh925cfdkVbCvprJseHDhagmf1WbGTJzB+4ngCyEM4TXD/9quvRRLbs/Zo2LZrJ7ra2rB04SXQrrQCsno9obW9HX969CGs3rUVu46XYeX6NUhif/Oe627E+BEjcZJ92JPrnsO+0+V4ZO0zqD57Fp9+z7+gOHuAbZZ0uOI4Hnv+Wezj8fFnViDU3oVb2ba1JHkV2+nQokJMHz6WADQTW3ZswxqVe9lRPMawE0aNxruuuwEZzHPOgBys55iy6YUd2Er5H3n8MSSzT71q5nzyGIHy6io8/twqHDlZiSefe5Z1oBofvOmdGFtQgOTUVDy7YR02U99bDh/AqtXP4vLZc/DmxUtYTiGsZjlmEuhewbFIbbmDZbd+wwYUMQ+XTpvOviobz3K8Wr93B7YdOowVz67CrEmT8M6rrkGAfe66TRuQwT728tmz1AhQzn5s36GDuGz2XAzMzLL9B1YxjcKcXCycPgNrKUd7TQPefOkVGDe8mOW/Hyuo1z0nSvDQM0+xPnvw3re+lSDVgy/99MdkGcSls+YSBLNtsRNSd/ryDfQliOEUR2OVvcNq7fVl4l8szwsoDljjFKc4ve7IdXYi9ZqJ6Ob15v37kMfBf0p+EcABwMIILUbJwtOooO1qW+jrHSbb1VT3FJasrA9+1UmdMjlzAE5PSkZyUgoOlh1DXXMLxo4ZbWDAlupQNjMVKcuLJeG1DC2d6YckI9cMeLpMbwDFNEYmjx2PzPQMNLQ2Yy+Njk27d6KEIP5MSzNO1NahvK4ep5ubcIbpnmxsRFltLQ6fOYN9DLOD4VdwcNy+bz9tqiBG5A/BtQsuwbLZ81CcmWkzFDaLaeJF5TNZJFdUx8oj/bT0Su/U6oPvtmSIgEfG3JYTx/DkhucxkkD9qhnzkNbDuASQfXmyuO4oVhdLsqklk8CqllSpPvT6krCZg/Wh08dwyYxpmDKs2JYMelUfaAA1MI/PUj9tne24eu48DKXe9JGV7LQMZNGwSAv4kUrjM5XA9kKXQqOg/3WanPxovLmjc2m87n9+4b2/di1efefJPCfoe+l77pjGeqX4WsrVRWPfLRGlKqgXARw/dWIf9eefjEBRwM+6yLzuo2EWDIdpVBUZONb3dG25nj1p4b+AEa/NQLHr8+c6EcCwax7l7H1kxhFA1EyJZns0i2E7djNSD2XRsmCB3Ukji5HM8hBZDTeZ7dKRnatCSGZCcMrUTff1+/6Inz/0AFLTs7CX8t//3DN4lgbbSBqGt996Kz528zsxPivH6oYtqyNIsOyQleOUgDzmfdaYcbjh8iuxeMlSHKIhPWPqJNz91W/hbZctxtyiYWxblO3/Y+87AOs6qrQ/6TX1LtmSZcu2JPde03uvdAj1Z9ml7rLLwtJbQgiEFgIJCQRCgDTSe7HjFNe4927Lvar3V6X/+868K8uOAwbikOy+I827986dcuZMO9/M3BkqpMaC/rxyxkAkq+qSUpx1xlkYWD4QC1YuwT1PP4NXlq9AKCOIKAvxI089gyICoknV1TarIeht5dvu9St+KE8vfP3xXjxq4KausRHz1q/F5LHjUDuwwmZMBMKMAfHCWwFWG+DpC1OJ7iFgDRA8aNBIA3eKqZ9weVFaOul07do1tvuslF3LU4WSDM9VRN3L75tAjPSEAOuJkOTDi8e52hYNVqh86rvlirIBGDNkmNV1NwBIOamNI3jSN5/Tqfh3dXehkwBqxqQpuIL5PLykDMMHD7ZBrAEEb6OGDGX7zZwV35RzWWkpJo4Za0d6DSosxrjaGquXk0aOwtCSAfCxvVNc+ayvo4cNwwCWjYEMZzoBSVdXuy0pPWPadIKc9yEnPWDAuygvFxOrazEgJx/xSATZBNPTZ0xDIBhAa1cbynJz8f/e8V5MqRlps6AZtB9fU4PB5LVXyzxZTrOYnhqmtbKo1JYJD2NdVzo2EtRs3b4d//ahjyLBNjE/Mwsffee7cP7k6fB36/tO9ZFMHguaj+11FoGwvo+dzvI4bsgQpLE8FrGeVTCumePGo5DtUbpmnilHHQM0kuVKx1jlZ+RgGmWogZbC3ByMZnpy2Q+OqRqG0QMrEWSeqMz5WF6HVw62/kdpV/6p3yktLsHMGTMM2HVHulFVXoFPvOf9GDWgEr2UydSpU5CVl43Ori77Nvsz13wYkyqHIa0rbPKYPm2qnVfb3dmBEZVD8OkPfBhjyocwr+PIIkisraxEeU4BBhYXYfy4MTYjrrw4deJk/L+r32WDnVpyXF5SgvGjRqO1o418xXHhqWfgmiuvRHFWNtveNEyfOhWF+XnoYh9bNaDMZoLHEgwmKMvh5Fngt72zjfW1Fxexf73m0iuQwbKUYHnPZRs/YXgtqhiHnWNNNwWS0eChKM3NxyDqNtptuLurw9q1c2eeio8RsBf7AmxnWd+DIdsFurykmOpPFAHlVVERRgypQrZfKy2Yf/6A8TOA7RYbMIzWhk3UHfKCQcwg70FfGrrDHRhbMwL/+cGP2xL7LTu240kC2Wve/S6C51KWMZYK9RHk2/r3E62gdMcqwmhP3qZL7HMURYpSlKIUvXXIKY3q5KgUU+GtZ+fyxycew8wJk3AGO4UedgDqHe14jqR7tY1qCbuicdS3tyFis0l+U/qkymt0/R9t7I7XXMrGfTek9/qOJwPPL1+GuatX4JzpU/HhM8+EHXSjJX7kw4FsqbGOTFmUBuseLEDbmEVpkiMmQPMq1vhTOWmjXV39IWzcvw8HGptxuL4R7VS69B2VQIM6YwWjGUkpaRqpLqNypY0qhrCzHzVoIMqpVGiJFL1YnEqWfRvFjlSgSMBQSr9ilhJos1e0USI1sycdX0uXNeOj/7WH6nH7kw+Z0vjO8y9BbfEAoFuLFumQiTAFnbyLpDTabPdx6HjyNZcuEw0s61ujuuZW/GnWMygszsF7zz8fJekh+PSpLNPeQyVgITvhx+bOIWAZgatOORVZ0QiVrSyC1RyLX2HaBLHC7kde/CbrfmT2emUezeq196ITfRZ5dn+VHIhSvmjDnca2NnT0xFhGBGR8VJKZT0yTZI8A64OWM0oZTAugm+l4ZPF8bNi+BR887yKMpxIai3RRlIJFUkgcQ8rp/vwoPj0eYZ9/yfey6+fUueVLB8wEknpw/9y5VOK68YX3vBsDtaMt+TNf/O+vA8lWpcP4EPCkEj97w3pcc+1X8Z53vBM3fOBfMG/zBnz2BzfgPNajn37sX1BGZciCY16rPmhoRxVIYco+YeWXzQNttBGY+D5IIPGv37uOCuUwfOcj/w/ZileTdPphPemhHy21tjD4Eyc/elK65F81dm1jPT7zw+8jjeXo7m9+l/XLh/+88Qbs3bUTj998CwYTpGgZnmSgRHqDaQpJMEazWPZNn17TPkp3T69eg4cWzsW7z7sAk6g89lA5V1slBVXMCExoAEDER/pnS0A5iXktKS3IyqQd066XSXdGkict91DBf/Dpp3DuaafaWZLQ4ALbRGtX+CPOFDJbR/N2UsniFCZ//XNYT5xU3iRLtgcqBgwjzoCUX9rVVnngz8pCmPLU95k+a9tomLkaFIkzr7XhURrBjmb07VgPHRlEJT8SjaI3kG7H4/R06/MAMulzmwspTzP8LM8Cm0yHzjH1ERBL1okw8458SNHX0UNaUBxnPdSnAiG2wb0EFbbUmXkXI9CU0RnRIT/9876H8eosaCcmP9IZbozubcE3wZQ2KrJyneHOz+7p6LZ8187cPq0u4UsBOMXdq3D8vXhi6au47bd34pbrbsDIwZWs+zHjGwSv1mYwIC1z17ftGoDUcnwd06a+J8Y2M82+l+hFMJRtG/1Ilj1se/ysg4FAJqJh9/mE7YTP+hAgMFIfEgmHKd+ADSDGyZNGc/QNur7BJcuMXuXc1bUEC4G+S9WsbnrIeiWXLvbxiSj7M8pAm6Ipvygg+ucf42TmqnKwHSf/jFtgWLuWW5hMY29E8kqzjZsUlmYOrU9lHJJhjGFoWXVaJGHp1lJmVZug5Efm0qhf9Op7V9bFOPM5vZcgLJm30jvUbsV6Y/Y9eYD+FFaA+czMtpUsJgd9e0v/fsonxHLDAsEww4gz7JjKEvsy9VkRyZphawl3OkGnypBWqqSxTKTzypQgje2LVtJEIp0mn3T69WVmINbdBb/xyfgFvJk/OiJPq4w0CJFgHVDbquPfApSPyqGdL8+yraXGu5oOYcXuHTh16iTk0Sad/UlPGuVFeaownmj9VF3W4EPqHNYUpShF/+fIUxalJOztaLPjVmaOHoOirGyzV0dtgEm9TJKkqOgQ/g4qy1JmbdqFpPZRDe8Jtr1/EynsBHkwZYT3OtuxrKQMB7rasIzKdk5mpo1ySvEQB+JdypqDrMbZkfbbPVrjb82950QdqLnvRYh3WrI4amA5xg8fjpkjRuH08eNw+sRxmDFmNKaMqMWp40bjnClTcMGkKThn/HicOmoUJg8biuqSIhRSERJ4V0csERlg4I34sjk6vpPMFa14MAlqBkwW7Mlt+Rj/BWmlcO1q7cRds2ehob0VF51xFsaUV6E3rCPanR8pEFIARLYzJI2CEAsnRnQs1/zX8ucIA5u9cin2EUBcOm0mhhUXUbGJUr78Iz+HmPfapVbl5/IZp6KQymeI8RcSrAbYCSs0JVyDIbo/2nh2AtVH7HX/zzRKizJIo/ziKMz0avhD97JJMF0b9u7C2n07UFxcasuepViGqDxk5OZg0+6daGxvR82gIciWQkQFzSMXwnFIyh0VJ8Wtkn3kSCPFm7zqnVCiueGFzNpy7c5OWxY/trYGFayvmtWSNq+4XHiOLGbVHVrYjC/fLduyFQ8+/zQ+9M534ZzBQ+27tWdnv4hLTj8D59XWGih1IM0BNScRllMWKnd+LMsJn/0q1+Y43XYBfXTeXJQVFeCsiZPtXGEpisYJo5Via+HwUQBcgytix3a+Ti6zzmM6Fq1eYe4+fO75NnOycPN61G3fig9ffgXypawyPJdXvOWPhck/Bmu/Zs3yKzcdfHh66RK2VVFMrqm1eulAlZO7+yziiKzsmrTTVcuBM1SX+WjhJn9F5pZxaKZj64F9Ei5qBpTzIr9y2eeJxKdknT7pxDjemBnWJM/JABz7XkiunGlVgZKrH5VdKfvKV33L7Y7/4SudfxshFCWIdN8T8tk8sX7ECEYTBBEsSdpjWmVOcNKW7fI1ISSdJsEOwY+dRy0AyKvCijHMRDr9ME5tPOSB4gTBhfLY9iFQO6sZLeanjhERVyoD+lO4aqMNaOnKcJTXcYJNDUy6hlkDWQQlTKvAkF9tGt3akmkC1kb2m82HDuOMCVOQ7yNoJshLY7tg342TT0nK2k1LIe0E0iiDNG3gQ/5UBgM06exT5VZnL9vGf4qfYFIAXT/qi7XFofHBuJUW2ymY9V7g2doq8qsZ4QD59DF+q6/861GclhSGw3IhgJaIRSyN4osumHSGI1Cv8AgQBbrT2ZEI2Fl91eA0r9EE89LCoCT5TvLXd5ySsRV92qkB0cCQBm/UDiovTI9Q+iRf2usTAd5YHkgGsvf1shwwG3R+rIC0zRArjVZeGA+D0O7eAsBpkhfdqW/VyguFrhVfDNXaSLlXWyN5aRBW4Vt/pHiZPpUnGZHbdE1sMzS6VyFQ+6G9GpRuS4OCZNq02aQGx1SGfCzbvZR1gp29vo8W8Ffa0jRgEdaX+FqNFkNuTjbGDK1hRIpP+c+iw/CUP9aWnSjRKaM9MsMqHmV5vCD+hmD7k+SYohSlKEVvOXINnlQE2E6XmQR+ZQVFbFite+MbNq7u1txKadErKSraRVB+7R0deYroySJ9g6puTx1Sgp1mHhHSxVOnYWBBAZ5eMA8vb9qEsPjjeyn44slrfNnlGe9moSuN0mabfdDOvgGUQz3oTulgxyRFIo9+S4LpGJARQkVGFqrzCuybvHElAzE8Ox8VmdkopX0BAU0WYw+oN5JyplipuCkugVML2cQjC16kH7EX1XJTUwhoKS6kUMmZAK8/PYD94S7c+9IsbDuwH6dNm4Fxg4dZR6kg1LF6Mmcw5k8/Srt7+Osk/1YGlGzyn+4PYhXB19od2zC+ejjGV1YhEO2hUinlj0pS0I9VdVuxd99+TKkZhcr8AoLkhHXKGl2W7ExpNQb5I8H3M4rLM0e9k9uTYfrH8ZeMuXe/2QQpOaGQA1MsSyZLKpE7Dh/A7KWLsLJuG+KBoO1kingYVUWFGF8zknl0AOsIInv9VLwoK5VYUyj+AlneJ43yXsBOvnQvvmht8pRCqj8p1vo2uCyvkDpRFMu3bHJlnsaUH6uIFvQRkr3krUzhuzPHjsVFp56OX935e3zr4YfwP7/8BdpZ/0exXDuXLE26oT+76Jdl2Hb95K2AicqyQIOUOJHxpsDFMMl4klYm5Y/3yflm8y+FkqVJ+r7JyPRLe+7FuNoRWLpyJT5980347K9/iSeefQofuOwK1jHN2ZIsrzxycekiW0um6nTyfl9LM/NsP4pz81BKebl2ivzwpZV782Be+oxIWa46G2c7J3krRNtZuB9ZGEy+IHRxYQF2sX7aegeFnwzHkXHjLm8zMs6ZFiVdSdKz5GakB6E7ktow7YqtVQUCHLZBkcob3WpZpoqdZtQNcPLeVvUQXAjcC4CGiTgiBA18wWBVjth+auZR72XDMqb8sPZR0YshOg8y4GBMM5fypXjok8zYSgi60aJJJUDf3tK5OLVyqHIcJ++a0SVjVsdVnlU+lDzxZd+qWyNG/wQhAkXusw6WCTpW+x6LRm156Bc/+WmU5OcZWHE77gvkMjz6MXlowzn9q6Dz3za7EtBjARI/FgufNZNpxy0x6X4mwgY/xDuNYjQgRr9WdhmEA+U9iKZLXgqEzwxDG0wpfQJ4cuNjeNb3KCzeRClb7ZpsA1Is3+JBadQGUcYTw9EeugLdNvNIrxoUiNDOIKKylpYClPq2PCh+Gb6rXww3CZb9RIFpCfbZTIfyVDvI6+Mdq+/KMwlb/zSaIVW/bYNIfG+DEAxH/XBQYak8KQmSr/Nm+ay8VF1ULXWfBBGPSl60N7AuOTDMEO+107DKkAFgxiV+YxoQ0awoy5ikLBnLDS1scNYNFro0SKZxyjtO7+aHz1aWxT/TI7mJOQHXGAtLjIKPB+mHMtUsLb0yaUk+lQCSff7xt5L4P0nkpJyiFKUoRW8xMmVMPQ9p2846+34zh4q5kXqFfuS6TDbUtHYj6/LnOltTREUnsSHVck2puXbYvzqkWATDcnLx7tPPRTCQgQdefhHzCSS0DEhc2SZL5FXdkPa/dF1c/zQpRY4sFUJsvKoz0yi3bZmvl+yENG6r1FtXRkuF64zCkCt3NUWCV+OA4eiNm1lS+ObMkeSUFJX5t3dyT0N7dXjq1fd3h/GnF1/E8m2bcNqk8Zg5cjRCcXb4GvGVa+fMwK3lGu+97y4VxYmQ+HSKBvkOBFDf3Y2FjC+UFcKpo8cgg/aIKd1MFSPb3dKElVs3YkBJMaZV1yLAMqQNgjSraAnhv6J20Xt3f8UYs/9sQ8aTJLCpb14DvEoJ0VstQZs4fjzKSkqxbNMmHOhoJ9uUOvMigxVj5phxKCoowOLN63GoS0vKNFugskBiAAq9v7FAlXm6evd0bTvcJo2erUD0OXKKjpTpisJCFOTnY+u+PWjWLJaUK7qwsI8hV8dd+ZKDCvL5lY9/CoOLynD3Y49j48ZN+MK//SvOGTfWKcF0IwVYdcH8JPPHPStAx42UQlOUnZW915+lWc8ySb99ClrSvaulJP54KydEH7nianz6Ax/E6tVrsXr5SnzksqvxmXe/DyHWSaqvjE8ySYbtQjDy4jRiAtRW7TxUjzaW5+qKQcjL0HFMzpc50Y/x5tLiGSPeiE/N/kRjqmv863t5hKQmy3pY5RDb1KY13J0MyMXRL8S3LRkAY3KUf5KJ2gDlsABJwK58p3xneRUuU/5oUEDKOd/SrcoNy6z5440GOOhOAEV1JE6/UQYSVVVKAge1vQH6F9iz0qSrAAHvtbRV35LbUn0ilgwda8P3AqWqMiqhOnZFgMcGDjXbaeiOpYfPKml8spwzvpP9hQOOzFFltPhnYAaSVMeTYEbgsIfI1Xb+lTOWs0z6LM3KseNfdGQOg7D+o9eWezpZiPQ5ie5s51nWMZVlT24GiOhHYJBPbgk2/7xiJL60JNZHgCgZiGPJ3QZ8krOQSq7eKF+0ZF9Hquk7fOWX3Nngm/Gi9NNC6aSxWWf59fuZVMlV6ZILBc6YTEbJes+X1u8rHF61RFii1bPaAqv/Ki98rR9v00DJWjJT3GoTbSaedgKkfEOjDBTqpRxsNjiZXwR86QTjfvYxGlRQfqgOq39M6LxT8iswqpA12ytwKXfeygBjjcZWzfBG0lW8lsci+tWd5KLzcw1QJtOj9tQ7q1llREullQ55VX/LO6aJbFN+yo8gC4RfcdO9s2c280HZbZYkWlm+iTOVH1dmky//FrJATw6p/KUoRSlK0VuKrCPin9rmDnYIzS1tGDqo0jVYbLmlqJg7GTrSo9zHqcTpWx/r2eydXd4EYgdJNOa+p1LXw5toGDVFJXjHmedTSfDh3heex9ytm9y3MkyfBi9NV7FOTOCcHYQ19tYrMUR1ROpopSS5DibZVVun5pRtKkjUUvx0YN/g0b+6VP6YDNXZOTv1c8nOUB0gA5MsFZN1XOJJMuO/xe6c8dkJ0M595QvXWadjR3sbfvfsc1iwfhOmT56GCyZNQr5eJZckqetV+Ka40F5GpM7Swj1B8liQshOnAvLqlg3YcWgfJtSOwPDiMtsVGD59iaPR5XQ7wkWbUs2cMB4lmRnQRiN5mVkIJgGTMSXxuGQlI/grhiTnJ8McN77jGf7YReWDN9poJCeUyTzpYb73wE+5V+QVYXrtGBxqrMdygnYIpDPdPZEoyrKyMW3kKBwkoF+2bQvifCelWsEpa7z89ozs+hvx6hRRZ6TUuZlM5ozKEq/2TDdahibAWjOkCoebmrCj/rCKDFn1yq7KOcM048qrih69Wzln7cWMqqH4w3euxb3f/jYe/eGP8MkLL7Szjs2TyipjshKmgOlR+cm3jsxK8iI/Yp4kxTHWG4efZYivza2nOFqdo7E/s/JC4jvdS9nke61oKKfcvvPe9+OJG3+CR6//MW78xKdQFgjaTARDcQHbjySRJIWtKJLhK8VtlNG6HduZjyEC1kq2FTFzZ87tV4/e3dGkem35QnlG9W0e6bgukwwU5moX13Qcbmw0Ky+9AibH9/j2IGu3mPE2aKPkMDGagVOSYpRRRDNHyXwxEEHl3YCS8pTysIESvvSWfVtZpFG4YUoqLEDHfAwIqxDcJJhnOs9SAMGADTNB9j4aA3YquHSrdl1good21i4xvjhRhEqt4uqORdDZGyV/cQMr7lxNGiIG8ak6oLIr4NvHu+4UsHgkg7LXpl/2LaLCp425I+86UceWvtJe6XF+BKhIvO+K96BDfKltoDubuRR4pBsHjCQf1hN6ZRDkjG6UTvrR6gnZS3Y222iyUxokC/m1lBjYsbNFeW87aNOI/bh28xY0kh+GZZv7yAfd608SZ5RGchml3NSuxyiLiHZTZBwCWzHW47hcMy9sMFNx01i7pBDoXuM/8htlexFRlLz2WJsnP2JdM79iTvcEfDTqa1UvxJPSbgBYvBB8djLDOxCju4Sbre73Z2CbsoPPb0f36IMNhWvfR0tWbJ+t3eKz2kqJTkHb1kS8jzJa8SmJyaP11YxTZSAQTyfg9FG+jjfJpYsAWscEKQ6R2gL1sVYmVV4tH2nP9yp5fLJ7ebA2mzzp0QaTaRSrjMgALXkxeSXt/i5iuG80eTymKEUpStFbhkx5UJPK/wOtLYiFYygtKHEvreF1F7u1G9eJayOLhDoHz9GbROpwBVK9jlOdkPovfU8zakA5rjr3AuKHEO5/9lk8s2IV2tTNsdNV52O9Fzscj2OnSLFpToajDlG6kIzSpUabfaJLtgzdGPV/8C5mRx/sqNWVW4OvH1nx4n1fI2994ZAUp37VyWnZlUCGPEht2drUgN/OfhYr9+zAGQSrl02ZiRyGovMAPZJvU2hob7/MEg88SKk60Y7QwqFS0RMIYE9Lq+0YW1VcilNGjTHZKhxbUkcAt/XgAWzcsQO1Q4Zi/NAh6I10Iof2mdrURPKUsqJEGF+k5OVESLI6GeZEqc9tUoGi7m27F2uTDm3OIaU3EItjavUoVA8ejDWbNqLu0CGkB7OY/VR8+G56dQ2GDRyAlfrusrURCQEtysArs3/NqAjw3/GuZ3uSYma5QKNnvaOUyVPNoMEId0ewbPtmdJI/mwmgLyvzdiei32TBo35kdopL9gOZvlNrazG6rJTPzOseHcEhhctU3r46oB+nmB2Tpa7wu1sCjUQsiuxQwPlLlgH7Nb6OkPPhyHOngR4pcKoNaQQbNaVFGFFWzABYO2h0zIzk4fyKRy8c3TgFVC2E6nYvK11dcxM279yJiqJilOXn9cUjsrQwLmP/WEraeYq0ZtYNzPQjD+g6lbQXeVkasAngcEvL0fXOInBujw7h7UCStZaHOt71jZ/aFSsZGUEs3b0F199zBxpjYRYUzT6pXFGpJ4pR3mgjHANLdO7aN0pLhsU4lJ2Dxxa8jN88+pB9YqB23QAA/ekoEJt3Y3xqIy3fCMw0SKc6qZU2EqvyUMDKZmaZl8GEH744299AJp56aS6+euMPWCc0CBJk2Br0oUN60DNjYrjqS1xueSBW5Ug8aK2IWlV992pLPZkmfc+oRAqwBBiut2TYeLa+hWH409HlT8OfX5yF+1+YTUDk4hIpLsXm5Mj4LUItL2W9sXIv2TDFrNcOkCpdSicjYD+mNNtMqh4VJtscmwHlCxvE9QVwsLsLtzxwH9bt3IagHaFGOSpO+tVsq0K2716trmhTI+ffx/b7+fkLcNsD95IXviGQU9nWilzNaHr1xfpQykR9sVKj/sfYMz4kByXD9Uc+xqOzRpW39o7x2Myv4qaFn4GnM1/SEhrYyyAADeDORx7FvGUrWLyymU4/wyOPvArM28y7saDWzcne8oU8qZEVx6qXNqggudGN3LkZaPfeBgSs8NALL2JM4YnUfZmcAmk43N2OH99xG9bt3gEfy7qVe80+MzzN1uubVfm3wRyWc1sJQDaUNx6YpY35s+XQTLflp0LQs+KTC/mR07cQvdX4SVGKUpQia8TVWKuBauvssNFtHRlj75KGbay7SdroVzMO9EpSlybfMubypJLrKNn50KjjSqTZV0VulDcaxujyCrzjzPOQS9D9p1fm4O75r+CQNn5Qxy4ej2LRe6BnhqcuRN/P2Qi2rDxjKWbXRyRoht6so/NIr/sbu8iX89lnn3ynaK2TYicn5U4dnuvbaGnpSsP8bVtxx1NPYtu+A7hwxim4bOpU5PG1Rs7FqaKXsc6b/ux7KiZPRilV5+nx6C5JH0m7Y0m5mvAl0MWOWGfTtbS14czR4zAgI8uUFYUqRbOlJ4ZX1q6m7piOU0aPRyb5p66JQirrpowoXl0ZnnizQqJ09QngrW3sTzx7ZOlLtw29lE9SNFQGswlgTxk3ATHWg4UErV3Ujnq0U3YiikIqNTNrR6Gd9WnR1o3o1nEdVMCTOdBnRMfaKWfdoIXiSuYrX7iynszrpDF+CKR0HuDAsjIsr9uCvW2tNqMipfGIQuTSYzMQfCFlyynqbvZKS+gENA0QWqEhvwxDxChcIMmLV6pl9KdYnEvnyLUlPcjQhjF6Ni5cOHpW8Mng+q79ydVS8inlVKCICq3xZWqmFp+qtVFtkXEhOE4cN6ob4s6plcDqHdvRGYtgPPMjK0gIwnRKPscj2Xpv5NcGtCwclWvtYGq1tB8lXdOxNgjSJm25WTnM9+TOvO6tI2nCfaG/fUjpkFF7aMQkqB1QWdQs2d7Dh/HqxnUIx3uQnZOJYCiAgD4nYdmSmFV+Nfjhp+z9mSEEs4I2bmHy9fuxbs8uLFm3znZhzcjOQigrE/4MHYzlZsgUuwYeAlkhAtwM+qeUNcjAfPQHfchkPdSmRrbslY2PZiYDjEcAdnBVFaZN0hEj7jMFfWuonYZDrMshxmG75SbBlzY4CpAH1W+RXQPkQY0b2dAMXiiQAR/TIXcBgju3+iEdQYbnI+/+jBCBMoE2/fYQXK6t24b12+ssLXKrkGW8JcA2W0zh2lm/9KfjdQL6BEG7ffOVvi1lk0K5BdETovsMxR2iCSLOTipKz7Y5ktzyXXpmAKHcLDTHopi3YS32sS3wMe2qEcLpygs7j5pp9VP2Ie2Gy7g00KBdhrXz7rrduzB33WpoB3x9c6tZ4MzMbGSqfRcflIl9lsMMVLOSRr4zLF8oD7aTNjOsdGpwj4585DdNsiZw1qoLDTpYb6d2iA4NNOvKPzUOYcar7/G3HdiHDMo1mE1DeavQSK5u0EhnIweQnZmFTIattFgeUrgWDstHBuPNYlnSGcraTEmDGnovUK9zrrWjcYhGS8ZVbpQR4sznZzllGcnKyUFHbxTz1yzDwdYm9gEBaysViC0Fp1Fs1q7pliSArFlfA8qWJg2QuMEMDf6pPYlLBAyDLFn7q3c20KCw/15SoXqDKbVLcIpSlKK3Jml0kj3kpkOH0N3dhekjRyGk1r2vIVQHq2dnNKLa3hW2ZcFssmmXbLHVWZxUcp2+WnunxLNXYKegLlKs9frITTyOsrwiDBg0CPWRbqxcz4678TAKiotQnJNrna06RutoLCx155YKC13ptHt7mSRzLJDs0ifl2VybPMzK+ZEzWZmde+GF7lmJb4Xi3uqef/Ro8mU+aOe/egKd+156EVubW3H+aWfhTOZHLhV3nQmnHS/NvwJgPgjcWji8VzyWTXQgyei+j/p41y3lpZFyCynJA69+duCr9u7FKytWYkz1MJxHQBbQ0RVUIhRNIuDHsp3bsWTjRkwlADhlxEgE4zHkUmHJC2Za2FKMXLzqrr10u3jeHkSOnXAd7/ZMeVLZilHZ0lEh3pv8wjw0trdi487dKM4vRnmRNiqLUgnpQUFBIQ50tGHTnj2oLCnHwLx8Yi99R6cS4YYcktI5iqS3HJVvJEnPjDK1nywN0DKuzFAmFXY/1hKcleXmYeTAclOQVNYUlLJasUrpk1Imtc8VG4JA3rjv9/rVJf3pvbk5cjUrBWNhJC34oz8pk4qnhWX0iXlzMWLQYJudl9Jteh7D7RVDlgb5S/rkvZVcu1G4jhM9H/keTmCVfy4gPnsyIK96zzsZuVX6LCW839HYjIfmz0MGQeS5k6YhW2WT7YPtkmzuXTz00heGRxYef/VaSrbqS0YwaEq3uUuy4N7rRnGmo42K+i62o6N0biYBkoXBiJyczYvzf7KJkbwRuwQry/r8Jq8Sv2YDA/4QNu3chdVsE06beSpWrl2D1Vs3GeBUe6ujSAT4Iiybi1evxqI1q9HQ3Y7ygYNY8pi3BAZzVq+0vmT0mNF45dUFqDt8EDnFxcgOZaFH3w0TmLT1xAgcVuJVgrD97W0oKxtAcOXHtn170NTaitz8XI1WMm8CBBkJrN6yGRk5WcjNK0Qp62RJbq7xnSCgW1m3Ga8sX4IdBw8it7AAeXxHMWFP02HaHUBBXh77PtYT5t32hkO2tD8vPx/N5HHLgf0IE1Su37nDvlUuKCpBlOBvIfmaz7TtbWxAUWkZMgiStPHW/FUrrAxfPHkmtAmflriqtLpSwTJIuaj97g35sLvhMOYtXY71rMMJPheXFBHEJNi+dGBb/UHEMoJYvGoVVrHtjRKg5TNuLSsW0OyhHNfs242XVy7Hrvp6ROl2CUHnxDFjUFM+yPpEzT5r1npvfQMaOrsQZvpeXroUaxhfKDcHJewztSnQvA2rsae5Ee84+xw7NiUSCNjeCYtWrsD2wweQXViEQtYnraLQAERTNIyXVy3H4o3r0BaNoKRsIAgf7a+HAH4Vy8b85SuwU7JlmdA517abMJGaZCDAzxvKiYWKPMaohzy/dAkGVA5iuxbEC0sW4XBnGwayTQvSqTa7SiMQrTt8GK8sW4IN27ejlzwWlhQzgykQlr39bW14cclirK/bYrOlRaWljDOOQHoACT/luGk9FrA87WttRinzK4t2NvvKdG1mHr+4bBF2shxG2a4uXLYKMyZPwejKSjsOyfpva380o6pSrHaKLRjt+/a8YEOl1Km9tRZVYbvGxgYN1B6oBaKN2Qm06l5OTojojkGe1F2CU4A1RSlK0VuO1PZKYY2xYZu/ZRMGFuVjfMUgtcfWEKrRVaunTtb+aRcjsOoIR+z7ISly3tEFjuReho5PBllEroHWrTd75PGnllyzTjpQvnbwEOsE1rDjWr59KxUnHwawg8r2JbsLairetzX2vZIaft5bh2RpZ/p4OUKKM6nQJ22M9HCUhfN+1M5/tNCTsZt0a8uQaG+dGp8FRrvjPeikMrC1oQF7GhoxZshwVJUWUUHQeXt+NyMgt/Rn3IhVsxH/CtWRs2EfzvxzOxgqLl572IkmN47gW8Yp0KPlXwG0ROJ4atFidEa7cdXpp6AsM1crMS0tmsg+SL6eX7zYlnldPm0aSoIhZAeCpsBoMxXXJytkzY25dJnn/te3uHF/vLNEy/CB8tFIvJ8KSThCpYVKsfSsAN9l5+Riw846NFKxrSVIySSgUb5qtiJIpXvj9m2m3I4dNsyWGMZtJ08qO7zXqLpiY+gWt+TXX6HpT2LDZhE02CCHNE5R6qGC6ENWRi627d2HXQf2YfTIkSigYq1lavKoImc/vHdljaGbokgLF1RfUs2o/OvOs+hP/fLRFCXxwWi0jF5LNdv48MjLr2Do4OE4fdRIW7EgNux7Nr6XT5thsj9HJuvk1W5lrFxTHrSg9z6/7ldhya2zsTrPizf7YseP0N3za9dixZYtmDFmIsZXDqYDfTEpctLVvZKaDOU1pBkiV2F5Yb3LCGUgqJljywc3iGMkXiRVPkfZtsxfvQYjKivsWDDXNvLPhKz2RKk5NndPAjG6NwKwinelzynqam8IMpgjWubrJ4DfsvcAXli+jGBvL9awjV2yYT2eeXkehlRXEZiWoi0cxq33P4jHZ72IQwSrD895Hi1NXZg0aiyxRRBz167H0rUrsXXPLqxhPXpwzmxs3LUHE0ePRTGB1M7mw7j5j3fhuUULsL+7G0/Om49DTU2YPn067nn0CTw0ZxYuPP9shLQBYGY2/jj7edzz4P245Jzz8Pz8RfjtPX/ARecRfDHv7nlhNn72x9/iIEHuwtXrMXvFUtQMHYbqinL85vGHcMvd9+Adl1+JHKZVM4O3PvgAw5iLiy48D0s2bcb//OQmvLp1K/786MOs43FMmDENP//DXfjzM8+ig9n6/MIF2FC3E5PHjLOZ4pdXLrN29uLJM5jjrPf8M/DCcqDBVm1OxYYXSwjyb/jVbdi0dz+21x/A43PnEPiVYuSwGgKrdfjWL3+Odbt3Ys3mLVi6bRsepiwHVQzGmEEV1u7O27QRX/jJz7Dl0AFs37sHy9etQ3NbK06bOAnDyge62U62+6HsLNz1xNO46f77sGZPHVYxvPmrV+Clxa9i+PCRGFReSpC9DPsJeq8691z0sk+484nHcNuD96K+owOvbtjAvFqLsdW1KCvMJ5A+gOt/+xs8vnChHXH22OzZqG9uwbiRI+DPzsWjlN3P7r4TTe3tWLB2NZauW4sxNSNRlJdvM7gBnx9B7V6VxhKlwSQ2ILFeH2YvW46Vmzdi/eZN2HRwP+577nm0drHMjKhBiGD+lVVr8IPf/g51DYewZc9eW/o9sGowqgdVYif7zGtvvx0Lt27A/vYmPPns88jwhTBmeC3CiXTc+cyT+N1Tj6CR6XlmwSJs2bkL0ydOQRbr6pw1a/D1W36GNbvqsG3ffvK7BYca23H6zBkYPmiAbfBoOwBbG+zqcJ+ukKxdHjh1f3onQ3d6qfrvHt1PXwOicPhz5PEvE92JjdSxNilKUYr+jxFbNLZO7fEYDhw6hPzsvKS9NbFHKNnSqv3Tt3z6pksNrs3U6V+Ktp7fRKOOwSm/jlfxZkYKJTuXIl6vmDoD7z77AmRTmfnzK3Pwk8cfxvy9e9EpD1I+mXgBBgE76qQ0Ck9qvULSjJR77yCYwQzaOem8xtCLZ0TGJ92LK1OpCXR8VFjTtZEEjY5Dsc0iNGBAd21d3WikohGOxnDKhIkoLyzAkvUrcIgKlpZ26fw/kb7jOSIHs0py69nxKWkUu2eveDQKbO6pMKTZDBBlle5Hwh/Asq1bcLD+IE4bNw5VBaXsoMkn81UboMQY/9JNG9DQUI8zxk/GoKJihpFAlo59UVwKkxfF5aTn7Iz63b5dSPl5FBGg6KD7rJAO5KfMWAjSoglUFQ/AtDFjsbfhAFbt2IKeUMCUQ52dWFM2CJOrR2LXwT02C9VDBV+FQ+cHi1zVYWi80ci8BodsQyUK8kj+9jP8c3mZlLWBB8bFclGSnY0pI0ehvr0Ni6nACkBamWQeWX2wP129lDGA5C3v3K1ubARERhavQ3qXfK/y09vrDsbvordXNq7HlvpDmL9pHZYd2M/k+gioybVml5Lr3o5acv1XyIvKouv3ICDgQtOvs3Tg3cloa3Mz5m1ci4ElpbZixE8ZGWiUvI5Dx5O3hav/ZJ3RJnN9rOu1SY3xyzL5Iie5RLGts8ueRV5Qb0eSgh5IsPVjMqWMJ4cPrO3VgJzasOb6ZrYXA/Djz38Rv/zGt1E2YABu/f0f0ZXmxyyCmfkrl+LrX/hv3PL1b+P7X/8mnl+8CM8uX2QisbNMCXY+fPEVuPUr38FPvvpNbKrbimfmvkBwEkTTvoNI647ih1/8Bn735W/iG5/9L8wmEFpKQHPmKaejvqkRqzdtQnZOPro6I3hhwXxMnTEdg0tK0JWIIcY6G6XZSGBz5wMPEZBehV9861rc9K3vMvfScc/jj6ON6UoEA3ZciTZYirMcacl9goAgrg2C1O7zvyvcidHDh+PXP/wRPvHu9+HArt2INLfh25/8d9z6xS/ie1/7hp3DPH/ZMpOL5KNvVfU9pZaCynjlwA16uPKzfvkqnDJuKm669ge46dvXYdSI0Xhqzhx0sz2IBnw41N6BnNxcXPvf/4VffPvbqK0dht89fA/a0iPYG27CrQSF40eNxK3f+C5+8PkvoKqwCI37DtkGeGpLlGX2Da7aJcli5zYMrajATZT1bd++wfYe+O3DD6Al3m3LetW2affm9tZ27Fy/BV/48L/hdsnsuu9TRziIpxfOR29GJh6dNw8b9u3GjV/5Gn7x31/GZz/4Iby8YK4B4Q1s835z/x/x3qsp729+Fzd++1pbOfTQgpfRyz5D/WwTdY7DBPIN7As7YzHaSfZAS7QN0Wg7PvfBa/Dzr34D//1vn8NzL76MJRs3wR/IxK7N23HO5Cn41be/hduv/R7GTRqPX939B3QzeU88/xy6utrwi+uvx6++/F18/Kr3YvcO5pPPh3lb1+G+Zx/HZ/7lE7j169/CD770NWzZto2A+xU0sZ2886H7MXxYFX5z3fW46ctfxqghAxlWE/MoZm2YLe+lDK3cWiZ6N468x2OsHSUtXmNPsmbpeC/+iXT8VjJFKUpRit4C1NrRjkQ0itLi4qQNyVPOkuQpmvqWy84lowOzkvLCqy1LfTONxX8Mk+qgTUPUzE4cfnaEkyur8YGzLsKZ46di/6EG/OqJR3H7S7Ow9OB+dvpsmulek67WSCeVdQVrtwrerGQpc8TOzHFIsSsA86N/ejDIa4/8oyLR6/PjEHl7futG3LnwZayuP4yW7rAdFaTOfGB2gSna9W2NWLllC0GNHwEqMApJHbsnAyNdk6ZPNslnU4rsWXmkHSs16yrgTPkknBLv84Wwr6WNSuAmlBblYnpNNTISBOg2rdJj303tamzCCoKRytJSTBwyDOnkMzsjhEwCNKXxiCwEiWTxv4yYPgHzLH2/xvwTWNdGNKFEDyZV16CwMB+LCZC0HC1AeWrDjUy+n1Y7ypa2vbpxDRrCXZR7AGlxSYj5KPFSm7Q/Kcn8s1nXZP4daxwbfYJ2dho34tXfE8OEYcPsuJ2XlizFloZGGwxRTlhumLfj5MuR4OxWQyL6YvTEiQyzYAtw/57K4lduuAGDC4qwk+D9P773HczdsQN25APLnZ2n2D/CEyBxonrZnyMtuJPx/vQvNlS3JFlBxZfWrcGBthZMGFGLYg0UUDl25fn4aTtW1p5R2B54jcckbOf+CDFOC9a9yGBeFxBcNBAwkyXnXMHIje5fG8BbnCRRtjpMgDiXCGVsMSTTHCGILyVAfd8lV2JQIBu1BcU4Y+oM7Nl7AAdb2rF43Qb48/LRHOvGsrVr0dnF3MkKYtPOrTaokohFUDNkME6dMB5FDHh67UjU1A7H7sMHEdG3x2PG4rOf+XccbmvGswsWYN3GdfaNYDPboykjR6KEcT+7cAHCgSDW796N1rZWTJ881fY08I7QSQ9kYeWmrfBnZePMaaegmI19bUkhLj7zHOwiIG5kGhJ+okkbdHUz51o1oIE8P4JIY1sYJfjNyQrgynPPxvRhwzEkNw/DKyrxmf/4LNKyfHh+0VwsXr0U3b0xdNt2sEmwSOCnuVWbkaOxI1gkO/6pP2AjjA++/wO47NLLsIptxHNzX8JB7TLtz7C6qHM+c3IK8K5LrkAVy1VVTi7OPfVUdMeiONzeiV0tTTjQUI9rrrga1Vl5GJKdg3cyrPLySkQiml3vJdzSTrdKFwF5lDIdPQofvPwKFJPHEUXFeN+lV2Hnvj2ob21l26UBN8qBbVRJXiG+9uWvoGxAGV5kmzJn/kvoYD42x6MEmb22omPGpMmYNngoStiXXD59Gq79/H9ieGUFFq9ZaUu+8wmel7Lf2He4HpXsV56dP5fxtGPhqlX42k9/jK/c/BN89ec/xXdu/rnNlqaxrirfzjvlVJxaMwoDiGAvnDgdOaE87DjYgHR/AO97z3txwfkXYdHSVXj2lbk42NyI5o4WRHsiGDp4ENqbWvDoY08yP9Ziximnsfx8zgZ5X1r6KgqZlvS0IBav3WQbRw6uGY7nX52HvU0N6IqFccnZZ2FodjYqAum4+vyzUJQbYtsRZp5pr2TlIXPOVeS3Dp0EftTmpihFKUrRW4rU1sm0tLQiSBClzWWM1JnKeCTljc9SwtTQuzZSIEidvFNe/lnmuGSziWmI6buWSBRVBIBXTzkF11x0KQZVVNhmODc/8QhufepJrDiw377F0Xb3UjyVRiMpLWaY2j4FluntZ0wux9qZe/5r9oAKifmzLsCHbspM56rO2rgJNz38EO584QU8tGQZZq9eQ0WHSo6Qs4hgdlJNLYYNGow1W7dgrykxQSqLx2YMn/rJwuTRz0jZVOwCuvrmRj61YYRmEbTEVbsRh8nv4k0b0EywNX3sOAykYoRYjwEyKQ+dVOiWEjTHqbTNHDuWACBkZwFmBPxO6VIE3tVukzdvc/JSIZma8kmLEBWmbG1WQnsrJ6wL5Tl5VISno4nyW0SlPKz6QMGkESRppmfm+Ik40NSIVXXbLQ91sqMVE4Zpm9JQA5LMFKapssq34xiRdxXpXofay2882m3LgE+hAtkU7sTLBGxdKo+s0+JTpUB/urdnBeMF5ViwR8Zkf38L6RvTrfUNuPPJx3D6qafjT9/8Dn721W+iMx7BfS88hw660WCJQLoXqasTf536s6kbO8YjmRJLjYKhvZbmGeeUyYq9ezFv7WqMqKrClNGjWY61fiGhGnAkrGPIk/Gxhj/Gq9oFDSbFtcmN7J0nM+ZWSSPKyaQssqh0N7e3G+Cwb9f0yn51T3NiSX9LkMCpt8up22iJskgq7VoWLTAW0IZJAbeLdoRApyAnB5mZIbR1d6E9EsGO3Xvx23vuwW1/vAt3/+kepLNtKw5lJWNgqSBY1Fm3cfpP8J3NaLMt9DPMXSxX3//5z/HT39yOx+a9QODbhey8PNa7Hso5Heefcy7Wbd2OLd2deGbFIpQRIE0k6I2w7ZWofcwEfSfZ3NqGjMwc2xQr3t2NOMGJeI7G4nSrbzxV/9JtWy+bSWM+2o60eua9slrlTZ9WJOhfqxoaGOaPf30bbrjjl7j76UdR39aCYGaW2+BImcxyY0egyR/RuWbnbCdilRfeq66zEcbLry7CtT/5IX57911YvUUbUGXaACXfmnxCAs5E4L3RKHopTy0D1ScHPQRzcZrsUC5yJc8Y5U/e8vStaHExdASL9Ud+bfbDK/nSUtwCgu2y/EJEwl12XFkJ74MsswmWbyaWhjWFaW4Pd+M39/0R37/lJvz+sQdRV38A6VmZlJXP6kEiGsMAgtr0aJzdVQRB+j19wiT2WZVooj7RREB974MP45d/+D1u+e1vsHtrHfJ8IXR1tGPwsCpcfMnFuPzSS3DFZZfikksuRU5evm1iF2B+5WVkkR9Cbfbd2klYO3Db+byUyGOznsN3fvQT3HbPfVi5bTsC5MlHmcTp98Kzzsa//+unseDVpfjx736N/7j+O3hszizb6bmFgLz+cAN+f/89+MUff4ef3347du/chQEsM1GWvWCGlvwHEe+KItYdRy7LS4Y2dOKf4lVOWnvgMuatQyeBn6QWkqIUpShFbyXSvA7sYP1MApDsYIazTna4/UmKWZydoH0XxXem0JFMoXurGfIpgObXx5cEZ5F4F3rj3agtLcYHzzoPHz7nUowcNAzr9+zBzx95GDc++jDuW7IIy/ftw2F2/N1MmnYW9L6tsW9V0ikrKjbeLoAyrg+THOzGKbMCvjTaAl+zqWE2/we6uvHy9u24Y84c/OChB3HXC7NQ3xXB5LGTMbGyBlvqdmBHczMVQMEWpYEdJsHRKbVj0R2N4JXVK9GpPJFmbL2nyx+ltf+9Gf5JYXLPyl9dpSTRH+Wi5W5Uvd0MKzvobQf3U1HaZN/8jh9abZtLxKnkSwHvZRq2HTqAddu2oqZiMEYPrmI4ceRkhKgoBZ3iquT3I3Xw/1tIonbk0kT90h1zQ0VG36pqo5J0KlWjBwzC8EGDsXbrFmw5vN+OB5IyrxmUiVXVKMkrxvL163Gwsw0+1jHtssyssFkm+x5SD/zXUte+fPwrhj8WhvjQd5v6tng082hcTS0WrlqBeRs3W/hSvDV7pHJgRYBX8UavR0gPNCrSMidK3oZI4Ug3uqmgzpg4CSMLCjCR5aimahham5rt212nnqtsHyFLw+uRxO0VI+NNP457WeiV+NRVM7c2O82/PcyLJxcvsLBPHTkOuQQ+cdYl+XIDTF6gR1N/ufY3ituwD73pm1Apvn2ksPqHx/dqPQuyM9HU1mob71gAqiTevfwfn4W3JIlzgR07coXpkAy1PFgrCHSciFYdtBGctIc7kJ5JyEdwtL/pIDq7OlGYl0swlItRQytxw5e+hF98/dv40f98Db/41nV4z4VX2ICYctE2ISdI0RmtAisCjP60ALp5/dX997IdDeBn37weP/vqd3DhGWejs6MTUTZm2rn5tJFjbGO4p15+0Y6Reuf5F6IkoF2G3ayiZJ3O9nxQWRnC3e1ob2sjmM61dq+xqwWBDB+y04PIQ9BmFnUEqb6F1QZzDR1tjEfDI6pbfvLGsk4e0zSwSDePPPsM9uzej+u+9A3c+t0f4oOXvpP5HyI4tXUwlj4/7+3cTrYXOq/ZnRvLOCRDhrOubgt+/ed7cOFFF+GX134f3/rX/0DlgIEG3FRMVKeJ3Bgen+hRy7JVB+yIMdrnkPfO9jY0d7QS6PqRQZlv3bkTew7sRYhx6ugd8aA8E4BNJzDd19iAPYcPIiM3x3ZC3nVoH6I9MWhjOdsNW80F2/bH5s/B3DXL8YXP/gdu/d4P8JkP/Av1gwKk0UGW32e7L+/edxAxyjKRVYgmdpZ/euopLN2wFgMqKlCcl4fPf+KT+Om3r8OPtQT3v/4Ht3zzOxiYl4PakmK8b+YpeMeUaXjX1Gm4avJUDCZg1Z7GPQTOh8hjlOGGswPoSI+ivbsBWSxfaw/sx+8eegBXXXkpfvfDH+Drn/g4qiorEWZ3legNIhrtwQUzTsEfrr8BP/3GNzBi0mjc+cSDOHDoMIaybSxkefyf//ocfnrtN/HDb3wFP9WS4498grkGlo8wWtmGBXJz4Wd69tW3su+l4DSMQWWALYLr8/8P0P+RZKYoRSl6O5FGs9UkN7a22uxqtpRbdopHNhNIEoGSukrrcNmpaVZVz9ar9nP2zyAtfTzWaOZJ3/gpGUcUdMLBWBR5TMOEgRV492nn4mMXXo6Z46aiqSuOpxctxa3scH/0yEP4FQHlkxvXYUNbC3Z3d6Ep0YMOKtwRNuVaMkmox5ilquseVGxgSxFbaQ7EY9je3YHFzYdx1/IluGnWs7iBgPjXVHAWrV2HrGAmLj/lDHz4wkvwjpmn4vTRI6mgdGHequUEpdIWKFuG1xtNEAhVYkx1NbYc2If1+iZQio/yRQokjX3vSPdmdK93/DdDojXdeDJJdwqhKT1UCgMhNMcimLd2JYLBAM6dPA15VIB6qOCkUdvqCQIN0bDNGoaowJ05YQqy6U+bhuRQKTcd1kVzhKxQJKkfH/8byJLC9OmYm+yMDFc9aDSLXugL4qzxU2zzqkWb16E5EWFesW5pmT0V5NPGTUAHlfgFG9cwjwmubGaUnt2/U0hpJL7+IuxPykPlr1fG+WOKq67yq9kSqqA4h/lUmF+ARxa8gk2NTVa/tamaln9rQldx6c8gq6IVeVdZvR4Dx6OkAl1VWopJI0bg5t/cjm8//jC++eubsXzxcpxJmQjEaQbN2pQTJLk81rUApJOVFHnyqek/pknp07eybbw+vWwJ6vbswWljxtkRVz3aHI6+ElTGbQMkySFZT/qb1yO9Mlnbg1P6RYIkxgyNgVvZsZ7JakhFOboiEYTtuAzWZQ1IMO0mKqvYvL5NSCVSs5RWzJJGQukhYInygc0J9jccxM33/g4L9mzHi9s3Yfb8eZg2bjyG5hbigskzUL9/HxasXo6W3gReXrUK1//8Jmyq244gRREmMIsSKAiYmawZvGYJo3Qb5nOEEXckYmhNRLGF4dz70P04ePCADdBohm/UoEE47dSZuPnXv0KM7bRm1NNY51Q+BHy6It2I90QxaewoWkTwwOynsbr+AF5YvRKPP/ckJtQMR3G6H+OqR6CN7u6a/Qw2NNXjz7y+smQ+8yymCUobfOhmfPrmVgVOAzXiNkrQqG9l97c04u5HHsSWbVttMyHJLRYJI6Ij1TKDeHbNEtxw52042NCItFAoOQjAesEy09EbRwPb//ZoBC+tWoRZL88xubClJ+8RtIdb7TMcX4KgOqFPCtIQ7QojTLuqqirUjBqFm/54J17cthnzd9Th7meewJ6G/VbeJc8A+Q0QafmZWf5QBuoOHcQdlOOqA7vwDPm66+H7MHnEKAwtKqPsuxiXDswRAEwgQiDbRdm3Euj/+bFHsXLNar4PI58ymVxTg+WrVuLRxYuwubkRv37sEdz0hzvRxfw8Z9J05kMPnnrxBYLNLuyqP4Qbf/1LzFuyiOIIMQ0JxNsZFwFihCba2U1gTYkmBMR78eTsl3DfS3OwsaUFdzzxMNq62zF6aJUBeetnEwm0sW7PWroUjzz1pNUxH/Px4aefxHdu+jE2HziAzIxs5OQRYDMvMlleLj3tTHQ0t+LlBYsM2K7Zug3X0+3aDWswpLAQZdk5+POTj+G5TRswd98u3PXkk9hb38iwWa8F5lkW9TnNW4ZUYU4SpXYJTlGKUvSWIylbcTZ8izesx8DiIoysGGRKl7Qqqrd9baIusomxo5EyZl1hv3dO1XZ3zuj5n0fiQJ21NC3piE4xpQ17YjtHTgoAlY9SdlJDmebaYTWoKCkx0K7vebfu2ok1WzZj2caNWMIObMv+AwSNB7Bmzy6s37cXWw4fojmMdfv2Yy0V5JU7d2DZ9u1YvmMb5q5ZhVmLF2PemjXYuHsvmtkhlzLsUVVDcebEyTiDyvSI0jLkB6nYxNj552ejMdxpOxaWlQ5gPhRLMzblMJNAyJ+dgQ27d9o3RiOrhiGTyqJ2qjVFOylm3XuKs0eSgX7dO16l8LtpVgJcqkMErFoarfRNp4I5Y3g1AT3jJRAQDI9nB7GUCtDS9esxrXYkZlTXIkhlJi87u9/sqovlKDqO1duZ+ifHZumYZs2O6AuxKBUonW2YlkhDfk4emqmc6eiM4oJ8DGFepsXdLr75eXnY3XgIG/ftxGCWtwG5+eiNUflRNZIMk3IUqHS79L6WPFnbzJ+uKs7JaqjBGct9AsM8lulgVhZWbd+KQ4fqMXJELXIJpKXEq0zZ4IarFBZO8nI0Hc/uOGScsKyGAkFU19Zi7+F62/ik5UA9Pvnu9+NDl11qx7s43lWujqbjlp9+1P+tOVWESkeyLmvTN6Unypcvs74+MX8uqssrcfn0U2GLTlXm+7VVdjWmT4TomOHqT7JV3mtmXZtvSdriXfVKztx7OeeDjj7ZsQPVg6tQoO9nHaMWjr3n/0knxvFG7BJs5YVXDQhoOayGWXSf0DAAX9Q3NBO09aK8tAhPP/scZs95BdUVlfj0Ne/HoOwsDCoptrM+n5kzB8/PewV1O+swffx4XDB1mp2huZ1tqb4xPnPyZNvdXdm6c+9elBUUYvroMRg6aDA2rFuPZ555BqsJloZUVGD4wEGYNHwEhpWWIJ0gMpSbi91sg68+6xycPnGC7cWQzvatsaGJQKgTpzNsfeZQUVmOhUtexePPPI8Vy1exzRuNj135ThQHMlFcVGTH8cx+8UW89OIcAsJuVA0ejBEDK3Aq+W0iIGupr8cZ06bbmdM9jLe4rAz7Dx/E488+hgWLFqA4twhVBH0TaqoxrGIgdrI9z8/Lx6mTJ+End/0GW/n8oUuvRCjdHU2m2fqC4hJkZufhpTkv4cVXXsDBA3sxfNBQjC4fgpljx6ClpQlNhxtwzvRTUJKVayCypb0VnewLZk4cjzKma/jQYdi8dTOeeu4pymgNRtaMRA35PoVtdkVBgRU/5ZmPdfTF1avQGu7GhNoa3H/vfVhCwDehdhQ++d4PoiwnB7t37UKAbdlZk6eisrwcLY1NmMV8XUy59RC8DikfgInVwzCB4LGK99qI7Nk5szH7hVnoJLj82Lvfg4tnzERhRiYqKwfh1aUL8PLs57F4+VKUlZXikrPPYTqy9V2RLY0WXzpCyGoQ5aHv3Xfs3YXyklLs3bYDTz7xhA1QfOgdV+PsSVNRQL+5bEtnz5qNuS/MQXNzE4ZXDUYl03n2lKnIy8vC2i0b8exLs/HS/HloPtSAD158mfVfxcyLoqJizJ37CmaTp01sL0aPHIGzZ86kHPMxtGoIttVtxzPPPYdVLGvDBg9BWV4uTp80EeVFheiNs623SvT31KQ3kBi9ugB90nOydglmW6coUpSiFKXorUNStFrZqt0z61mcRgVhMpUsLT3qTde8hEaRpZSpAeuxpYXt4Qia2jpcZ0Nl0ZYZmRJmvSLdU+OwVlLA6J9JUlS9Jld36caz7M0wUQYMNLKvb5bSg+zQ/Tbq3dLdbZsw1Le3oKGzg4CzjSC2E5FIFN0E61o2pZlm2yWTofkIXqSO6ppBpUBnzeXnFaA4P5/KTSYGUPmS4pahmRoCPnq2eLXYTN9qydS1NeHeZ55DcWEJ3nfe+ShiOPo2SOHGMvx4ZtVSzF+1Bu888xzbFKknHDa5a8A3QMAk5VQp06STBwI8ZdOlX/nItDJW5VNaKAN7Wltw34vP20zghy68DIOosCEixZvyCADbw824/6WXbN3qxy+8BBVMV4hyKyrIs++VvHiMFHl/6vfq7Upekiwp/dKnOiNtvYuA82BToylcaQnC0mAGdna14u45zyDH58cHL7yU+ZiJBN2FqJSvOLgT982djbGDh+E9p56LHILZOJVAFSJbQk7QGWAGaibS5eZfJuV1nJnsdgAVl/LVY+Vcm9DMppK4aMUynDdtKq45+zzoNEqVCZFKhDbv0jS5902mV3P/VtKMiJYRatarjUGu37wZRVSuRw+pUGmz2VXtOqok2VExSTqq/Lweybn5cf5U5wyA0qge9vhd2V62dzfunPU8EuTlIyzLNYWFiEfCpgCrHRPYTGjjGfFg7dSJkOLxiHVWSzBZb4rycxki677QFWOXGCV3C5fybCao+MOTz1DRnYzpQwaTZwEx15a69Ci8k0jJOHRmsHYrVkss1vqJ/oRJ0hXFk4BV5UfhpTGNWnGro0I6fQFk5fixZ/9+dHaGMXLoYE0qItHdyXY1gN7MXOxoaMAhtqmDCotQU1KG3o4uKzNNqhvsO3RciZZ2+wiWOlRoWDay2S6GWH/aCUC37N6NTAKqYRXl6O7qJF9pyGSatJQzSncd8TiBoL69ZB7Tr+qS6l04EUU288yvNjc7E/Xkadf+Q8gKZWFEeanN8kaj6utYSgiG6vbvQzPb4uFDhiDN70eUfUEBAbcGl7oTMQRCQX2BDj/l4M/IQjvzdvOu7fYNaG35UKY5xuYyjgyWy2623/FeHwrzMvD9397KMKvxLxdejlh32OqtLTamXAPBLPvGfV/DAQL0cuRmFiDa0Y2sDJ+1D2GmLcA06FzWADMxyrTEWOgyKDN/rJfvMtESi6DuwC5kZuRg0IBBiBNwk2tbDaJN/FRrslhur/v9nXaO7K+vux776nYy8THGWYEAAX44EUGMsu5lu6SzZENBP9s2PzZT9gnyMXTYYMTY7/jivchk+nSsSk8ghB31hwig2zCotBwDi0qQ6GxHL3lM19L4cKtt6BTKymPeDWH/QV4oU1V9HeOmfIpr8INlS/1nlNc21tvcnDxE2ruwj2WqsKQIFQPLEO/ustKYzvTuO3QQbc2NGDJoEDKZb1rKm5sRZD4wDLrasnevzYgPpSzK84ps4EL9mj8nG/tbDmHfwX0oLCjB0PJB6GW/HmZdCWjmO55A3c6dDDMLlRUVCNOfZMh/5jlLifp9q/f/PFJdlt6lc3JzqV/YUJgEyv+jSMI61u4EKQVYU5SiFL0lqY6A7JGXXiRQOg+Ds/PUWCUBqxpmLWlTA0blkApBMxWgNoI3G2XnazVrajCPkO5lpNb8M0lqLBV4U4ppNB3FqzYO0VKphMCbrxfu2AaptH4qBwLldMZOmijQUiClT2FEqSzE+L6Lna3O4uyy5V5RKjXppqwIqGoziwwqb1JmglQA9O1egO+1ZFTLrKwLkNYoltTrMDJ12Jr5jVBzenndKsxbtgoXnXYmZowYgUCM4ZNPLd3d29WBPz39JDvSTFxz0UUoCrJzZfxu4ySFxX/LNylrLgqRXRmXdXJEt1oOLOUlRmXrmUUL7LvKS845CzNrauCjIqUNgXrSAnZ4/bOrFmPeiuW49NQzcd7IMfa+rLCAyqjFaHwno+6Lz+g1Fm8jEu+iZLo8suQkLQRYLfv409TWjlaWCSF8LRvTERpz1i7HvFdfxTnTT8U5U6YjjWVFs/ldgTQ8uvAVbKFC9I6zzsckAlcf81DVTMvNlG/61szCdlH9RfLciTcbnLC8pWF4PSyHHVS+nl48FxsJIN9JwHrFtOnQfB+rNssM06DySEAnrKs0KRxXlmj0cCKUZFTHUWgQxh1x5DzHerU5m9LFMtpDwEO+vGXBJwxWRfSjPyPJh0Yzq6rLWh2yqakJv3/sMRzqbsO7z70YkwZVIU2KNYVifJEfyUfuRbo/MVJj0I8IWDL8PgwoLqLY2O5RTpY+8qDviKXMqgxoyeKdzz5nM+xXTZtMF15begJpfiNI6WNUbwRgFcmvwjjCvfJUA1+UUFoG8yKIaLyLwIv57A8RAMbQEyNIF1iiI5UpbegnQCJAECdARBrLBhny+zJ434NwD+sQy2OG2kO/vvFmjPEI+xiWmwDbVB/hFwt2ItKNXoKlGLlIpxttqKUlmz6fdvN1hcPLZ120iV2cclB50ffcQYaj7zhjyj+CV32TGuO7GPsCldMsvzZUo10ijG7mq0CZPxqxVRI9TI8GX+x7cwZuO++y/mTwT0tuu8lvL9vGOAGmljhrx924eGbM3ZSENrjL4bM2EerWUA7Lkl/jVQqO/Uca5adlxOm9hMQEyxHKJGTv2D+orjIBQabFR6ASE1jsiVp7ka5vaynbtAzKW59zMOge8tnDNGlQSptO9VA2mYW5+PZvbsOazZvwhx//FNlR+kloV3rKx74BjVE2GrRl355QX8EImfkCiBrc7YmFTQ4a4I0YLKQQ0tjPkR8BuhjttZRZnwDo/GUbXGK/1hvyaz8oJKIEsZS3llgnmOd8gp/ycIPhyjHyLX6ZFvuEh/kS1Awi/aqvE1kLx3zRwEE65S+w2csMT2O+RimPXpoA5eoLZJI3tseayZXgCLh9PUwb40xjGkN0E1PeM032nTDtVW60WiakQRbmUYx9dogJi7M8K622lwWvtjrln0hWH08yYE0tCU5RilL0lqSN+/Zi2/79mDFqtM0MacMinb/JZtC1jiR1WGrQu9hBaLt8aoM2k5OeBEhHSO5ljrL8J5DHh6WCRrMD6iKdgiAlSmdeqjNXSqVY2ZmyYlvKATtsLVsixkCQ7rS3azZBaB4775LsHAzIK0BlUTHK8wswIDsXJZnZJjt9K+NnZ+yjwuDTEjcqL9rcSEFqx1bFrN7Zx47e8aUX7KTpLzs3F3XMi70HG1A9tIpxkUsqDVIQcjKyEWcgK7dvQW4ogKFlA8y3ZllNMeBVRtnlwvVI6Zel4lEqqShkhOwbn5eWLkNtxRBcOHU6/ImIbXghRhMZAWxtqsdLry6xZdIXTJuGLJaJ/FCGLZmWtCxUxicvHvW7dfH10VFv3h50DMv2yCQZcOKDngX49M1qNGILJN0GTCxDpYVF2NvQYMsdNUpflCEFnIocla+8zFxs3L0DzVSWteQsh2XKzkpleKazKQ91PQGSH5Vhy1/miV3SWJ41kJBUaAYMHIgDzc1Ysm4dfFTUtPydVVfaKZV559dWSDBW894XOZ9k8VdIoMNkwn9b6EiZqKxrhkVATZVNirrmF6WMWh0jWdk5IWJgFofdJZUz1Vk+M6ztjY24Z84L2N3YhAunn4Kp1bWsd6pv8if39Ev/aqts5cCJJKofWTCSJ8MR6/KdyXoQEPpOBtU/LbrTAMCmfQdMlmOGVNIr64s0csbv1c+TTozkjVgSrFIhgKDl5ArB/amsEYbRXi2BVoyozevtiRAwEVjQreqFZrtVtpT3vbJnW6hyGSNYdQEyd9SpaDaO7uyMSwpI60pUlyRWK0s6mEUAmGCsNz1ms44G8iRM3ujCYGnh8peljgBUz4Q9DEefgNh+BsozhkNUSLDSaYGn65xVhUXwo/a6R/Ji+NrhW6sCetjfaedgpVobEwm0pKntph+fAJ218ewLFebh+gAA//RJREFUYypjfCSv2rxJIEjhOsComWCCU/IgPsWhihTFY/Whl3wmEkyjQCbvKUq10tAGf1o9IZ61OsalL1m/kv1WTECVAhB4j1D+GowSCO9lemIKKBmvG6hkmgjUhrFNGDu4ynZkFrBV+VTh7mF67Hgti4A++U7+VJfSmX+qBcp6GfFm4mf++VTXmbdxzbqTRw1mKAitbohpYCOaMGCub2ldOeJ7Im35V9wOnvKPaTHBxOleLFAWsXiYkVEmfFbqLWC60eByNBo150p/Ik7/Co/g3gZuNWtuchMvkrfygxKTDBlnmo784XuBZ5Vi90kFeVcGxTSDTfcqZPJLu4TVdzrm/Ym3XSeJGL3EoMGUk7Uk2PI6RSlKUYreaqSReB1fooPGRWqPpTbb91n9SG15gp1TH6k9p5u+WcyjzD+bxINpLX1GDbuUalvOxd5No7vpmvmhYqI0qKO2jW343hQSu6dfdXRMtu0QmeycEaWiog4vxs5V3ymyk02nUSco9+z/aKigMF5TUghMrBtgOOocJTupQfrX96haNjggNw/TRo1Bc2cr1u2sQ48/RHdSSBi+ziQcPgwDi0vx6pq12NfSgoDfKVuGQJKdlhQCr7PRO3JriVF69JwWCKGd/C9as4Y8pWPG2LHIIg+aaaYOwJsAwlQQXl2/lnpdFKeNn4SCYIjKRo8dLUAdhBGwc9f1GGLwzti7vic9vInUP95jTX9SYmmkrJH0VnfHS1cfHfNOj6GAz3YN1uxbuhScWBSFgQxMplzbIp1YtnEdlaggtGO0vq0bXFSKscNqbWBi3e6dQDBDucYyoSyU0itO/hITR0iunLKSfLJ6qPx3CmpvIooBmTm47PQzMaC0FE/Om4dZq1agm256qdhJmZQaKxlIKRMPEoRTjpMPNPp9PXIxJqym6Un1SABPO47qaAwHVVkHVESlHf5FOhKnVZrkvZVx90Nrt0OqFOytzS340+znsfPgfpwxeTJOGz0OQZZTU8L53slDCqqTkYMdJ06KUaS2UP7cUm2mVuEfS3yXFD80FJURDCIcJTASzxaSC83E+rYitR2u/VD5MFlaclxbqe8w48xilRKTkZo23miGTrPtavX07aNtWMMAtD+5j42Uhngsb9QG04OfwEdfBltbzLZZoelYMrU1KqUKVxve2EZCDEsyVslizeGdIAdxDsuzvvE0BvlvbXeyDNhKFiFElkHN7smfjurRDLzKfoDNtgYl/ZpFs7LKksv2PMSy7Po3N6go0GTAh2GLb4UjcWi2VPVIy3bVvwTEHa/26Yw5UJ1in8G4VT+E2YOMyGSl0Hk1cGXs0oPCkjfeKh63WZ5CEegVF47kXnXLyrs9UxYqn6rD/JecNCBm7yJxnD5mPN511gXWf8mNckS/WparT0P07JZ+OxkxYDqzhPBe+cJfk4OTvXzoXnyIbQN8TLAGk7TkW7tLK/1qj8SigUAa60/Jl2aBe1lIJFsBfYVjM5nqyNgnqr8xLhmWBi4EPNUG2CopithY03vxLn/sn40PRpbQ9DPf6XMJm4lWYOaf8RLZp9tyFvplpHKpPlDsqXwwAKZLstQL7fju3NnAh2QhoRuz+uePXOu5j2T39iXlfIpSlKIUvWVITara43Akglx9m6POWX9syNX4eiOJ6qZMWWODboCVnYF1WmqvZW9dlmdEb4XG2kuduzMFiCYhQzY1QixwoI7PdhikI3VR3syM+bPOzBnXLTI868zV+dKOV8XgGbmymQJ1bFK65EQdH5Uu+VMHbf4Yt3wqRMWq2VbrxwkQp1TXYFB5KRauXomd9c1I92eaP/QSCGVn4ZTR49HBPFi2baspXIrVdi5lPGJc6XDdrxQKgQamXIGrC/IFEfX5sbZup52NOG30GIwYMsiWekkh0Y6VIKDdsnsPtu2ow/jqaozSN81UbjSz6pdSoKQoXmkf4l9Bk/Qko5hNPXIOvddvCrm49OuM/vrf23vLKN17uaZn58oUH90pISQvTclHu5Ei5Mq+lEbmLZ1nZgWREdKB+05JZyXB6MoqjB4+HOt3bMOaXTtsWZ0CUC7NHDUOpQU6UH8D9na0oscfsHJiYM84kfnr5Hh25Ujl2xtgciXdKfU9BE1VOXl4z1nnoaisAk/OnY/HFsxDg2Z0WBb0LZ2ngLOImk+X4iM8mEyOR2YtWZB/yYXlXN91SgRiRRvfqAzarIssza13fzxSgDRixKnxFpAURBnVKynA2mBp2b59uOOJJ7DlcD3OmjINl0yYSABAP9QwpZdqQb+AlkuL/Co0J6kTJVfOdWeFxnw6iC9pM1QL6kiO9QEb/pYWFrNdDUP7rUomko958hy/bYjpZkKtfIl/k6sG4ihhAjotodQmUzrX2dpK2seZ75qFFJqw2UoCTbVP8oOA3rFcKl/Tfcj0EybyXiKxgYhgOutThs0eyb+dgdqrjyvoRp+pqKyyLGj2WPmQzjbNtTXGIdIDvQiRn6AG+lRmXAqMd61+0AJRtXO9PQxTH+qTF5Vbx7eACfkkGNEevTbgyADM8E8Dh1rSqlUNshNQZ+pU2Gw5r2YE3fJS9pN0I97VHivuOBFqIj3OMGO2UiaddUazk72RBNuOPPiDWQyE9lbO1a7QE9Ov+pggGI6TZ5GO19EO+JoNFZQPKCzGoSW/AYYp91rJI5AmkGuDodb+ky/JKc4wE3ED6lrGrHiUFus36MRAOK+aDVVYmvVU29SjgQT5F09aOmz8MVi+0ze7+qbWZElrLcVVPWEOWDiyjDKCMAPW0mvJ38f8sVlNvuvVxzN8llx13qwyTf2zBitsFZePfY+OKmL+a9BCy4Q1a67ZaD/z3ydAyXvlT5Ao1k/D5NsAifxr92Afy5DSxciYdoHpNESUb5khJp5yo3u3Aovh+JXHLE8amFZeMh1+ylRJVNrMMe0sYyUjXdzLpNG9Z96elFoSnKIUpegtR2qS1+6qQ4Cd/PiqYexk2Miy47QlbGzYHbmOKMbOqqPbvr7hMzsMuuUbNvReYy16ezfU/zSi+KSMhYIhJIJ+bNy5wxSbEZWDCYKcwiVpF+YXYe/hw9i+ZycGlpWhXAe3a7Bc4leHzJ+4ADIzTMqC1AGFY+dlsnM/GO3GrMWLkBUM4oJpM5CvWVx2zFIctPFUc08Ezy1ZgEQ0gYumn4LSrCyqbj0oyMs1MCbVzpUL5bzLc3tMZjljtufkG3tw9280uXImmXhkd0klQsaAkT2LDT4n78WTlHD51xyJ3Hg8i393dwLEIKSkS2nX9906L9dC5U8G8zEjIxNb6rajubMD1VVDkSWFOBJBTm4OwlTMVm/ajGBGCMPLy6kgUZWmEu6Oy3gDSGkkIzYLxvzNzclBRUUlDrY12axvU0cnBvO5MBA0fl36Fb9uPFm5e0uUrkZJicvOSGVLdpbyPnPkWfnvns1OkekNw3N3FotzancyVIIFLrxwee1heyNFN0ybl7dswp9eeI5paMOFM0/HGWPHJ2dWWeCVZrrz4vHo6KcTI4lA5d2VCZHjR0uC9Q2cx6370Tv3J1np2I3tu3ZgzPChyKZCbGBBTs2tbpLXk0UM/41YEmykfCCg8MKwATy/2gsfGppasWXHTrYP2U4mTKDySutd9V1jL1GQgJu+qW4lUFq7s842DSrOKyBvcew4VG+b+6Tp288MH/Y2HMa6bduRxzqSTZCgGVjNvrpakazvArMEIRoM2NFw0Nq3UIjtGCNsjnVh+Ya1CGgncwJflWkVC8Mq5Ef5J+CiZbIKjZCN924QU4BZ524rj3R2qmZs7Sxthm/lNQmg5FaO0pkOvz+A+nAX9jQ32a7HQblTeyA2xbXiYlm2QU7GZzOONApH4WtmcOXubWhob0FRQU4SCLIU8b2MHgUubSZSsqSFrlr7q7RpCXCQdwJbKqg6viqmAQJDZ0w708TXyjTGy/QRjGlwQWHrO1OBRJUP25DPp3AYL2WjchxlGPJvYFaOyHfCAKe7l50Go5RWN5CnZ/Hp6oID34K98s88ZDkQWwbqkzIVqTwZuKR8BbJtM0TKVjO4SntTZxSHm5qRkSlgChyobyLo1vetIRxobkVHpAvZfKd9AgzIEmTrG2VFrFl7qi2UBNPh5TjdKM9bIh1Yu3kzw81i3lGKEhn9uPQRdDOtmiUWjBUYlnwtbeka9IgLTzMs3isR9MMgzSjt+lX6dPeGk+JhmlJLglOUohT9nyG1ZWz30NXZjRwdhWGW6sBcK6dG0d26G83kudk8Z+Mc9LlOmhT9rSSpqVvXVcuKx1cORc3gwVizZSM27d1NABuCxtN7qQRnU8E5c+IkaJnW0m2b0Uk723CDz5pJVacvhdEBMoWabqBFiocGJ3Sm6sHGw5gxcSwqCwqRFpPyooV77PICfiyv24ad9QcxfexYDC0dAF80hnwCLy0ZV2es8qHBb8tze9ZNkpLZb1HTmPuTRV4c7qkvTiPvKuK9pGBqUz97yYWqk/dg7/pA2omSKTAMm34zggFkUWkWSJBi2tMVxsiSckwZMRrb9+/Bqm1bqUj5NYGENALbKcNrUT14CFZs3Yi9LfWm9NnsZBLYvBHkFBm7QzwaRUVeLq4442xMGDMeC9atw6+eeBSL9+61AQ5bBUB3BkZImr3XnZ7tTrOXpppJ9aORwC1w+VOKJYx+Jvlsnwz0uXEkMUt1fA0pPL2TkVBdBCT6Jz+NlO09ry7AH55/jngliHecdxHOHDsOIdob3zRaWqhvuu172aRvj/728niES11dFFSuWeeMFF4yzL7bpNwytdEM605bckdbC8ELLOnn7UgmB6aRIoafyvKipUvx3eu/j6bWNttwSbOaAeElgjbNZirvfAk/gYjfzvr+0S9vwYtzFyA3Kwfb9uzFl3/8fWvjAmxjMjOyMH/BInz9e9/BNtplaNdyytuWChO4+ngX0CccLFcSoUDfDXf8CvPWrEBhVi6yfEHs3LMfX/r2t7BuywaGGXSAVzlA8KEl8JrZ9bO9k52BJ7Wb4pLlXyAmqFlHzaLqvT7joJ0GkbzPOwQTE5pVpiC07DcjkIEla9bhZ3f8Fp0ML02ztnynlCv9mtVVDKrX+vxEAFHgVTOk2kwpSnB5480/w533/JE+KDu2Efp2Vm2RZG3gig23P0owRgthdYWuGkUntgzWNvwygfTYPgSOvV4bsAyIf7kWH2y4E9qxmv4VFm+s3uvPVleJL1p6bYEAo3oGzTZqmbMaOqXDRxkFen0IUI6mD9CdvRZ4Ey+0k2ytTVabxhvLMaZD3OgsW2tDeK++JNl6kGnNBuu9XDGhjCsjkIUn5r2MG//wW4QZXzPr1A9/+2u8sHI5gnn5+MWf78EfnnwMwSDlphESRqM2WHtTaJZZS9Y126sNwCQklVulQ2W3bvdu/Pc3v47VWzYhEAxa3OJGPCkgzSwLZGvpttJvfSzDUx7wFdsZ9sq0s4Fh8yNfDMF7pts3hU5CNJYfKUpRilL0lqBkY6rdFjs7Om2XWzW2rhfklS2udYIi3qhzsV106U/diSmISXJ3+vVMiv5WktilBqsTzGUnecpoKuIEolo22qotFk0RouRjMdQMHIjR1TVYt20bNhzchwSBpoUh2Sfzr4edtS1/s9FsKh3soLcfPoC1mzZh+KBKjBs+jAqEZgS14UfCOvBDHW1YsmENiguLMGF4DTv9BHlIR14GFVGGlYzB9cr9SHaK9lh7kb1zt28wKTKpWlZUj1CSD/EjjnUvq6P4dtoEH2UhxcQufzN5YeoaYB3J1WY8tDAFkra+eA8m1IxASUE+lm/YgAaBFz/VwJ4ECul2Su0otHd2YtGmtYialilfIqc89q9jfyvZbCPJjpfgVaY3HMbAUDYunXEGzj/9TOxtasRvn3ocjy5dgv0EtHGWN4FXKXiSns3kmGLp+PDkJaNQbY4nmX6RFT3PiajfvQtRMyZO8def5Z29TfrVVWmmkTxtwxnWhTDvl+7Zg9sefxSzX12IweUVeNc5F2Lq0BpbRq8l2PKjbNXSSJFb5pkM02yOvv9bqM8P2VHoagddLEeThW9572bYRZ3d2t3USe4fyc+3Fik1sNnbGaefhut//CPkF5cgTKGksXwFM7LRk5WBeE4m0rKzibb8tjtwaVExvvX1b+CSCy5EhP5b2aStObwXnVmsNaEAIt0RnMty+fOf3Yzhw4ajKxxBXDvn5mUgLJNJAJqVbcttVY/SsrOwo70ZjT0xtl9s79hODikfgtt+cSvGjxuLKMuFLxRkXhEe6V6gk+1cIjsTUboXSPVlZiCS6Uc0yw8f7d2SWAJJ5RXTkMjOQHcGITPj0lJblVm30ZnKAcELQXEbEc5uLe2nf9CdDRrSmP8c8R1AT47kEGLYRDsExMJG+tZUYO4rX/wSPvOJTylkqyPpmZmMN0T5hRgm25RghgE3H0F9lPym5+TSL93FfWz7g4gxzkQu5ZKbhV621TpuJz1duyoL9BHkMz/S6Bf0G6T80nsDlIgfvVmZ6CJvlk/k1eog2wDQbUKfKaiQk1dVwyDzUUv8EWfdJD/IyEBUcmGcviDdqgpSHsR2vGHaeA2IL+aTZq61YsJHvuPiVzOUAn0hyoM8aeBBIDGDvIUzfYgx3b0qP2oDWP+bu7uxu7XF2shO8rC7swP10bDxu7u1EQciHcyHPITlR3moHYTZ9qbH1LvREdMXywyhKysIXx7fk9/ueAxDWMZuuvlmjB4/HtF4nPJluugujfKPMV91zFFQn+SoY1ZeM6x0pj0aonwo0/TsfMo1h+mXTNWuM01Mh2vX1L+8SfWdSXyjKbUkOEUpStFbi9ghtFHpWLJ6NaqHVGFIUREt2dBbA8gfvrc2N3nRuWZhKrY2WkuLvh0/kyZFJ0bHKq56spFlyltKjDrvopx8U9hW79iKvNx8VJYOQDqVLn3PqiMiMqhAbN6zF43dHagZWoVMGyF3UEAwzrKOAUlx0LdiHexwn1q8EK0tzbjstDMwuDDfDr+3ZVlUCgQkXl63Gtv37cE502dg3MAh6KVSUJKXjQz6V+drwIXObbScpF/jnUYqvC2XUnDJ96YA8aonZ3MSSAErEhHTKt1CdrKWvmXLVcmUlAiRFCopsCLNFohHuZNNugE00Ylzq5kCfTOpgLRzrBSW7lg0eQRGD/Muz5TXtVu3QhsRDascRAWIyhEZLSgqRH1nKzbsrkNFSRkG5hZTLxLwYj6SZ5m/l/r8KhxdyJfKRQ8VM6qqGDZgIAaVleFgczMWblyLHYcP23EfAhUh+qHaSH/SwAT8lP/K9eRfMmxXIpxi1p9Tu5dA+1uSnEtHTqlz5NmpUXGzGHzD+iCFdXdrGx4joH5k4VwcZtk9c9xkXDZlBgbl5aOXbZdlmfzxIt4EQjzQq7T3JwXr3J0YWXknKVyRzSoz3KAvYEvqrUwlAzuSMmcRY9wb6+owsKwUlfkFZi2+THZJPyeVGMcbsSRYfmRsmW/yXqq71XWW532NTdi4ayeGDBxAwNqL5xctxq6DB/Hc4rl4cu4L2Lh9G4rKBqKwqABh1ovVG9ajkOBq5+EDuHf2c9jSeBjdiTA2b9yEIQMqCHziWLN5MwaVl7PuZGMXAcmfnnsCTy58BXNXL0eY9aaGQGPz9i2486lHsGLXDrRHurFr/35kZ2YhL6cQK1euQCXr2da6HVi8ciWGV1fbzLvOhD0Y7sJDjDeToKSkfCBeWLYYf3r2Cby0/FXsbqxHOe0yCSy1U/qSnVtwN9+9vPRVbCBPpQWFKMsrZOayDrGcRSiS+196Hk8tWYRdTQ1oaG7AHsqidvhwAzvzVq3E3U8/hjmLF2Hj7l0YWDHIzvFVZXQ1ibdsezds3Y7ujm4Mq6rC0o3r8eLKZVh/cDcemP00Fq5ZjXy2/QcJ2H7/2MN4nrw0dnRgxOBqZBOUbjx4AM+tXIodjP+JObMxe8FC7D1cj4pBg5FFeextbsLsV13aZs1/GXXbd2D4sBFoYV/y8JxZePSlFzCf/hvbWlBNvhvbO/DYi3MQyM1BaSHTmmAZYl18cNZz7I/CqGRfs3bvbvzpmccxe8kCLN+wDgUs3wMLiwlmtYaHafP7caCpCY/Oeh4FA8uQl5eDLobz+Esvsx+Ko6K8hGUngDXbtmHJ2tWoGlxloPWxl+bgwRdn4ZUVS9BOkFpZXoFcgu9F6zZiz6GDuPzcc7WBL16YvxAjhg7D9JGj8PS8V9BD0N3U1Y6HGd9C5r2OfhsysIKFloCVgHjxlo348zNP4IXF87GZdbKc5TEvJw/N9LNq9TpUDqy0JeXPLZiP7Q2HsHjDGjz4wiwsW7sGWQSmA0oHkj/2vQTC89etw++fehJzXl2E/S2t2H7gIHYdOIQhLK+2p5zaHeasBvusjrhW4o0lxqNoUkuCU5SiFP2fIoEibVpQws7YqVyuwVWTZYpfssHThI3N2mjkmJqfFEMbcaSxBjNl/m5jGzVRxqYgm3ypFMd7MIUdspSBFVTymru6LJ80RtBDxW8YO93JtaOwc+9egqHN6BFq4r8AmbLMlnwxHHWZCXZqa6nY7Ti4F9PGjMaI0nL4qPkxWotV59JtbziM5Zs2YFj5IEyoHIZeKoHZGSFkBgOW+QLRck+O5cl+XRT6Zbmw4Xje2zO1yqQD2ySFt3+NFI4L6y+T585k1Rew7gWZk1BU4dBoLo9aFO/Jj7EnXzpCQVcqFV5Yci9bpcECOHGy8k9vAiy61+ZUIYIZ2wXVRwcEDBOqqqnQDMSKLeuxk6ArjUqQ4sqhnxm1I3mfhsUbN6KdfNpyPA1euOCtnomOV25ez3ju+0j2DFODIrYbOEFBKBLFKCrC7zn3Apw99RTsI2D9/VOP4y4qpqv270M0LUh/SocSofQ5sqW6/Bd200yTLXFU6eVVQNPApsmaVzO6l3+6o5zdd3PyL7nzVfK9skh8aj2jyvJuKc5UPm+ikv7c8sUoLC7Guy+6BBdMnYYiytenc1Y1QyVvqhRJOlYWb4Q5Qq7F04oEV2b6k9pLVT66p3AyqbRnZ2WhtbPTvZZ78dk3KPL2JJetrD1Mp59p3ExAes8Df0ZXNIo2lqvfPvkwbrr/99h36BCTm45HCFp/ct8f0cr2pDsSxoPPPo3Vm9Yjzn6ns74JgUgPWvfXo2HfAZPdyu2bcfv9d6M5HkFLLIKf3PpLLF6yFNWD2SYR3N109++xaP1aAziHDh6yb+072zqxf89eRONRNHR34PY/3Y39BGoNne2447EHsYOgVxvraIbykdmz8PDzz8Gfl4tHXp2Hm/50FzIIiqpKB+Ex2t/x+EOIZgexvf4Qfn7XnWhqacPoiuFYt3ULbv79b3CwpR6+oAajCFpZTtsbm9HBdKTFEmggUDzcUG8zsc8TxN7429vR3tGJimIC44ULcO3tt+Agy0PIz3acxcFqDtNx/xOP49n5r8AfCGJJ3TZ899Zf4Pn581iMfFixeQO+/PMb8YM7b0cby3xreyduu/duPEtQ15MTxKZDB3DDnb/Gbx5mHnSG7YzwOx98APfOehZg+72jqRE3/vF3tnR207Y6NDW0oJX594tHH8DDzzyLkqx8q6+3P3wf/vT8M0jkZ+NJ8vLcwnkI+ELISM/A3sZG/OrxB7Ez0o6dHa343q9vxfbde1E7tAZbd+zAd391K+o6W8GGD9rISctx9V3x/U8/hZdYhwOhbNQTZN90zx9w3wvPQ6d99zCtdz/2OF4hOO9lPbnzqSfwp+eeQVnJQOTmFuCW+/+E+15+nm0BC53KG8MLsO0JUc6hhMqf9gwG+6gMLFuyHAuXLEOQAH7b7n2U3y1YsH0TfEzLsq2bcONtv0J7Vxi1VTV4deUq/PSPd6GDVXVfUzN+/cc/GrjW9/H3zHkO37ntl1ixbj3BYIBAeS1+8Ps7sI0gNpSVjRU7tuHGu+6wc7RDmVl4ZfkSfPuWn+PJV+cjav1vmn3zat/f81mDxce2Em8oMb6TRWQ9RSlKUYreWtQRicBPwJKXQyXaNEdaUitxDe3Rza2DA967I3Tyms3/ndRfEfbupcDY5lWy538PFaIBBYWYNGIUDlB5WkolLaHlWlo2JmBF0Dq5dgTKsnOxdt06NHa0M9u85Zw0VB7tln4OdXZg4epVKMjJsW9TtV+tlr1pUwwdZdRFxf9VglUtH545dgLyqVBpo6V8KjzuWyfxmgQmRrQkiDWAx3uBGKnyUlSkmMuLDss3TYhu+gNDz4iOfRb1tzueEfWXn6w0k+xwkhSbHhqWUS2FJV+9VG6Mf7FGY9+YKiyxple8arMO21SDSpBmTF24R+LrH79n50iw113tl/59/nRka8dthS1eGLaOBZoxYbyd47hgzSq0UenSxixpiRhqygZg6oix2EmFfeP+vcxjV79kxKvi80Dr8UjpPpaOLVsKQ7JJLpDTC3uvGZHSUAYumDwF77v4MtQMq6GCvA23PPQIfvXCHLyyezcOU45ukxnnRbOu2nnUOJQsyICd2ygbd+EbOu5z7zzrncqteDB0Kq8MmyIzdqSYttPl6pYm/HnNctz0+CN44OWXEWEeXnTK6fjAuRdiQkWlfeMdY3nVkSeSlB0Tohj6pdW7P5YcJ38/ya9WJBhgdcUkSS7hfWFTJtp8JyMUQjOBt72l3T8S91uKlGm6SM5ammvf/7E8sx8J98Zx9tln4Lr/+m9879+/hE//v3/F0g3rsGlHHfwEF70sbxHK4pSJU/CR933ABuY+9a5rcMOXvo6qykHopv/ezKDtOhsLRzF13ERc9z/fxEcufwf+5aMfRxrBzeJN61AzZiS+9T9fRWleCS4+43zc+KWvYcrIsehimY6x/oUZ7owp05FRmI/7n3kSPgKM+u5uLF27BtOnT0NFeQXuefxRTOb9F/7lk/jse6/BZz/3H5hFoLhu1w7sIgDevmc3Lr36Klxz9dX43le/jfdc/W42FlounEAioMnHOD7x4Y/gfZdfifLcfHz9c5/HfzO9AYKdJ154AcNrRuK6//4qPn/Nh/Gt//oydhLkLduyAemSA9tetadagpvI0hLYTNUMa+Nzc/Pw7x/5BK7/zH/h8x/5JA4cOITR48fiO//53/gB0zlqxAi8tHyRO2uW9UDfn37kXe/FNz/zH3z/FVx0wYV4lOD7QHsr4gH2CWxTrrziCvzo2u/hM//2b9i2axeenP0c8+bj+OLHPo6vf/Y/cd75F+G+Rx8n6O/FlImTsGLjejQQZKaxD5i3bDlyi4swatJEPPbCLESY119lPB+57Ep8/avfQDwUwCwC8t6Aeg22NWy3JF8tF1+2aSMiLPlrNm9BWk4m1tRtRt2+fWjo7MYOgu3pM0/FnrYWPPbSi/jARz+Kz77/A/jCRz6Oy668Eg/NnYX6SBi9ftUd126z42OaXeXTvgyxSAyVpQPxxU98Gt/81Gfx/a98A1k5uXj61UVop2weIkDOG1iKL/37f+HjV74LX/7yV7F2Tx2eWzAPobx8W7oeCfgMYHayzxw1egy+/Z9fxLc+9e+47svfwJ4DB9j3rmO77sODlFmc+f+Lb30X3/nXT+Eb//F5FJcVW5lXB+6+cBZf1jLZ30klr8E9CfT6PU6KUpSiFP2TqDPcjXQ2whlUNqRyWSPrNKx+xhH1RKcQ8l5XmZPZaP5vp/5KtYChdqa0M1opYTu3MEFQqmNuCGo27NiOg22tthmOMiARj6IsKwenjhiN9oZm1FEJsR0t2XH26Lw/3muUOOH3Y/W2rWimUjCdnXFZXh7D1YHxjFAowRfApt07sYFK2oghVaitKLelwLnZmciiX5tR03JAKimuExbJTvkuI3Y0U8CwpMASAMd5b5v2UKsXkD2SyiNkZecE6VjwcaTs6Um7NBoMSj5LBvylgqHdMXQcQxuB0QEqPi2Up52BSLBuO3dSSdHOmA5/Sd1Id8rGCfJmXBnicjzaZjS816i/dob1C9UwcH2zWltRQfkORR2V1rqDB6m4h6jw9iKTnmdUj0RmIIj5q5ajOdpFnqSJMmt49UDr65He/DVuTX4mQwdbbe6Z5UzLEXtYjnzM72FFhbj67PPwDgLXgeRz0fZNuP3pJ3DTA/fh2fXrsbm1DQ3RqCnU2h3WzrCknHWchJOBgKJ41eyjGgopleJMgNJdJVvNZLhv/Ch/gvt2ltddAhIHD+A3zz2Dmx/6Mx4maGhjus+cfho+dNHlOH/UOJQpX+lOMy3K14TlrdKgsGX+OpnTv4H6i92LRdKz472UPisAslU+82LP7qrWNBAI2NJGSUIO9Fr+307kJcmjZFYzIcpXl7Nas6DypXKaR+BVQwCRFY0h0NWFMeVD2Kb5bNmuAE1vWhBxHWMiYh4LdAQYiJ9ASUemqS3RwFd6rAcDCglGL7oEy1Ysx3dvuB43fv8GHDpUzzKk9jKNYJcy1m6xrHQZZCGk7xbFMNu+3mgc5ZnZOOuU07B242Yc7OzC1kP7Cf7241yCpAjBWAvL9J69+/HHe+7Hr/5wNxa8Mg+RcIR2+zBl9FicNn4ybrjhBnzhhu9j2fJVqK4egfzCQst/beylASkNNGrZrK6haAKZEaaJz+F4AkMrKpEtZjsjGFJQgoKcfBxmO6zjVOxTVkovSo9MCuWn9pVi5U9l8QDUFA1AqIth0N/o4TWYNGoMgtEICpnOcgKt7s4Om2HUmeDVhWWYPqwWGeEYsinHkVVVjD+Cxs4Wq5+5wRBGlQ+2gUpBypaGwyjIzsaIQYOR1hU1+ykjJyAUysThvQfwTsp878F9eHXTOhwkGHth+RJMHTUWlfkl2Lh1CyKJBB59/DH88s478dTjTyBK8PnKiy8hynZEuxkrXcF0P0bXjsDug4fQ1BXGitWrcfYZp2Lo4Eps3bkH85in6awfZ8yYact9tYJoxfKV+PU9f8ZdNNvWbUJrUws6mA7pJxKRDUxSbnENarD+S3CRBNNL+VTlFqC3pROlgUzGOxKHWlvRGomiubsTTR3tuPfPf8Ztd96FWbNmk98wDh86bAOBXr+lCLTpVk15JcrYfmd0xjAoKx/Fufn034aWnjgONTdjzIiRqCDfobY2VOTmMu5hDId1mxknQG31g7xqwycNCOv+pJMKzhtM0kJSlKIUpegtRTqD1Y48YRMlZap/2+caW6egyV4g59i2Uc8egEiZf8yINOOn0Xc7jqAnhiICmxljxqKJYHXB+jX2PZE+mtRcapAd9/hh1bjw1DMwqGSg6c0KQCqDlscmCAi2UBlYsnYlhpYPxNSaEUijIqewtTxUCkM9FYXFa9chLycLZ02ejEwqWxl8lxnS9kFOyVbvpaD75z1D4C87ZHbyWpJZ19yEWRvW4+Wtm9EcDtMBlQwqBOarv8cTJMXrGVF/0Npnz3CdyizjwHFHOIpnV67AXS/Owap9+6gQ+vDHJ57ER/7ni7jrsUfpwWff2j27ZhV+88JsrNu1z4FbC0n8HonnWDK95nivzc5JSLf6ljVHm5woLynrRCKObMrptHGT7NzJVxm3Znt6tXQ4FqcyW2Rn4h44fAhrd+1kAFLG3EyF+ybTgdbXM8pxg6LHeecZ/ujfQLUhesksCToSBNT6djCTz2MHluP9Z56Fj1xwMSbX1JjCd8/LL+AHD9yPXzz3NO5bvBiLdu7Aro5WNCfCiDA8lUYTggAk5a1vdTXA4QRG/nl158ymo5MK/MHuKFYcOIgn1q/Db+bMwo8fvR+3PvYQVtdtR1leEa6YeQ7+5aIrccGYCRicmQtfJIZ0KuYGZMi2W06cTLcl7ei0Hs/wx8zx3r2escooOSXpyExy8n0fWQEwsipIPypRfgI0bcyjP+emv5+3N6muKZ1KkdoSlzKVhOROuHzS7rKmuDPfVSZsp3IaDRKJeuMxgq4YwsFeRIKuHVF7ol1Xg6EMLN60Hv91w7VYsnU9Tjn9NLz/3e9D6YABygi2fZQv2zIN8gVs8ILWGnxi26dvxHUOq96dNXEamhubsWTLJsxZuhi1Q4diMgFOD+OWn17NrgXSESbQKi4owMfffw1GVFainADo2s98Hv/5kY+jsLQYdzzxML7w4++zPd2PEMFYZk86QjRpBMmqRZrF1O7BJgt9v05ObKk6C6xAY6+WEaezxDL9Vm4pIMnDzhtlemywUhJk+rVsX2XFVrCwDGpgR+DeBsCYNrLLquV2fVfsfsar42MEFmUE2LUKIF2gmm78lL2ArX3zzaviUYZp1lAAMMYwdWSZvj3VeKn6iskTxmHBupWYu3UDDne24+rzLySPlJkG4EJ0l0GTpU3aenDReefjQ+98FwNiHApY5YDxj6wahoA/gOeXvIo9Bw/g8jPPxggCwiXsJzYf2o8SynVgdg78MaWRjLDP8bHOCBCPqR2Fz73//yHPHyLfatuZJgYtcansabWGxKSzcONsvzRAFLTBtHR71kCc2gwt1dbgbZzhd2ewdPJ6zRXvwFnTZiLBfiqUAPs8yoiBq9xqDwk7a743xuaREla+6qsYlWW2XSrfCZaZmF/5TXuWvYQKkqVbM6yuzMvY4NrblKyMpChFKUrRW4m6wxH7FskO92djq98+zVztsOx4VdvrlvS5prk/yZk5TdHfTVJcNOskQKXuQn9aquqnYjV68BAMrarC6p3bsaepkUAzaApxLzvl3KxMzJg4xUbl2dPa2YDKRylOnex8F25cz3sfTh03AUU6dkKdMTNUylM86MeKHXXY19iIiTUjbVlbIBpDgXalpJIpZYh9+FHk5b1m2OyPDmQ3e90qfPy6r+Obt96EHQf3u/MIGZUKhsLoU/JpBD49Y5R8dxQQ0LuksWNKaPrcOAc0ulOZ1eg2pUaeGyPd+PG9f8QnfvAdPLlsse1GumLLVsxZthRrtm+jSgF0UQn52UP341M3fBuPvjrXlDRTqo1ZOiAdxY+MWR659UhJlNE7KYj2XSVlrE15tJGHlFKdTeij0jW0sARjhg/Hbspn7fbtthOn/PmoME6qrkZpUQnmr1qF/Q0NtpzUi99mhRmFicv9KEa72F3Syssr5cuxpBB8vX7qv1Y6rLwJSGrjKR05EkykGwBID3cilykaU1KBq6afiY9ffCXec875qC4fgH2H9uHpJfNx+/NP4ycPPYSfPvIYfv70k7jtpRfxGMvZK1RKX21swNKWJixvacESltWFDYcxmyD8j4sX4ebnnsHPnngSP37oYdz6xOO4/6WXsGrDFqbfhzMnTMGHL74C7zvnYpxZOxoDtdtpbxjxeDcTRH4FVq1ukPgsY8mmxu3g0fEpKZo+8/eSyZbGlVnyY0otb1Wd7Mask+Ri0rfMMZYJKdqiJMfu4W1D4vd48mVqlC6V0STAsn8iMSnxMdaxCK3j6jMEyHgNUFg67KZXs2Z0nE35ZLIlO9jSQFu3nNLKPO+0u+z8VSsQZdhf+Px/4v1nn4cRNcPR3dWNKEFchOVXKyRi0Sga21vRrbi0U7AGGTTIwzB0bvjIIYNxBsHunY8/hJdZBi8+62wUZ2QiKzMDOVlZtrHPp9/3Pnzpwx/Be664CuNGjkRZWSm27t+JPQf24vKzzsX3/+3T+PynPkfQdRArN28kuHL1yMAlQZK23xJfjeEOdJMHfzCA7EAIe/buJp8JBHOysKv1EBramlGWk2vHMPlYfgQSNbssECth2honpivmY9uslQtq1GivFQs9cYJe1gGtTtBKELVD8pbOerKr6TA27tuNBO8jBGebd+9EBtvwstwiAlSGT4DNKK099vGvKK/QjrLbuGcn0rOC1v+v3rgO3e0dKMvPRxb5OH3cRCxbtxovsQ3VTPHwkjJkk+cxlUMQYFv27iuvwn9/4GP42Ps/gqmTJ2PqpMm2EZV6Da0q6WG+jKoaimFVQ/CL+/7AyuBDdXEJLj71dGw5uA+zFi3A1CmTDTCWhLKQTTlOmzQR//m+d+MLH/0gLmI+jaitRdBWoqiaqZYxfyV3pkFtrUqln8Bx/bZN2NFUD19uBg5H27G1bjMG5ebZGeLFBMSFDP+T73kvvvrBj+JD73s/Jk6djNIBZezDehERME0Wb10jLInaxbiHeeAj+Fd57In3IMfnx8DCQqxdvwE729oQy8nGjvpGbNy2E770IHljvqjPVCHmkw0KW1vxJtBJiOb1W9QUpShFKfonUWckbDMBOtTGKbrqQV1neCwJNByP5PQ4zlP0N5Bmn/r3PJK/OmZ9g5lP5ef08ROpkRGAbliHNo0cp1FpojKnb11jWm7Hq/pHU6KkxNPPut27sWlnHWoHD8XogVXoiVF7oRuNFgv07iSYWMLwBpQWY8aIkQSrUWSyLORkZUAHsJtSJL54FXeOQ/GoX75nhOrkBQJbyNv+tnbsC4ft+zORgVlNJVBTspKlWyo1ApGEIdCBH9ap0852h6Wxe9rZcUs0umqmVjFKCdAKO70XgOhm+nU2Xy9V4XReRTrKp5OKbA+BfCfdK96Pf+ga/O4Xv8THPvBBqVP0l47OzCCQ4UcbjfhXeLpq2aoJkm40SxKTlsd72eldnA5tpYGXxuSfRZQk5YuPPGjWOiiwKfc0+v7ylAnjMbCkhMrgOuxvbmU+BQjKwhiQnY2zJ01Bd3cEK7dtRwej9UkxVlotLhe/U4Tcs+Rr5USPjp2/SI7Fox0LqEuJFY+2+ZcCk8IZidr3hRVZOZjM8vOuM87CRy6/Eu+68GLMnDgJA8rK0B2JYcuuPXhl7Vo8MOdF/IYg9pf33Y+b770PP7/3Xvzy/j/jtgcexB+efArPLVmKlVu24lDjYQQzghjL8nYxw7zmsisMqJ49eiJqi8pQQMUwjWWoJ6pSQtU8WWZs1sgVSGPfW353oiSnf4Nzo768TZIrhY7sfEcGqHKjNx4JKhkyIGkHz1g8auXqCB1x+3YgyczKma7JXyW6V20Ty056LAZfR6ee3AxgF2ttgm0S3wlcaZa1J9zJ8kWAIdHwPsD2S7sXjx5ei8tPPRu/u+sP+N4tP8fmuh0EbT7Eu8M26DN2xCh0so7ceefvcdsTj+BHt9yEwwRmIeU9ha+VDDMmjcezs5/BN3/6A/vWMIMgONLZznqeINDpQb4/hPNPOQVrtLlPNIxxtSMQj0TsbM0PXnIlXn3pFfzgt3fg9scfw5e/+Q38+d4/E1ADBw834IYf/wQ3/PIm3DnrWcx67lmCn1xUDxlmeW9/TE9POIIRgwcTxMXw01/ejF/d8yd0NLXiyrPOwdatm3Ht7Tfj5kfvwY9+fhOqK8oxdcRoxFjH7bt0axMkkzASMZZ5yZvlvqeri7JU+CxjbNd7wt22lFd1X8VHS297owkQG6tTJmpLx213/wE3/uEOXPe7X+H5556zY58KCNo0sxrraDf5a9O+SCSOiaPG4FLyd9vvf4dfPHIvfnjX7Xj26adxzaVXYFB+EbOwC6dNnY48gvqnH3wAV9FtQWYOQmyw33HGOQh2d+Pa67+L38x6HNfd9ANcf9212M++JuSjFtFDMMm/eCKBDKZxSk0N9uzchsmjR7EtycPYIVXsWxKo37cH00aOIaBOYHTFEFxx+rm447bbceOf78MtDzyAL37pi3jh6VkOs2s2nOXK+hu2iZHuLlfumPwMlpMDB/fjZ3+6Ez+77258n2WkpakBlxIYZ1G+V597Ppr27sX3bv4xfvfk4/jWt7+FW3/5S3S2tcJPmfRQ7vpEhowj3tVhx8ZpR2nN8vvYX6aFu4hi2VsxLz581buQSxl+7frv4ae/+x1+fvtv0NzSQtAsmK7McANqCTKdIOB1bcPJItXMk0epY21SlKIUvTnktWXSLdzFUf82Tq0p/1fv2cm2uAdTqoYmX9A6qRTKWCfBDkjLZNrYUfVXvtxsQ4reKPIAiASv2VYp6gIUIHDIJ6BpY+e5dud2lBYUo7K4lLiC3aQUG3aQ7HqhTYbsuxx/AIe7Y3hm6avWmV4283SUBbLogkpcOt1J+Wfn+vLqVajbvxvnzpyJUQRR/lgEhfm59u2dgVqBrX55rDv3RGBDXqVAaURZiuzSnXsxa/lyFBQW4D2n6ticQrP3AJdAZwfDe/jV+bjjmSfw8Lx5mLNiFeq7ujG4shJZ5EkzNfVUdB566SX87vln8cirr2Lh+vXwBUOoHFAmqSCa5sPKPbvx6ycew5+oSD6zaCE2HTiE0opBKMnIQBPL6JOLFmFPQwPOnToN51BBXL9pA5atWkkZ5mBvext++/QTWFFXh3bKL0qFcN32rWjr7DC53XL/A1i4aSMGM7wCnalInp9ftQx3PPoItuzYhbGjRlNRVL44OSh9yjfLOMnKjAMllnesMBEqoabk0k1Wpvt2dQOVc7mtHTKI8onZQfya+dhTfxgbqPwNrhyM4qxsKqSqcZQhwzKF1VQjAXHmjUYAaKfYxI6x9BfJCpeR41A27k+surduIEJKl5Uqtg29zBN935UXykBFfiGqy8oxduhQjKHyWV1RiRoq8bWDqzBsUCWGUm6DB5ajitfh5TS0Gzl0GMbXjMAUgoWZo0ZhOs1opq+qqBjFoUw7RkdlV0DZlj+bGK300M6lynhLJtCl90gKThZJ8fbIeOLVy2bNngaoPGv5pvFpL/Wf5IcC3dvagr0N9ZhKpT3E8i9/cmGXk02MRAOM/+ixNo5fx7Pzr7LIsGlUnqWil7Ouj2Qag6zDeZSLPlPIz8qBn2BMw0mZuZmYRHCSk5mFYNCPMZVDbel3KD3I8j8UadkZCBOUjNUqj4IStm8FLFvDMbKyCiVsl7bvrMPh1kaMnTAOZ0+bhunVtRicXWSzlDUjqxHKykAsGsNwAp9yus9jvdVMaUEgAz3dUWSyXRg4oMiO65o+Ygygs3EplJrBQzGgtATb9uzCvsZDGDd6jG1eVJFThMGl5RjEMrr90D5s278H+QRvH7r6XZhIkO1nvKoTOtc1RkBYWFyIKrqN0z7INmRiVTVG19aipLwMOw8dsJnZSbWj8K/veA+GlpShh2BT9UptYrqWFocCdhROeUUFAX4Pahn3hKE6iofhU8Y55H8M61Bhts4Edf6GDhqMkUOqsX53HXbs3YN3XH4lGhua0UgAdQUB5gcuuNiW16rAlubkYuKIEcgPZhHAkseAD6NG1CCNiHcD2z4dN3T1eRcS5F6ETBZSLSfOogwH5BfYZwHnELwGmek9LEv5ebkYM3YUDrU0YAvzpTivAB+56p2YUF3D/FB0rDMq6Oq/WP60F8KgioG4cPopGBDMMXCYV5yP08dOwKm1o23JbgZB4KgRtQhkhbBp1zZ0dnfiLLp/LwF0VjBgM/PDBgxA7bDhNquekxGy863LcgsIkgOYOm2qzZhu3bYV+bk5+LcPfAinjhxPoB9jvpdhUNUg5sN+7Dy4z+T2kXe+B6OqqgiCdWxbHsYz7txgBvMuHRNrajGsYIA7w5XJCJKnCSNGWp+by/a4hvkaYR51dHRj5umnoTPcwTKesI3hggm2o2zHEj5eKS8tC05WmjeWmKdqJzWjfbKOtaFewR4rRSlKUYpONnktDRsr3fa1Wf3sdS/F4+6F86h0pOGa086glSylAB9RBt03N+w42ckebG21A9U1E9Of+oOaFP19RBWIucA/t6bIOj19TxNQblCp6Q0FUdfebOcCFubk4ZoLLkGpL0g3sb5ZRx+VEeVNhKDo6ZVLbWOLKwgezx03Gb2dBE1pceZnnIqKH1sI8h6cMxuVBB3vOPNsFCbiyKN9YW6uA1rsEKUwqUgcl9Sd2Td+JILIX7z4Iv7z5p+ievAA3P3Fr+OUYTVWnqTAq0Q1R+P41VNP4+cP3IvWzlbkUSlta+ugAhvAv179bnznwx82YHfdXb/BfbOeR2tXBKDSoAPqy/Pz8K2PfBSfvvgSvLRxI/71B9/FTgK7aWMnoYtKyRYqnOdOmYI7vvRl4/fD11+PeevX4Xuf/BS+dOUV+NJvb8etd92JD1/zQQwgmPrpr++AjwpIOpWyWHcLQEXmvedfjH//8Mfx6e9dZ7tX3vK1r+MTZ5yNXd1d+H/XfxMvEwR/7WP/hm999OOsL245n2bcXGUSJWVhlG7L2KS7xZgnDc3NiMappPp9zFfmD0N4YO7LttnI+849B7VUqvzUodOoNK08sAcPvPgCxlUNwztPOc0USM1WqFj4WBc1K+Ckmpzvo90bTQpR4Di9f5JIepTCqKsp3EyP/rRUV8VB38La9+5UpCwU/msm1AZRxCutddyPlH06dPzrvZwqABop47bElI/H+wbsn9XWmO6Z5Emb7eTn5NgMlC3jlAOXFPIn6YhvHxbv3Y2XV67Epy69DAUEMu6bRFdqTiopekYSIwhs6+yy/DLA/Vpx/l2ksBSUfdPL/FCJtPBZDtSXaPbT8l1jLSwv+nbQbaqUQJygIFPfArI+iPTdZNhHDpnv8qd6ZWGzvdBMF1EEwizzWr4ZpHKuctMbiSLA8CTJ3oyAfVOY0CZPtLPNkEJ+20nagtVAiL7hpBvN9qaFiaIZTw/Bmu1sLL+0Vx0L+fwEXQyDcYtvsD3UvKfSF2JO69zLeIztkgZWyI/tLE4e1D8GMzIZDusqQR1/7LvJNLZtGjDw0Z/SJdCXiLD2WxoZLnmV4NJYjkQJgl9t5qV21y/xkC99K2mbDtFen4CEesgDZaZl12npATy0Yi7uuv8+3Pyt72F44QCEI2GCmHT2BQnEVM/EHcNTXfaLV8YZZ9IgubE+Rtjuq88IMO/S2VYxk6ycaOdhfVeqPI7SjYiSMV60JNpWn1DmmhHPpNx0vrP4lax6VAcYnn1+Qhnr+2TlQ4DteS/lGgv63AxmhO0F3Subtd+CNuVSXOnMgwzVF/KqgYx0tgcBlQ2GZ5v5MX6VA6Wph2Bfy8/VHunzXbVbWi2WHonbcnR9L60Bzwj5MzfkVa1TnLxrsEUDTlpurbxVGaGAQCZYNphuytF2wFY6CYx/98ifsauhHv/12f9CPnltJu+f/tLnMaq6Gt/91H/A397JMqc0Un4SAfnRxnRvNJlOxvKd4Q8SRGdZ/rq+IOnAI1WkY+1OkE4C2ylKUYpS9PcT21TE2ZBrpFjtmto3Uxz1cExDZ8oJLY+nMMpPyvxjxuSoH3ZGUv5kZfnCTlZL7LRZxsC8AkysrsW+Bm3OU0cARBWEqMi2+5dCw7zRUuAdjQ1YsWWjHWY+qWo4fN1UsoQKGK5ymn0/Vq9fa8vFpo8cjXyGoyVoOmjeloWSDbnz+DLyyoRnNIKussDOUq40E6kbH7Ugzb56xNSY8/X7D+DXjz2KpmgY11x1NR6+9vv46DuuRlcijHtmPYkVO+uw9fAhO8okSgXz3977Pvzu2utw/inTcai5Hvc//QT2trUj3h3DGaMm4luf/Hf8/vs/wKcIZKXUzlu7HK9uXENllYqYIiQPvbzRkuIowT7Ysccpz6tOOxM/+tLXMLJyCOKtbbhs+hm45Ts34FPvfh/GDx6MaZOnIUyF9cVVy21J8qING7B06zYMotyvuugSZEg+lIubEbT/JDFSPSRlpk1RpJYGqIjpWzkpXcpLH5XqfF8Qk0eNQrQ3joUbN1A/kurEfKFCWlsxCKOGD8PabZvtmBtIcZOYFR6DVu7oT5FJMTy2HL0Rhj9WXDySOGXEpRRFUxZlI+VeCrp2Gqfxkf9AT5zAQYCCJiETJ1jRTsQRAo0wDRVQKZ/07y0TVZtig2DMHyv7/aR6LB2P3zfVJHmTMm1CMXK2SoJRkv0sghgtBY8LCLxNSUmxPLF8caRyaHVAV4KIAF8GiI0EKDTLZufzEuFLHHSGgM58jvXYt54ZAqsUh4VFhBFn/c8kIMi0chFl0RKgZHnxC/zQrjuMrFgCubTO7CIoZVtGDEeAQ3DIgHQmtdyEKOc0gi3WdPsWWwDH4BPdqd75uwgU2XbIL7EJOSEHiosAVJ9C5JD39K5ue04zpE3QwvsMtpGK36dyzvJrR2DRCJioDkgGWg7dSyCKcJhpYJiaYWPc/nAUeUxvDoFagAAqwfDEj76zdQM/BI9CWQJlDD/IMDVrrLqubyvjRNxpBMd+DUQKfLINEcjUwIfSGmA4OQSVpdmZ8AuohiPI1qAReYn3EJDRXYhcBilv3SveOOXaS7ynDa98BP5KWyb58/GqwU8D4ob8JBs+04jThNoa4UT+9VJeQYLNXIJn8ayBkZjSQmFoZYYBZAahEiAQnBFlfWdwkgqdwd/NNiGqtNEt0xSnvBOJCGUQRjbTlUUAmcY0aOMkP/NYx3+lUR5aFxRiuCFVPcpFX4HYLudMt3ZIziTQDPEKpkvHqvUSNdq1uxs5bHezyYOfbrXs1z59sPaTfavkyXQEKYOA5M/yIWCtMu5jHgbIqwamxo4ZjXVbNuArN34XP7n7d7j2huss/VefeyHBuDYAU5kgKUuZ1JMBVo9LjO+NpjeL9RSlKEUp+qvktXEaWfZr5JokBeMoQKpGXReaY79f9dz9s2Y8/veR5Ch5O5kbJJG2p3t26lJYMvk4c9wEFBYWYvHG9djT0WKj3eaWfxqlbmfnq417olQATxs/EUXZWQRCVKaojJj2KIDJjnV4ZRUuOvUMjC6vRHonFYWMDGRqeVEyzr+Ur3KRdGVGJcO2TKGiahuDCLzqDZ+9GeOm1ha0xLqQlZ+Ny087DecMr8ZVM2bYbrqNTY3Ytnc3dhNoN3VFUZJXjI+edwH+he5+9ulP4w/XXY//+eQnEQgGMH3KBPy/D1yDgQVF+P2DD+DhRx9DMJBhsyRd+vaRYDcqjdhhQOPT0qRZFirCM8sr8ImLzkdFcT56O9swrboanzv3Apw/ZjwKKMsPXHQpKiuH4qkF8/Dijjos3LwJnc1tOHPsFIweUGFh+VUvKEOXfo94L5nRKN9MfHQi0JqdpeVmfqfI0yYe7cbIQYMwpqYGG/fswdodO6jVay6dCib9Th85Ctl52Vi8ZSNaqBxqJkiKspROyblXcrXgj66TbygpecchAylJY98cky8puZpNFqkceu2GyN7JGa/iWUBV2UNdkenlvQQlB7wmRdYXt8rgseatQgYadHWPR6ifRSgYops0xASMSJKNyedtRuL4WK6VLin0fs2q8qUtk7f6L0ijTw+0NNLlu6qiT0v++afNcnoN/CTBF+0VuM2M8k/k4hNwok9aWVVm+2cDHLyXUaujb8VVfuRLM05CFTErnKpnKj+qpuSH8dmAES21YZN2lpUfc0Pn4lG7F2v7Xc2OkTtzoPplAI0RClTZRki092a0FBVf27OtLhDQZeG2LxqVHsatDZNsVQGFZEeV0WgnX32K4FO/y/TbLt0Mtw/I8jk9yPZKM6smHnIhloi03WZWjt84wdcZoyfg+i9+BUV5eYjyLy7oSB4kXwOYDDPB8hfjNUb+FYcNdIlH/tpsr2aMyY/VRXNPd+Qxlk6QTdCsDdrEh0SkWWqlXm2cyrXyUPlsu/W6jLGw6cDyoUdbGtNGcbEZ4y3bMdrHFAefvRphMtcNAaPaDD1IvvpUQrtAa+PAGMG5gWLGqzyzr8PJr+StNlmDHQzaGLXdl8mDzdLzXoODKneSr2bIdRFotXgDKotyQ57In/JIfjXooVl7tfkxAuiZYybgh1/5OkYMqURHQwNGsi+59j++gOnDa5HeTeBMb4pepG5P4dDq5JMX6RtIyqoUpShFKTr5pAbseI2YWk/a20wBr1J3tZRH296LrFOxDswejfqUCLOkP/lNmiP2KfpHSbI/kmXKGcrVFAj+W8dOO4KXoqxsTCW4qm9rwdK6LYioZzFNgG6Yj+t270Tdnr2YOHI0JgwZhkicgIeKi3JYioYyXkuMp44ch5kjx8LfTbBKRSAvK8s6ZsvvZJ4KIFiXe4SxJIkbKjniKem2x3a1pC0j0hmjRvLn8aYCR7fpVKTcsQ3aMAMISstMpCHMchiW0kku/dp4JxnniOIBuGTyDJw+djwCGSHc8dyz+PT138X37rgFc9esRlpersXXwzRpSaIpO6aNkDfypJFxzR5b3FRYtNFThMoLenlHBTPCdDg4QSumZ3pNNSYMrUIHefnV44/ggTmzUUJwec15FyJf+UDN0XJK6Ury6CQgkoVLr+RoaWC8Ad4U5OcckSdNJsOfWjMSuZk5eHXDejRGuqhMEc7G4qgtGYCxQ6uxbd8eLNu+Gb4gpURvpkcxDDcGwPTo8mYT409GbwqlNuUSJ96xNVKDewRc+p6TdubLfNrFpCh5JMuPd7UlpbQXee1Mf/NWoNfwIjkkb13aHEnR1ioJbf4jOwME/1tIaVb+UsE3sgEcplOFggXTdiGnEXjSn0AGpWZuBDbsT1WUjhOqt7zadj2aBSNI8fWwJNg6bJ9giYSnZkKRstr2IECZBpgHAoYK1Y6T4Tvt8aaN18SgBohUluRN4CGmd2yf5EaeFL7iVzmN012URju9pqX7jTctdVe5Vfy0phdCT7Yp2l9ArNnAnECUyoMqJ10LxAf4UkPASqPiMqBqETI+XcSX4qVbtcn6ixMsKX1ayaRBAA0GqT3WjLVCto3nxAjtBb7pkS96kN/jR0V2ga3kiAlUU95qZQzg8739EUkJMDNGA1UGOmnU3ik+xw3tKUt9q646qP+EZKq4xBPT5GaXlW/0p3xWO8uU2Qw27zQYIbL8Vb4L/PIq4+SnDDeO3MCA3NCv8j2QFiDPrt3Q2dk92lRQq4cULzuVNMYQZ32KMk6BborSwrSZfsYnuxgT58qW3mvjJKaLgFOO9SmG8l/5pgEGhcjoKWvKlU4sj+hGg75KlfJPs+hKOx3RjuF1xzC+oALf+sAn8ONPfQFfuebjGF9SgUBXxGRggwFKK/26aiBfb09SeUhRilKUon8eJVuhPoVQhp2/B1itl9IvL55C5n49O+fX89//PkX/GKnTlDmK+CycJ2XHFDL+aZOKKcNqMaRsIFZu3YidzQ0EpFIXlBfpaO1op/ITR3FBIbt4gQf6Zr4bZGCnqnz108KOMNESN7rNydauwAyf70UnkqfixQoE/1WspAzppoPxLdlVh1d27MAr27fjla1bsfbQIYJKxsmUxLo7sVfP9LOjpRUdsYhtAlKSnY0BWbmmTNVHOrG+/iC01+fNjz+OSz7zOXzuhhuxbOcu3D/7eWxt2ouPffQaPPWjn+I9l12EWLyTccepwDCNBIJKk6SmEXzT8agAiaTAKGWSkxQhrQ2sa6jHyqZG7G9vQ4x2hXT6jnPPsG+o5ixfgUNtrZg2ehROHz/WZnFN0dLOxFQglQbRsdLy5CeFxdQf+tMMazBDm1lJoWE4sRiqS8pw2ujx2NtwGEu3bkKYTuU1I5rAjJpRKC0swsqdW9HAPNUMsXYJVshiXQ6l0J4sUhwyKn/96SigRrI2gI7cgITSq5k2ppqezVgAugoYSNFPKvu0FdRQaP1DVPiesv5WJKZEP45Pe359sll1XgVY5c4Ndry9SHyb8k3TP62WDhOAB97cvQCRJhqdnPTs6oCMA0sqC3zFq52rS0SncqEZNJUfASbVTQMqvLfawqAE5tyMreoV2xJWRCtnAhyKStFTvg76ijsZ+aaxvKK9ATKVLZY8MmGfNFh8rsy6Txm08FRxMhTaacd1LW/WMnbe0U2SCd7bwAyNwI9A15FzgsWBGl3HiYVK/0H6Uxtky6Xtne7d7KD4k2cbB9MMIPnU2aoWgtpwuWZcNuPI5k2fFgg4a4ZTM7LGg8Jn3Fqi7eeLNMmW9m7Fi6SW5JH2Njhg/NKfRe3SLve6Kg0Kw8e4dKat50ZveaNfI9lpObhmIjWoJp5FcmEh8dHCZt7Im/oeL05vQEFuxbv866xTpVNtg9oKvVNIrkyQP8tsx7vXvohXxmJG/Ct1srMypnvyoPhELlx3NZeMz8dwlTKVS6+M2CcfjKuHYFXu3ScZ9BWPId7ZiUQ0jGi42wb81RYIwPewaKicinRReCeVJAuL6Y0nSTNFKUpRiv6ppMZV7aiMuha26Tai+9fIKapHt8AWltmn6B8l63rYATnjdRfsBPlryhrvlVeaUSj2hXDqyDGIhcNYsX0zuujGumYqRWOG16C4MB8r163GvsYG+P1BOzNSswAapZfCos1IpBT19sSQEQrYmZ/q+2ypWzKbVUqUtx74OprUvVM1lPLGO3npIZBGNIbDbc34xm9uwTu+83W8+7tfw5Vf+wK+ftftKCgtwfQxYxBu7cQvHnwI7/3Vr/GzRx9lpx/BjNFjcOqY8Rg1sBxTaoago6UBP7znj3j/j2/Ezx99AssJen2hIAYUFCAn4CfO9OOlhYtx7W/vwG/u+j3lEEVcGzRRUFJW9AyGm7Dvr2DL3hHtRleCygafC+iqqqiMWlYAj8+bgw9956u44Y+/R2dYm4gA506biknVIxCLRW0DjytmnoZCBuSTzEw2jhT28aTTn0x+9p9mZz/aWYVUNKVEa9Bg8tBqDBowEMs2bsDejjbbqEVgtjK3ADNGjsW+QwexdOM6RMmr1G+nkmlZnPKGythx8+cNIC9xNKbgJY3KoJd+kdV/09JVqEwdpJujjbU0uqdbBxToj0XcC4//faR7z7wVSfUi+d9nXkNJ5m2zKdYpBzc867dqyl6f+ivelmYmoS//eNUzdX4jubXehFcDK9bWJI3eJ43KgSn5dGC7nPOq2TEtzbSZOTNqsyi7ZFzOCEAIqLlZURvE4QsrgrwXsBFQ8WKy5+Sf9yzAZCDZK580tg6A8XnlV7zpKuhkLZyXUBolVfEJJFq8tPOMgG6M9TtO4wCX54c1V+9lkqG69CRBopCq+XfvHX/u3oAv7zXjKT8uTrcEN0JhKz4DZ3xpYDgZhzMKV3E448nPwLbs7Nnln5s5PuJX8rLUym2SN9u9Xm74WkZ+DTTzKteK2wCq3VNGqv68yuhZJCkrDV7ZcDaSu/I6mfe86htemzHls96LK8sHS4s9MYDk1SOPMb5XGbFNmpJpEG+eXyd/urFw1JvpjXyJp+R7ptUDoHon71bOyRM5M970XmXFldtk1M5JMm0nkdT2Hp36N4yUzBSlKEUp+ieTa+BlvL7kyAwrOwcplVKGXdPtrFN00snyJCl79UPWufJ6RLFxxnIkEsGEocMxtmo41m3ZjK379yHNH7Az7Qbk5GAKgWFjW4ud5xln16MzSm2pVa+WXzFnGYgUAg1pZ2eF+F6BepR8EEOvQ3JhSpPurKwAAzKzMLqiEiOLS1GRn4+i/DwUFRehuLgA2QRbVQSb137ys7j69LMRJzCcM3ceulvbcPlpZ+A7//ppDM7OwTD6u+GTn8JlM05FtKUDS5evQWFGNj73wQ/ia//2CYxmGJ9/z/twWvVY7N6yEy+8/DKGDSjHzOoxGFNaiUKdFcj01haXo2bAIFRmZNkmLApbR60MKiwyQKo9OT/7rnfho5dcgqH5BYi1d6Czows6bkY0MCsfo2prgc42TKmuwWVTpjuFhWlNOvnbyPKxF5mBIHIzGDsDkcyUX5pZPm3cRHR0h7Fw3Wp0ERRrpN4Xj2PikKFMRznW1W3F7uZGgGBWs3U66sadk8u6rMJyMkjB0ij45G2fOZpYXlVKbWbFSutrjIFZu8rta8PT2/+NZMsNJQEvj1Tx/hfQsfnnGVHfc7+kSslPNmd9AEC9kAcYbSaRRqBV7ZLZ86pnVzq80EUCEVoW6gCc11OpPRIJTMmNjPenewNinjE7x4OVz6QRD16Z1WJggVjvnfPi/In60pk0XmhmknFYPCYIhijwQzk4cJfkTPWXrxWjbo7YHfHfxzdDUftvq0YkTxr+y6cZgUQ9y1b+TDb0J/u+cHntM3xnPKtOKnp5tZsjbkwSyfh5e8SvHpIkL+LLA61yKNDs+gd7dPkv47nvc+tIIaptcLCU/DDfmQIzvWka7pH85Yb5wktfmvr8u9eK08mANsl09PEv9/JHY7Ly3lu+yN5Ly5HBBuW8yAs/GawZI9np4j0n6djnk05JPt5ISmPHchKCTVGKUpSi16dkO9tHUritYea9dlC967lnMIZK+Tm1I2hHW75X12d+2Eq7RisNHV1hNEipf7Mb4/8rRFnbCH+vD1r65L7FSf6p02YHqqVLbhlXLxJBHzY3HsZ9s57F4LIKXHPBxchOMP98PWgk6HnwxRdRX9+C955/HmpKSuFLMAwaLcxVT9STHkNeThDFWVm2TEtd/REVgMRbr8t6zSwe7bXU2Csn2rSjniD6MAGoZnG1IYiW04nSenVcThAVeYUIBPxoZXq27NmLrrZOZGeGUF01CEU6nofutIxLs1ItBGvrd+9CZziM8qJSjBxYZsBTOzr2EnzXtbZjz4F9KMjJwrDKITjY2IRYNIIhRcUIEbjva2lBR7gbg/PyUUBAeLCtHYfbm1GQm4tK8qGjYeBPRwfD3N/cjFhXN/JDGSguyEem34e6rk586Mbr8OqyZfifD30cN37ww9SVkgoVlRkJR+dLOvKuApDHl5es9X2TZrd74j3Y39Zix92YiPxBdFJ7e3jBXGzeW4f3XnABJjNNPR3dSM/MxrJtW/HYK3MwduQIvOP0s2zXUu0YncZyYkudpdQn4z0ZpJD7K2CW+qOiS6qwtPtLipp7LyXwiKOjwuX7v+D9n05SsB2PTCvLT3ZGCCX5ef2UZJIlQKVEt+loTvTivueex4VnzERNfiH9a0ZGb05yWh0Db9ixNv3zVkEcm88eWPRI7gWs5EzvJDs58Z5FkoVr25yd3smPyGblSPKn40H00sBTElgIdLhn+e1xR4jQmWbmtBO47lUtdO3jm1dF7fGhOLzlq/3Bk0iPJiveOBfmw/wKNLmw7EkW7leVmVbm12xEcuPS6MUvsvQmH2Tv3fcnz73Hh0h24kePCsOqvr1zQMwjB0JdoP3jOZb0zr5FZV6oXzE7C92BNVfmbR7W3vXxJJMM1yMvfNnbu6RbA6fu0XiWOydTStRzS5d678lUfZ+eHAh3AXnA0y31dW2OQLIXnxe/xcG3cm9hJsMSeW6TTi19AqvyrA3t9OyVBSeNI348Mh7NQv7kileVib5UKTjxaG9OCilNRx1rIykxva+JMMnm30MpwJqiFKXoTSWvwenfZsnOOiMaD7COJ1g9k6C1vw+1Vm6JlHtu7+xGI5UfKVzH0msAzduQvJSfCJ2M1LplTwybnaCUB8nfOlvaW4dPGdu3VnxIpBN8+tIRCwTw1JJFWL5mHa4462zMrKmm1hdGWkYm1u49gIdfeBnVlQPx7nPORSZBjhQEUz8IbIOBNJQUZNk5n6ZsaXmpGPlLiTtKSElFjPzo8Jh4ut/OjH096onTvWYwAvp66ghRxaS9vg/zsxMmLwyT/f1RpFKYRuVbO2pKUbWlsLS371PpP2DzpiSGY8eNaPMiPmo7Ja0GDmgTJ+fCnnVWZhrf2dJrzT4n38UT7ry9O+bMwad++G2MGFaNe6+9EVPLy/UZmX1Dp3D0fZnVoNeUez0fa+dIuavliIqsJRJFc0eHpGZKVyCQi02H6nH/7GcwsLwQ7zv7HAfimd8RSuvxhQuwZTfB7EUXYhx5QUcXo/azLurIG216wkD7Reulx9OrjPrf/w3khdWfjg3GufnrgfcB2+Szp2R69Hew96aRlGirjnpIxJEdymD96QdYlSi9pCMpr1K1W5hAAdbzT5tOwFpEt1KKHaA6qWlN8nIyzmFVEApL6fbIC9fLz/7xyC5Z7C3N8qf3fcBCwtO93NB470RHngUSew3Qqm30AK02UJJTHSeisiVrLQM9NgyRB+4M5PR71pPcH0uePyM+uEc5VLuna5KJvjdyw8Dp1sqD3Jlb3XtuHVko1nZoENKsku5eS86tuzPwSAvPrZOlK0+SsTYVcv2HvTC/XrD970VenujXtWcix7lHisd7I/KWG7uZ7yPvFe5RMjSeZOHSr7iOJc+PjPokZ+cF4vJTcVkolJVsjNR2J52pz7Sr3dut+fFyqz85P/3zgf1gP2dH+E8zHedIeA5Yy6/sdCs47wYI3JJj9SfehlOytjpu+XCExzeSXgNYrU1hxEme+8gx+3fR0SUhRSlKUYpOEln7SlJje6QhFrlmX42RrnqlAcbj7V6pd57Xo4I4ht5uYFXg6FjDH8rJM042ZnTvPfez9+ioMP5R8npDhqVvuBShi8+NMit+ObDvvXhNV4dF9DWtZjTy8vKxeOMGHA4TyAQI/MIRjCivwLiaYVi/azdW1W23s0pt5pMdqwYiMjOCCKULYmrmgDEpekscI1Jc6mf79bX06d04Y26TqgHBqi2fE6pL+pVXE4vJhy59VM50ELvBTH1JStOr8/WoMBF8KSzqmjZo3aulYMmNk3QvBaGXoFOgWuXVlp/Sn9QYW8wuZUGzy3JvSqx89ZjRandBfuOFTrS3i2kSDEjp1REOFgsdCNhqU8lEexeuPOUsfPbyqzBRAJH+VMw102D5rVQbo7r2U6b6k6Xdu2V+Kdm6p9Ms5oUk72egYqc3FsaQkmKMHzECuw4cwKbde9FLZURHGYXI3ZSRtXTUiwVr16AtHKW4NSMtpmjEj/KVV9usiEZxmEJK48qNu/97SN4URn/zWpIMGMeJGAvQmaPCpdVbm9RqupbTlTymRT9iXoBKZYyPfSlJvlNdTtYSWdjdSUurY6CP3KP4050zVlbE8z9Af837sa/l3oGrpAWp75Y3Xtn03utit8l3rn6pDXQOvfdyLxuVdQcy2IYk7cwNb3R1P869x4es+vLxrxj96s+zsXj7F2Qa/XrvvdLg/IrEiMe/Z5xru7rXR0zS3iO5ltHvkRLkZhHtG0o+GSg0R44Hj7wwjyXPyl31+1pHnq1nXDgubC8GszqGrIzp6h77ZG7h8Nq/LLiLK5O6d8+ujilNbmZVdu6t7jXI4excnlvjTGOy4f/x0iuy/LbwvDCPkEI3HmkE+G0Q0Plwf1645s/z7N478l4my2BfnXvjSW28xgw8LvrIi/INiFYtXYpSlKIUvfnU14Dxhv9q6LwG6XW/g+vXGlozfIwTD6i+IWDtTSTxfazhjxm7p4AsTTLeK/PnriIDLTRHhfEPEkNhnhDQKTyzUPxOtha/3ajj1Hg03VBJTo9GUVVUgiljxuNgQwNWbt+CaBohKE0m0zF9RA3ycnKwfNNmNHR32jJYgUJ1yDGC2niMapVGZ2kcSfVJEiM8ulN3nbbHjHFmInKc2yi054dGITn/4lVXqXBxPjEcK300BKppaW4zIY+cd82QaubTvri1rJBqYAEKKDpHDFfKgUFWkse73CtO7ZbpzqgVeQqdFAnJGYSMvZqZtdFp2VHJpCLAC6659FL89lvX4tNXXU3lQLDX+XUzFwrLEpRMoDNJm9chvaWhfylb3dEYMQ5lkWC89iqOLArwlLFjUZCTj4Vr1qKhs9M2aPIx/qrSUowjmK3btw+b9uxBnMBaR+AIKGnwgT9mVHa8wScTlax5L2Os/r3kBeKZY8iT318zr/H6F8J869ERZl/Dbp9GrsyUC5UvVyZU2vt8KI+ck5NL/Rm0yqMZIceN4+jvJ08K/ckra32UfPbsdPGMSPaqB7YclQKRpPqbPlmasFydcUs8XQjOr906J2bfPwZS8tYu/Onvx4h2x40vaY7Hj0sTbcwoMBnF4BldPPdHrOwm6U/3+tNyV1vxcqy3pFePzIfZO3+SQ9LWGf576bJlzsavezYXxwlTJDvFLz6SLs3+KPL8Jo3LC7s5Omxn1UdHZJa0IPW5d49HKPniaDl7snbv+jOSvCSJEpFcaLzNtpxJvu5HLiz7SZpjiFaujLgIJEfNPPfxJSd9ty4vFabey84rF7IxouU/OjD0esQU2q7+fRMNVrePQ8nXfw/5vktK3qcoRSlK0UmkZEPbv8Wy26Qd/3WnOazV27ZhQHExhhQVyYG1fVJ8pdZYe2v+0hCNxdEVo6KdbCTfCJD2ViJ3bAyvyWR593blj93roR/1l8GbCdzdklZtPJIO7faYn5+LvYf2Yeeh/Rg2eAgKMrOASBz52XmIJBLYsG0zghkZtkFRetxN9cV51SHqoUDQ1C6RWwLONCn/lbRk+kVeefLs9Sge7N6eNQ/qZjr0bN+VOS9mDIgLbDI2B5DdC3EjYzOnil3+k/7kQuEKAJi9XvHqAK46bF3EE2+ExOlOCphZ81F3zi8tvLDdW+NNE5Tq9I03BaGIGWjQ70OmT2cDxhGhfXeaD8SW5sfFKeCtJcV6OBK+Jxz3nCTeK12mvPBFnHHWd7breH8LTN/8Kg917EVeVg7CzK9VO7cglBHE8PIKZpSb+c3IycGmXXU41NqM6qqhBLiaZXV5yZDNiJQHMnq2KGVJsveeoxT9zaSa4RoA1y4GWEayMtyGZa5ukCzjmafuwY4pWsv2tWbwYBSy/pm9wjiqgLzB1C9o7Y4dYZstOsKVM29ic5WiFKXojSStrunR6iEfgoEAm5Nk/9ifjnn8W8nTCVKUohSl6KTTUfoIG6/X1U/Y0HnKjMhr96SU9SfnhqpZUtN5MwHam0G2nJJp8pR8M7r3npPX/uTNtL65smB8ye807cD9ngTKMjNw6oQJaO/swoJVqxHRzBy5DUR7MK16OEoL87Fq6xbbfAh+HYnOlBAEdYQjiMailucu35nLXpppNNhsA84GgRzx0T2ZJ/dsMjDYKSCn2RwPOEk2CWhZpC3L5Qv9yd4mMxU2Hdr5dtpQif71Tao2T5E7c0CjGU3zY7bMI72j0TLemK408h0VP8m08N/u5VI3+nPnzLow7NsiOeK9l14BYX0vl56IW7o1C3v3Cy/g4v/4d/zPL3+OAx3tgqfkWbObfgvXI90J8Gswoc+iH1kaGGZbVzfCcaaTSoaBb9rpmBt9AxWIRDF1xEhUlg/EojUrsenQfqQFgkgj8BhcVILJo0djT+NhrN5ZhzgBk8Vhslf4BP7UMmwmmeTyzSPl6zEMpegfJ0+kVlaOR5S7CuPrvn9jycq16kySFLcUT49NlXHjhW5cW5cyKZMybzuTbFesrvO/7/4NJMbzBoeYohSlKEXHIafCqnFLjpMldSYDHkmNXmp1N80fnnsW42trbdMl+XPKjdcASql3Kk9nZxj1BEQCBq8ZzftfQH9Liv6pDblAETkQuOpJCxLoxBEi4GkibLvv5Zew6/AhfOjiSzC+aCB8UYK/UBoW7NyBJ+bOxSSCoatPOR0hLUlVGUhEUJgZQkluXrLTczv/mjRcgbH4XHnibd86vKTpR86Vzj0VpEtugmQkqCq7pBeWKwu6fxlSWfv/7H0HYJXHle6n29UbEiCBhESvBozBGPfuON3pyW7qpmdfutN3X7KbXjabsunNSdziEjdsMNiY3jtCCEkIVECo99uk931n7hXCccvGheTdI8395596pp9vZv4Ze1XKEj5o5twk4nwy0T55EqSU/GktyW9Bqd5Sk9wuPCYqUSL3TEfkTuXiEOQ2H8xTAVJ5v/nW3+NbP/kJzlswH3d85auYkZcvF0aaN1DY5jsJVI0SPCt4I4F2YCgyjNPdPYjQXAdlyK94UYp9BMG6/iSaEcKu5uO4a/VKzJ06HW+46EorL01QtMaHcMuaRxDu7cc/X/9yTMnKwXA06r5jU5TiRelPqDNEC/LkJhVS9L8hlZ/lK/U6JTgjGLBDl/QFuB0KJEeJvtJqMfvZTjr+4yMrcd2y5ajM0+2/JDlUIC8AJUXMZNuKD8cRi2kfjYvW2aYoRSn6eyYbq9kHqacJBgKJsVtywZiO5W/sY1KANUUpStGLQg4SsAN7KsBqJF0ahqj79coHMW/aDFxG0Gr+rJtK9nZ0/2TASqunOqTp74Wethu2vZ6ksckXJZ3LjHo9kgPES0W6TD9OgXiY5eujsKzvHIcpQO87dQq3PfYoppWU4vUrLkMOBzWdItvl8eKu9RtwrKUZb7r6GswsHg8QBMmfvuQszM1GOv1rpdPqjNLHhCqtyVVNO5/XjuWkqR9oJ1DqGOhDeHgEmaEQitMzEFKexIfRF42jJx5BVmYWQ4jjVE+38TqeACvfy/DpRmeX9oYj8Ht8CKUHcLqvG2EK1zmhLBRpq2UsyvoZRxtBXoD859FsIBoj6CPI9gWR7vchwqA6BofQPzhoq4uZjG+itkgxXYrX4wkwHqC1pweDsQi8Pi8Ks3ORwzrtIX+2HTfNh27mU1tfLwbiceQGPZickackGn3uzjvwtd/8AosXL8Qvb/4CxtNv99AQ8jJzkBvShAEQ0Mots0UHYkkjeC7xgT8a+M1cd7y2E2j2Mc0C9PqOVivPunMw+Y2hVl1jPh/CzJM7NqzF4YZ6vPHCy3B+xVS7szUe8GFz7VE88MRaXDhvPl6+eBn8zBNbv/aqTWtqgNjWqqZKzzY5J/RSyfafor+WxgJW3YObKcCqa23UNp4GsHbQwx8fXonrl1+Eitw8NxkihxbIC09j+yjHn2lTlKIU/QNQsj+yLuV5lslSgDVFKUrRi0JPDVhl5mblZKC1tDB1v3nkIUwvq8A1s2ebG9ftJTs/CWLOff8AAWtfPwHrWfN4f1ekLlgdu/GfAJ2m+KoVqjPpohu+JHts00tDA9sSmjAfDS8R1otFwowuNgnL4sfxMej14c7NG3HgaA1ee9WVOH/yZHjCuuYmAwdOtuL2NasxubgYr7/iCuQzJT6CoGGCtGC6n6A1i8DLUmfha/VSl+crzYrLCeFeDBLY371pPf645hEcqKlBbzSCsklT8ObLrsF7rrgK4zKC+PKdt+O2taux9IIl8ETDeGzLFgJsHy5buARfeOc7MTMvBw9XV+HLv/wZQgSZc2ZMw4aNG3G6rROzK2fgg699PV6zZCE21B7GJ3/0Q4wrLMUFixdjz94dOEnQ/Z8f+AiWTp+BXz6wEvdtWIfDx49ixO/F3Blz8JbLr8GbLrkY6QSD1ada8aM/34XHtm5DW3s30guycOF5i/H+V7wKl0ypIJ7zYP2xevz07ruxbd9u9A4MYtKkCbj2gqV4/42vQXlODj53+6342q2/x9Tp03DJjFnYs2sHThHczps+Fx9/81txJc39iQ9ckyfCunrkwKLVFebZIPO6taMTMZn7CKqVo/GoudJWYoFNO5KK4NwbysTKvTuxast6vHzhUlx7/gVAOEw8RHDN8rjtsVU42d6KN151DWaOK7Erf1RK2iLtIThWfVC9UG0V0Eoe1CJglaL/HT0ZsGaFgihk/fDR0E6tVh+g8qO1O5zLg1aWy+2rV+FlKy7BFLp1EwkkV0FSlKIUpeicpNShSylKUYpeFHLiaVKXfCRMhEYkwFJ40lbCPXVHkZudjekEMnJhspYJuCJJWNKnIUqBeyAcdYKb2Z27lASPZ9LhaBRcUn+WGyrdDurgmlshs1/lhXTMM93/J70zcZQMPwlcXzSyuJx4bNxQOBZICRKwZufmEsA1EFR1YVr5ZGToUCXK0xlZWegZHMLBulqMK8jH5IJCAp1hxL1efTVqqz8hf9DK3x1EJNCj8C0qrVcSDHnsu8pPfuurOHikFtdefAUuuOBCbNi/H49uWI/ppZOwsLICv31iHR7duRV76whoO7tRVDgBdW0d2Me6NkSwd/XSZdjSeAw/WXk/6hjekaNHUVo0Eaf7h3DgRANq6+txxfLlONXfi+/cdSeOdnRh895dqGk4iv6+QVy94mJsrqrCZ//nB2jt78Py85cgJzcPj+3YgQ27d2LpgrmYNm48fnzb7fjBH3+HsooK3PSqV6EzEsZDq9airaMXV65YgfqODnz0u9/DI9u3EhTnYs60adhdcxhrH3+cAHMEK5ZcgG01tXiCcXUO9KGjpQW5zN+TzMdD9Y1objqBa5YuRU4wNLoibWXC8jCQqHrDZ4yAprN/EGHmd5Tvp8MD6COQTw8EbQuzrcAmytLj9eNkby/W79yGnIxMXLboAmT5fAS3cSv3IMvIkx5A1bFaDBE46ZAtHZulu3X1LawqraI2hsQNH27rtP5cnU/RX0/J8nVrqGA5+NyhS3pXR2GmUolf5nkf+8z9tbWYNWUKcoNBA7auvzFnKUpRilJ0TpL6tRSlKEUpeloS8HkhVurODvGMUCWl6OxOR+llNlaYMqF3jP+xducwSSh8LgAymd8GTAUu9MenHY3PLLF3/iWPynfANeH5JSQrp4QS6X0kjZAzFkNZTh4WzpiBltZTOFDfgDgBTjgWQQYdXzRvHvKys7B97x609/cjHgzYVtrY8AgGh8IIx2PEvso75YdCdhBn2IAQ9cyTnIxsfOETN+MH3/gW3vyqV2LJ3HkoLS2h3yFsrT6APrr3BXz88RIEFuFbn/4cbv3Pr+F6AsQ4jVft2IQTXV3wE4QFAgH4CKg/9Ma34Y4v/yc++y/vRSgrA4fbmrGl/gh8GekIpqfb6uOSBXPww09/Bj/53BcxddJk3LvhUfTHB3D5JRfj55+6Gf/xgQ9j+vTp6BjoxuO7tiPCcr326qvx4+98Hx/+wPux7Lx5mDJ1CjyFedh9rA6HTrZg4+EqbDm4n3wW4Ivv/xB++dkv4WNvfiuuWnE5on196BkaQpqujwlHUJyTjW/cfDPu+Oq3cM3yi5VIVDc04Fhbq2szzKgzpx+rTWnV1H2h2s+87R4cRJRhRb0e3Ld2NTbv2+WuUaA/a33yP6KL6D3Ycmg/Oto7sGzWXIzPzzcwqnKJjsQwzLKcPakMM6ZUEjTXo6qxARHaeVj+qqe60kfrvLa5wrEyWk9S9PyQ8tP6GPf6JDozLaC+RRf8n6FUSaQoRSk69+lFAawvlMCbohSl6IWn5wq0/jeU/BbRiI/RboLC7rC+daRWQnaSxnYj8pfk7anUuUxP5k5plZkOvXGKaSCQGNG3lT6CU7/PKYIuj5SfQIBKdnIjICCRdGy4L3YeKDZyzT99Wco00UBfL+q71gCR5gWzphNg5WDnocNoETgMhDASjWJiVhaWzp6N9o5O7DpagyECSIEmL/3rmpv+oUGrAyp6rb4zOKs3rna4QSw/MxthAriH1q3G5771H/jSt/4Tx5tPAOkBRIaH7LvoNC3phsNYNHUGLqichkoC01ddcikxrBcDI1G0tJ+Gl3++GJDrCeDqBYtQSjeXzJyJ4txs9IcH0EaAx8zXwcPwEoi/4vwL8C/LL8XrFi9GQWYG2gd6gYwgygnoijwe2yEwtbRUhYGjJxrtu1QfQWZVdTV++ttf40P/+W94hEAxLehHzDuMaDyC3sEuOo9i0rgiLJ5UgQkE0Z957Ztxz9e+iZ985rMoy8hANMYUxcOYwniWlZahnHxOyctjKmOIekbQG4koa5hXqhWunYjsO2/+R8h730A/DTyIsV6t37sLjQS5BXn5Vo7Kf43Z3jQfyykdtadasPfoEVSWl2Ph1OmWdh/tXXgqhxgyiHKXzpyLAEHzzupD6LM1ckcj+i5Xyt7cN60OQjmTFP1tpJxU36jWN0quefwFRWNR19+wPESadEhRilKUor+JrBNy2iQ9hdHT9kvPhVyP9QLRWKCqQdNEDr0n1Ni/5PtYuye7+9+8j9X/te9j9X/t+1j9//b9meye7f2Z7J7r+1j9X/s+Vv/Xvo/V/2/fn8nu2d6fye7Z3p/J7rm+j9X/te9j9X/t+1Ppk380tHb8fJMDOGcEpoQ8TRDhs/v6FKuEbdeXOPu/pASH5uaMOpcpyZ04tzRKeKTy+AiYCF48/gABDNBLINU61IeT/V1o6e1Ec3cHmrrb0dzTiVMDPegkaBkg0BkO+OENBJFGcCOgq/BcHMqwp8i0p8zHv42S3yh6iHYEoAUskzxEomE7tGjJtJlobe/AwaNHifh8tuXXM6JrU2Zg0oSJ2HLwII61tzEtBOmasGBAQ4Nhu7dxtESp8dI8+e2dVmP/sOohfOCrX8RDWzfi0iXL8fXP/TtmT5tlhzjp+0uR1bM0r4UXIbiS977+Plu1TvOlw0MAHU/zmxKkChPcivqGI4iwHNJ8IfjTmMdxP0biBHJ0E0rsAhAJVPt0EnHMbVUXRYfjCEeIbpknmbkFqGPa3/+1/8R/3/ZHZHhD+Or7Poq3v/INiPdG4WdCvFoN1SQEVe9wDEO6yobhnOjswlaCwK1HDqM7Fsaw3a4vGy88UceDl26FtqO0M8BppmeeTqM8SLNJgCjbV8AfREtnO3YercZE5v/cCoJRunMtT07JRzyKjft3G8i5YP4CZOkKomjMeNXqqY/5qxW7NOb11MIJWDR9DuqamrDnSDW8IR2fRWYYp8JUqG6V3DhJ0d9IloeJjLRJieeQqVGd4Mzy0kSN6FzoKsXCOcBGilKUonOYNOI9/8SeJykwxuKaNaZAxYEtFh+h/unVWPsn6/+3789k92zvz2T3bO/PZPdc35/J7tnen8nuub4/k92zvT+T3bO9P5Pdc31/Jrtne38mu2d7fya75/r+THbP9v5Mds/2fpaeAn00qfgeoQBuK55s12PB4F8HDCVNJYSqxEMdkAMSSbMRAzF+nbZKwcqM2Xc4UJuAdxTM9Edx2cnsMiNvIrl6vug5hZVwZGxQEtednsMeBxiIGvnD1BBcJfmXw7hnmKCIfSL1Xj9hD8Fm2Osh+Iyhrr8bjx89gtu3bcKtG5/ArevW4o+PrcFvVz+C361+GL9fsxp/eHQ1bqH6/ZpH8Xs+/7B2LW5dvw737d2DA50EtQQTncPsb70BAr90+Pk0IEkebDFF/Ak1UAnWKr9ViiPGr4Cg3JJPAeG/Yq9xMr/iCT961/2fbpKBYZKnxTNmYk5pKXZVHcbRU6cMYA/HhpFLgH7BnHmIkfd91dV2FYxW5RSSgFX/4ACG9T0keVN+Csha3gp8xWLYuGcn+rq7sWjhUnzonf8iGIfGxhNAgHlAvS608cTp3p+O3UdrmKersPJYHX71wIOIDkVRGAph8vgiMh+m22H0EtD9/uGVWMMwfrt2NU51dCIn4EN5QZ47/dgTQ4zlOHYVW2mYlD0OICDe2XAM61vbsK7qKA4dqzVWZ0+fjtNd3dh56ACyi4vxzne9FxcsvAB1xxuZjjDDIzhlfozPLjJA3tDShLu2bsYTzc349I9/jNd//OP48o++Z4DV5yVoJFAMp/m02OsogQTTPH5qVdqMVt8n0lhbcmWr606i0Tj6CC71nfAg07rt4AF0hoew6LwFKMjOtPte/UzXsNo9M25PQy3qmk9a2U0rHo94xJ1krCkE1Sev2h6LY4QA2882qztbx+WOw97D1Wgb6seIEDD/XR00pySZ6d29peivIGu79u+yUQ++aM+BzWOYgdzJQaKvVD8tR6TkfbtBlqFamK6Nsn71JSRx5rhLUYpS9HdJT9GIn7Jd/w0N/YU5JVh9Y6J/HBgcsiP/dTCGWY2JLdF/JsfZFKUoRecISQ5Ptk9rzwQLGRlBhLSKR6MXbLspOwhtY7xl03pbwXnr8hWGRT1aBiMj2hJKSDXa5w1GIzjd3WcrZuJJ5g66/u2ksJ6ta1Ieqf8ymZx6iX4GVklaaTQ+LTO15Vdpo1YrGwQmAwQGXf39aGxtRT3ByWmCze6+XoRjBOrsLzODIWQGQggRTGk1RKmzFTjFwfTGGWaE6R9kH9s3NIAwwV4omI6Az4/87FyUFo1HJcFhUU4O8jPSyc8wRqJh8hN3zNK/Z4TwjPwNkyX1zdrm6aM7befVSp02GXuTCXoWsrSSdMWQvTA8+Uwjr8oDrYR6g37sI2C8/YmNmFtZiZtWXMzwBZrTMEQ39xB4Vx2vxasvvxLnl1cgbTCiAIT3MC4rB1npQQtX4SuvY8x8AeyfrHwIN//kh0xAALMmTMAwhfCa9jb0d3XgHdfdgO9+4rP4zC9/iZ/dfz/yiguQFRtCeEh1Z9Dy+N/e9U/46Ctejdv3bMNHvvtdDBHwFRHoDxEcnu7rYaJieMXyZfjlZ76APYeP4vqPf9jy7b8+8lH8nxtfgfiwysyPWzduwc3/832c6u1GSU4R4iyTpt5TWDJ3Nn76yc8jyx/Emz73aew9fgxTxk9CXnom7dtwqvMUCoPZuPWr38bCigqm5X/w+1UPwOf3IyszB53tPSjMDOFLH3w3/uWKl+FLf7gFX//xjzBn0RLc9+WvYGpBPj7zu1/gG7/7PXKYT7d+9Wu4Yc5cpDGdIwS1RMIsX7URXafTh66hIXjS03GI9e5Pax7FxEmluOnyK5DPsg9Gh3XDD2Isq6ahPtxK4K7F23+67lpMzslFNMwX1kNtsRYQ0tCuMvfFqGfFiWZkYN3BKqza9Dguu+B8XH3eYqRFCMatPsQldJCn5NSUKsrz1WL/PyHrC9kbsN5br6gsVG6y7AozMpGXmWFlLXdp+oZc7UUkx3zd0dyMR3dsx/tuuB75rF8j2iXAOmLBpChFKUrROUovKGBVD9g3MIh+ClNpXvdt1lhw6jpaMeGeKUpRis4dMkzDp9qnVlczKMDqDks1W3Ubsk9Asuedbtu6GeFIBP98yWVO0BbgY1QCrPrOMElaLWjt7rGTTg2wmiD84pOd1pvo0Fy+UQikQC/gZPwQMHgIaEb47AkP4VDdUdSdbMGJttPoHOgnMPGibHwxZpeXY0JWtgHMwsxs5BJUBAlY/eo7GUxSKUytQup7tP6BAQLfXnT2D1hYxwiAq+qPoYt9r4cC6biCAkwpLsbcKZWYVDgOIfrzROIG9KIMKErAMZIWgzbC+iW70kyrrdoW69Ly3HJUfIns21UqhWNQV+XHPx2SJPMhGt6zfj1q647hdddcj9mTJrvrUfw+1Lefxh/WPoLi3AK8+aprkUcu7EtIgtoMAsii3FwEGI67ckWgXat0aeggcH9g21ZsrNqHeGQQFy5ewjEniJr6Olw0bTquPH8pPvGLn+GX99yDSy+9FK9ccSGqjxxCWtSHi2bNxctXLEUBwe4tu7biQ9/7PrwEsZ962z+h/XSTfVs7a2IZbrz4IswtLELtyVbctXE9YuTjhiXnYzH5Hx6JsWz90G2mW2uOYB0BQUNzC3zpfkyfUo4rFizC+ZPKbWJjY10N/rxlA1ra21FZVoHJk0vRwrqQRcD3muWXsawKUc8yfWTHVuyuPkRwOYhKgtvls+dgxfz5yGYc6w7tw7o9e1E6rthA/7jMTKw7vB9P7DuIDPs293JUFhawXgrwM7+GNSXgQX8kjFM9XYixXvSwMO54bC1Ot7fi9ddeh2lFE5E2OEQelbMskowAHtq1Hdv27GH+XI5lM2ciTUCX7S827FblwiyFMIFRli8IP/nXd8dpXj9OE6jrmpuOrg78MwF9WU4+61yUVYH5ZHXDakZCb9oUPUdKXlOkFWtlndqUWqmPbUSANZd9h7VaAVsBVpLlcQKwrq+rxdaqKvzLddci1+fs3ZRRilKUohSdu/TCAFaSQtXEurZyDY5ZYRU5gSjxkqIUpeicoqQAOdpG1V4FWEMBZFIgGmNsvxKenm+6e9cOtBEovP3qaxDgu7tTULHZmp+5UdelE2RbtcIad4DVKPl8AWm02xQY0NNe3QZHtyM2se1XFvrGzx9AY1cX9jXU43BDHTra2pETSsfMyWWYWV6BsuIiTMzLQR7BhqVXQZAcLOCfgqGhYkvETFJeuH5VX0wmYfwAQfKpnj40d3XiSHMT9h+rw4nWUwilhzBl0hTMq5yBmcUTkU9gMRyJIEYQodUyvzpshqjtggrZR0nYbXF24T4bJXmWXCwh2q2o0ZzMa0XN0iLQ6vPgSEsz7ly1BiUTJ+EtV16NLJUvVZR17P7tm7F5737ccNEluGLWdMSjOjKJqYtTIM/MspXGkWHCdfJpS8PJiPnay4fyK52GftM7HnQE0Ud++mP8/N67cdWll+OXn/08ChMes6hUUsrbP2rl6bvfRRrB65++9nVcWlpifnOoFFY8FoPX50vkups0SCMvKhutA+s0XZWDQu5hur1Mt/yKxLO+c/USeGsb7wBVkEruk34s75hOD5Gf4uinUvziUekZEqcMI0ggIj+iGN9lpjFWW59F+vpW7ViXA6kde7WSTkDZ2tuN/jhDJMDdeLgG9214AsvmzMarllwIT1TXCCkhcTsE6lDXadzy8IOYmD8O/3zV9cjWt8D6Nld1gkqHK+05XofH9+zEtcsuwYwJkxhGhOlk6tLTsaupAbevegTzZszEa5etQJY+DWItiKvNkCnVC9Vmd4pxip4rqW2prqh9qU4aYGVeamfEuKxsZGsXgmzY/wiIiqxPl2JWP1p1CPsbGgywZsmvWaUAa4pSlKJzm17QkcL6SA1OVGNJ5slnUp+iFKXo3CDXbp3eiPpkG5aAefYc1wsj5uguyFg0ateAPJnGxv/kVVXjnfYvltKsnJ5a9YinxQhg+JemXwFoP7z+TJzsH8Kju3fh1ocfwpYd25Dj9+JlF12ID73uJrz7xpfhunmzsbB4HMYTrErUlHA5QtBi14YwbAmm2rBna6yMzyNFM32bSQMl2ICKAQAKrVkEM1Nzc3FR+RTbUv2p178J777hRpxfMQ0txxpwD/n40/rHsbOpDgO+OAJBd4AQQ2U6HOgSfNMKjYDJk9P8bIo/ps688994dvynEfTMKinFovPmo7rpBA4cPWqrq7r1U9+HLpk+C0WFRdh5uMru/vR5yN2INpN60Ds0hCF92yyEyHBtciARBzG3gcNcvgRopp3Pyss05qMmATxhAt/+Pvg0gTo0aCAwi24F5EbiBHZMs3jz9Q8iNDgEX18/gS/DU1gKPx63bzuVz3EqA4lSVhIOqNo3owqJ7nPp1sAqywQxgkS51anPI4yD9rLz0swmY/iurZlpBJhefRtLNwo/k27yqfwMQ3eeBohOgswLrdQSqVp+ChSLbOu19vIyLQG6d/fVkqtht1KuvBtg2rUdvbGjA5v27cO43HwsnT0PPh1wxvrLVDGhXvQyjM379rJe+XDxoiXI9rNmEtCqrRFyklmtv+tb8xDae/uxteogBgR0BT7FTiyM6UXjbTJm//FjqD99imVMyG1AlSyp+Fh4nv9F/fr/XT2ZlN3KU9OPWRhgQbqH/MjeVRPbueL3ss7aRIEKwpmnKEUpStG5TN5/JyX0zz+xL4xy4IvGYjbQjVJSq76SaoxNilKUopeanqpBUqjx+7wI+CX6J0jCe0L7fFNzdw9a29oxb9o0BC0eMpCIbOyKjET8wbBWCSWcn01JMPtCqCQ5oU8axk9jCfwxGqWlp6M3NoxdNTVYtXUTquprUTphPK5degFuuugiLC2vxPiMTAIpgU0JlAQK9J8MWSub9s7w7eqQhI19VqE/mdl/giezlYFNKZALwbsR+JkvOV4fphMAzq+cipmTJpv76uN12FdzCF0D/cjMzkZudp6wj4EkBa1UJXZtuvCfg+KPKdMn+DKQrfCoF19JMx87/mBONmpamtDW0Y6pk8psK6uAY35Wnn0Tube6ih695LncQLrCiY+461QygukmhxtuVRRexsfwlY+6v1erwsaHQKAAowR0hl8yeTJuWH4R5pcxTAI0gVxbF2d+a7t5iOVWlJWLK85bhCsXLEBWkPWdYag8FJytmPOpra+0sHxya6GMnWaWPmlkS6dybh7FqDyqvtBeK4yysgkBGasmqw7ITHq6U1xx2otHVx1c2Vt9sMBJ1Gp1Xe7PfIUo/3ykMc0WTxrCzAOVdZRxRAN+bD50CNUnTuDiBYswX3VCV50wIsXpYx5oJ8D6Pbsxf/pMXDR7Ljy0V/iaxNBkgcCwiiTEutNOYH/4eAOK8vMxsbCA2aWV5GFkEORm5uRiT30N+gYGML2UZcw0uDQzXfTv8t7VlZR6bsrVF6dUidSuVEGUn1mhEAL6Rt7KytUH+jLHtLaJgurmRgwORbCwspJlqhKXjQs7RSlKUYrOVXpBAavGVN33piPUtRVMdFaXmHhJdZMpStE5TGzHmtnXyb1+v39UcErSC9F+T/cPoKn1JObOmI4Q45L4zkglVtF2TIzsVwYIWHWSrBHdJFch/lYB7KlWM0Qy1/ZLPZN3GNq2V0rwIwSHcQKCeoKwlds2Y9OB3cjNzCRIWo7XXXEF5o6fgAKf1jMJKOlHq2MGQ8Q3ny5GggKFKcUfJ1AKzOhJReHUJU027k//Mkv604qkDPQnAVc+A3wfT4Axn4LqFIKU3kgYB+pqCV5PYNjnRSEBR0hXlgg4aYVOYEIen4KeLW+Nh4RGIFjPZH5aPlGfxXyJENzsPXoU6RnpKJ8wAT6t4lGqzsnNRmPHaQLaFpSVTEJhZgbS4jqXlkBJK52+AII+QSiB0xF3Ui55ktAuUKhtzUq7bXRkfgmKTWU4VxGIziudZBMFcuMdoQuxZ5k0jILMbFw6dw4unD0TWQS4ynbbcsmA7UkQKHBoAFOZY/7Mwv6lnJHjRXkg8KwDmpw/2fGZcG7VR27NqwylaG9+nR8dZGSzB0TJSr+8yJ0dlqUAZEC9PRQ5I1aKLV0MhQ+C1QH0RwbhC6Wjpq0Nq3Zsw8RxRbhy4fnIZhg6gdlOjg540To0iIc3bYHf68f1yy7CuEDQVm0tTitDV/+UA0FPEIUFRThQX4eTnW2YWl6OdJYNC5jlFbdv3rsGenHwWD2KcwsxZdx4ygQ65Zj8Mih32rPCfOHI2lai7v2tfcK5QK4MVNaWzVbWqgaq69npOhWcecp3S3OiXohsQoovhxqOIRobwfyKKTZZJns7nClFKUpRis5h0miRohSlKEVnkYShv6CEoPRiUHowiDhBk+6xdJ3UGaHzyVx4bEUhQXQjoTQJKP8W9XSUFIAl6OkwKvHnGfbC603HUJofm6uP4A8PP4j6xmO4fPFCfOSmm/CK885DMf2lExSlEQR55Z7KE6dASSkyjU/p3WqaQk50zYonEZcpsmVlk2DPXJq9ALu2dcYplMZstUyrYdp2KacmttKdwGKQBosnTMRHrn8l3nXdK5AVDOH+DY/h3i3r0dTXDa8/SGyUyFNF8BT05Lx6suLPqH4UJCSeAmEjBIoCp4spNBePy8PG/XvQ2N4BHwGQgE4+y//C+Qvs5OO1e3ahdyTO/CVPDELbxHv6BuykZMH45He+7is8pZQgz/LQkUCdrTaRLW2ltVOJqQR3dXKxAKVNqNKNZ4TAjHVOSuHK3q6IodJ6quWlpU8aF5+KismxdFrstLetvnRkK+XmU/6orHxVRvqWUyDYhZHmmHDh6V16U44vi4OpHfEIOCoQKitbha9ciNmWdJW3+JYfHUylIIZiwxgKR6hPQx/Tpbtc+whAL5g1GwXpAWLRKONzp0FHmcdbjxxE0+nTWDxzDkpyc2z1VRMrWosTe8al8cV/hj0+PQsLp05HU2cr9jXW2/e/acyQOPM4QF/LZ8xGTnoGth7cj+a+Xpaj39hPcv630th6N1Ylaax+7NVcf7dKf/YkWfVI9EfUe7UlWBZUrj4miPayUi+hLcHpoZCVowIw57RPUYpSlKJzmVyf9SLQaMeZohSlKEXPQpnpIUTCYfT09p3VdyQFtjNEQTvx3ZYJaJLanidSSGPVWNIqh0CQOJFgnhYIoptg4OGtW/DIhifsKpl33/hK/POlV2JqZiYCBEIeHRRk0iFDSwKq0QgSIMQcKD0y5HPUrcyolFYppfNJdoJsekpMFbxIiKJUyV+XPwLFXqocer1i+jR89LU34YqFi1FdV4s716zGgcbjiPl9tkXWQnjehVnHRxpBk063vXDuPMSo33XkCAYFLr0eDEfDmD5xIs6bOg21zcdR1XQCMa8gJlNGv7rOSNsateIpaKhfrZAKoClHlBN6akXJQKFWKmVg5NKjlUvlHK3MsUerpzIR0BO6lFZepRiw+1JVpLhoaJHJ0gEvhWqgVE/lv15oKj9SMheZMc0Vh/kxQymmXSoRgvt1aUgCX70n64n0Sqe4dumVG8WbDMOLKJ32DA0YiNV3wlUnjuNwXR3mVEzD/LIpAPPRwqIfXyCEBgLV3VVVmFxSYveu6uTZYQF4TbRY5CJpXIp06m+Adktmz0JBXi62H9iPk11ddr8uGybLMYLyvAIsnTkbzW2nsLuhFsMEtDEligGmaRn6OZC1+7+xHsr/89k/vFRkK/VWac8mTdKNJi/xVA1ztcyRdiKEwxHkZefYIV4pSlGKUvT3Qn/Z6z2fpDEpqWWfOVafohSl6B+Anncw4ygjpJNgR9DR1ekMTNh02mT/YaCHTyeoEWokniI5MfsXQBkltmcabgkF0TDQgz89sRq7D+3B0lmz8KFXvxZXVUxFNoV5W7Ezngkq6d9AFHvepBIY0bZWp/ROp3JPjbaPSjFiUwIiUnwZNZPS9lZBVMXhVgQJY/S0vwQlnCsDR7SCSN4EdCoIGt91xdV48zXXYYhA8U9rH8G22sOIaUusQOJoAPJ/dl48k+LPqHJbV5N2TIHyhTQSjRlwKi8aj4M1NTjSdhKxINNC+/T4CFYQ6IS8XmzYtxvtkTDxqd/yZ5h4qGdoEHG68TGtdmYugZzWF0e/C02qxJ+wkfk1YV+KvzQzcJnMVYFQW3v1MUT6MUO5dA/ZKsxRlKu4kv6tjGUsc6nRR6I8k3YCvvpzQNM4obGidmWY9OQeLjiXdwKhNjHBMCxVTJD7E6Amx3JnaVLdEbCPon+o3+pWH/NqW9VhpHuCWDGd+cp3HQAlxlTv+pjnOw5UIToUw4Xz5yM/I8O2CmuCRFFrddq+RVba+bR3hhsZDtuW7SWz5qKjoxN7644ipo98xYs8xqJYNHUqJowvxI4jh3C8owveQDrDVt7FLSuT6XuhleipzP9eFH+oXP6PmitN7B81cUebMaQKJ0r4I0XiEYSHhpCjLfYyYJlbuO4tRSlKUYrOWTq7f3uRSQOrBIanp6TlUzkaa/b8d7YKfax6JnJu/jYeRoWdJ9Gzxf3X0PMZVor+f6W/rEXP/wocECRYChEI9g3qYo8k/WUbk4mAalIgG+WFT9PrNaF372eeskyaP1nxJ6Gcf0cJM3vywTj95LOh6zT+uHENjjYew8uXLcO7r74WlemZdDNsp8mOaBXQVgLdOpjb90ugIEVTF7q6YimlQ8DL/bmIzpBsXUrPJvkUgDA7CrR2NY0EW9oI1Jy1bVjbSr0Cq/QwPGyHzepu1mtnzcE/XXcDcvNz8MDm9Vh/8BBiPoIggtYknZVH4jD5PlYvu8RTK9HJLbsOTjo7gUuJ2gIt2f4ALp6/yN43Vx9A90iY9l4EoiOYlJOLi+YvRGtnJ3bWVDNpAQrmXgNYgwRCgwNhl26xQxJsdzE5szNAlD9U5kwGyhqRtk/zT1cQOYdjlDlWIAJt0ovM0Oxt4sFMtC1cOkeKUSbJtVXjIBkmya2iOsCa5CtJ8pFwNqoZfU+ENxpmkpIzIES8lrVSLPsIC1aHHaka6CqhndU1OHbyFBbOnI0ZBeNt67Xb2sv8Cnqw73gdauobMH/qTMyZPBnxyFCyWRkTqkPiVSUnpWpsOw1UAAS+iyqnY8rEUuw8UoWmttOM10d+mFbWscKsDMyfMR2dfd3YVVuDCJlyE0z0y0CfXHcUj+pM8k8MGDQz50k3tNHzyZTg2dk5e2mTSRkbl7kZ83R6c6Qf+3dmTm+PxPtLofijJBgviR8Sc4YFpQkWBz6T5PLMmbgaMxQOY3BwEBnsW51vmlJzlrcUpShFKToHSaPfi0IaF5Pdq/RJ0rdGXg24JFtpSLizGUN9t2RXscf4TgGLltrKpm+A9K2WfQOkJHCg9nDAlp182yw1w9VYqG1tEkbsEm3aJOO2QZ3KBl/21havxe0GY2c2VtGt8ecOp3BuGDYRtz0lFVhaxLelwJTiEGngNj9UjgfGRHceS9cw/JQlJQA4c+mdqGV80dTLhCj9Sf5cXCZ3mnuZSwjSIRb6Hsqtsshe/Lj0a5bdUqy8ZVg+2/PHgdCYVLzi1/HslOyUXgmAYs65c/yn6P8HUlm7rYuqA6M1IPHGOsK2YULSGcsz9GSzp9In30ljtLZdLT0UwFDExaR2oLqq+imeHNRzHZhfKwus53EK4BYGf7TiJFu1ieSKmswsHHujMnekhJkeCa25i3oI8RL9htqptDrMyBRNfYEg6trb8dCmDejtaMWrL7scr15xCQq8fngiOlSJMQqokm8xrdU6W2iUnkrtS2lSDFrsEuNpw+zrhtnnDRNMyMTaJl2YW7lxdEbr+DMT8yAzR6bVD80FkkZTpwyk3to6zVWeCl/ftl40uQz/cuOrUD5+Ih7dthFr9u9Hn1ZZ/epbBLIVJP0pBEbrQmQPTU0yb0VJNmSUzGtXCs5Od3GqX/UwSG90GFOLJ2J65RQcrq/D0RMn4QmECKSHEaCHZTNmoSgvD9sJZk90J75zjZEfBt47NICwyl3pYLloLFCcSpVFpDTqzxm6KQNjji8yc7ZOKxrVkBL2f2no3p1OtSqRsoSVsz1Do+8J+6TWKGlGpUcipLPMn5FG7VmKLENNUthqO9Oow8j6I6xLunqGwH539REUZecRsE6ne5qzPNN0j603iM7wELZX7Ud6MIDFM2exLrDl2M4A1Q6NwAL1Fgvf3Eim76SVmTYORTTxEMLCObPRN9iLbdVVGPTSFSu8yiaNfCyqmIappWXYX3cEdada7FvptLh4deG4MkrwL8WcUD1RvKpsOvk6bvGq7rg+QKQSsLqsp3KPluZF0yNsT9q2rJ7AzBLulMsuHoWV7BtcuIpLD33TK+XKV8GKT6qXmDTRoMmw0WkSa1AjdlWNy0MZWtE5e/0yD6TvYb8kf1kErHKmNm1ptjaRohSlKEXnLrme+EWgp+sPnbnrYU1wMo0bUNzQqO5W+sT9gOyRTYC2gUMu+MdBSMJLEpRaSDb4JAcu92s6RmHu5dJFS9NETOzh9dRMclIl7ZKcGDf0aOCZg62BTIZj4dqfKJGSRHLOUNI2wS/14kGT4zEv/TAwgwJMh9SZeGlKOycwUNmoJLK3UWWxysqsHQ8KWyE4kglDVJxUjl+lMOHXXLr4XB47U/FqwUrz4lWZFL2EZEWdINWB5K8ZUzvG+mx6KosnmSXrlAuRlNCMdaY1vayMLHT39WOQetVX50LC5dkBellPpWz9jshI9da2ndJOpi4+1mu1K/PhopRAN5aMJ6rR0M1BIpyEYwnJApcCVMe62vHglo1oaTmJN1xyJW5cuATpdC1cp+/39LDYLUw+FYZeGYmtPKmPohuBC221NIHbQ6juDdGRFzpUyFHy6UhvSeW4dRyPuqJGrXQ0HQlSP6rTgexEUFPOhYFo5peEWl2DMy+vAO+87gZMLy3Buu1bseXwIQzpVFdt86S9gVzxy9ck6HchnaFRXkR6GaPcw/VD2saYFo0jSP0Fc+cij2W+Y/8BdA6y1P0+hGNR5ASCWDp3Pvr6+7G9phphutXdrIozlhZH1+AAIswrTU4oXWfVkEQaRcmyPWOnH61LyY+g7NPRmTDGhnBG95e5/VT5n6SnM/9rSfnoyOncidVuAkRbgXsH+uHx+THAPNl88BBa29uwfP58TMjKxnA8wvygP68PEa8fW6sOoZkgcsnc2SgvLMRIRHeyspRU3gqcmad6b5OsOriIsSSmh+ClnUCUJxbDnCmVmF5ejkP19ahtacaI3a9L77FhZBMYnz99FqLhMHYdOYR+xj88InuN73TDHzehIz1TobgYe3Jix5TaMEGo1WY6tnttqadooJ3LprcAGI7ywbi39pbQk9yvxlZNCtHC/Oj/TFrl1ybEWcGVWpkrWHP+EpPj06UimSYl3afvhseQqn7SlTRKUySmE7b9dpqw9WaWZylKUYpSdO7TC3utDZXuYI1pRlACDt9dBzqGaC7BxYRMenDChnpRDRoEqLbdT7eF6dslvXMYpZLQp4FSM6Ai9/2XOmatKCo8hauQ3Gqi3Ls/8SXga1EkYnLdvnlPPBW2SHoXLMMyvZ4e+BmA/DpwmRi05YHxuxnhM+8Kla+mNVO6tUE6AcDjTGPE51Yy5ccAKf+TcSt8fRNk8STt6UDvUubJBW5PhW4z0vSsOJLuk/y7GWpnZnkm4msyLluo0NPcUJQzA9tw5ByO/qboH5msjSRJq10UdIJUyXosaxNqE/X1LyrFGDMBPueDxIcJk3wmvY6S2TlBtbmzCy2tpzF3evIuVlnzz+JX3dabhN4RDEXCdsek+1aS/xZosm6LSwmlDJeRurqdsEooUXJCSAbWVtQD0aFWSV07JW9aNQoEcKqvD/dufJwgoBU3XX41rpt/HjLkR4e40rO6JblXmMk0SrlEq79SOocJtD0GVnspSK4k+F2zdztO9/ehZMIkg1ISxEdXsS0Ax2NSKZ9cYpy9OZGRnk7rngmNe1ou2ouFba6oDGkzf+i5MBRCxeQpaGhpxJ4jB5CZlYXJxSUEJuJa6VL/pz7FejLTJ/l8Lko8M2kkVzaKMzsrl+UYsftXMzMyMKVkElkiLCKQLigoRFtnDw7W1WJ8URGKc3NsBVBlrzEm6A+wfnpZTVUflfpEmvQYQ2e9Psnu742MfUuq0mktwgyUl90Eq0PMF48/hCMdbXh0x2ZMLZmIy89bjGz25R4CSG3lHWF7PtbTiVXbNmF8fj6uWnQB8jy6D5f2VvfcmKMdO6qndgesVUoVoWtL7gAgRkq9z+O1u2wP1ddiYGAQM8orEKC5/GjnT15eHrr7enDo2FHqC1AyrojmLDN61x3D+rbax+AUp9UPBau4fQEqygECqCxntasY2zphN4ZYb8MMIMx6FOFT9yDHOKaOECCPaBVXpxJr9ZFKdS0eZ77QnSWFfYYDutoebUmgG7flXONx3KPVe1owofquWS7MH39eMiV29Uu902nCLs0Oqgsyb1QByLGzT6RJmmH2Y9XNJ9Hb14uFM2YgyLxQeNaLJMJKUYpSlKJzlV5ywCox1uQt6uxbJP3ZSGnWTmDk6CGQaLO9aW521Q0ucstXhm2g18CXE0rdcCehSO+J4OSGP1KJfxO4nFs3RJo9B0JzkwhDTzvEhG6S98kaoGXkdsAHbcghTQlWGZncuNVI+XY8JQGzBDvjJ/EuF0m9XXUx4rMVXJnbliUKABY/80CX7SteCc9OWHDuXHpcTImx1cJzPLi8Ew/O1LnRUxpzyx/LAXOXCNf8Ms1mp7BoJGu50EuK/uHJqkCSKNhpZj4QcGdLmh3riTmxOuccJ9+N+GJatVtzY6aqTVbfVI/OOE1YJoQtCWC65uTEyZNYOG0aMiWoKhzzmYhn9OlFOBJDhP2MVg9V39VazVaCMv+s3fEvuUXR8c4/Pq0tyTzRbp1QKHPxrUklj2vXmpzy+tBHDlfv2IajtUfxsosuxivOX4JMojhv3FqiRStAp/Tq3bUqKWfgzAXy+GSatDr4/btuxR2PPoz+cBT3PP4oIsyEhbNm2vE/rn84Qy4sKgsnQQmNPfijPJSSm+S76Kymm3QkSpSFpV28U58fDGD8pFLUNDXgYE0dCnILUKzVN61+JQK2/tUipc6ez42UIjk3+MsuTnpt687NyUN9a7OdKDulvAzZBCo+5nuQ/WAwIwcHTzQwjwYxtXQy0lkntA5oXBDwBwhabdWN5WUhqm83Ps/QWW9nW/3d0Sj7iXTaLgCmfYjtoLO3l+DOi15m7yO7d+BUVztuWHYhKgrHIS2sLbIEZUSGWuVcvXMHGlpP4sblF2N60XikDUUZnNqK8jYxGWEtijG6f8t1t5tBDLiytFbH+PJyctA+2I8qgtai/EJMLMgXHqQbumD5pGcFUdXQgI7efsyorECIxWXjMJXFy3qg75RHBDIJOIcJVLsjYbT0dKOxqxsN7e04eqoVu+uOYvuRw9hxtAa7j9Vhd30ddtbUYP/xBtScakETgXjbUD/a+/vQEx6yCSR/MASfX7sYGL7qhos2AcQFUpkuKgFajbwmk8iZADB5U3pV519KMnApXi3XTasNHQZYdQer2ZuFKxe3e0IT6V5srz5M/j12BytrgGxpn2gvKUpRilJ0DtNLDlhlaqBIjmmpAUGikwQZbcmRIJWmUdA61xidaCbUOTbBKuknEbBHwDKxGujc0Y6Ba0ZWOFBxmZl+LOzEoCv+LD5nq0HJjBNPE2qpiWmQlj1fjMtkuujV2WhAY3oYmcN/yXDEDzUJSoaZDF/fvfoEzOWPf+57WaVHQcgFSQIz/1xeUUdjBpEIzIF4s5MRLR1wd35dLC4evSl/TUDnn75z1V2QbuVVs9B0a36ps/AUa5z2rhxkJuPRgTFF/1BkRf7kok0CVgl7CXI1xGlG64Lql7QJS6snMueP2qCeo3WUKtkuzXy0PrHeUd9CobuuuRkLpk9DFsGIVs+0HKIWIg9ybtWZ9XYwOkwl+KJGRzdsfLbt1lwnWpnVafZF9CThfnTbP8NVMMnmovrt6r3eZahaL0MCJAr5G/fvw5Z9e3HFovNx04pLkEk729WhWOSeLNiDSj2R232hgBmQEq+wGYFe0yiY76Gw/Zu77sTN//pxfOTGVyF7/AQ8tPJhXL5iBXKZ38n0mkc99BTfSfOxVklKvIyKonJvbhKOqYwD/dtD+ZkIke+yVf9UEMpAPkHq3uojaO7oQGlpqW0nTNN9KST7pt+5lk8zey5kfIgnPoa1sku9j31PVigdYV1xU3vYrkaZNnESvPGoZVtmRjY6Bwawv6Yaebm5mFw8nnHrG0VyQH4CBLcBvyD+GU5celyqk6Q4zzL4eyLmk8jqmdMaJUwRGx5GF/MowmcawdmB5iZs3Lsbc6ZOxcWz5sAbcVcr6XbjtGAA+5uPY/3unZhbMQ2XzJmPgE4F1ljC8BWVZZUahgaz0TxTfrr6kTS0HGacOo9B27z9mZmoOn4Mpzs7MLO8ApneEIa1Ws4Sy8nNQjgWx6HaOmRkZaB8XAE8MfJFnjys73G29W66ax5iWbccx8aqvdh4YC92HD6Ig2wrNcfq0djcgoHeAaRFYkhP8yFI/gLk0yf22Q/09fTiRONx1DccwxH6OVB3BIdPNKD2ZDN6dJWPN0DMqvqSDp8dDqV6SL+WHO2scGO8UmYtjXZOJpAjqpeYjBPLf3JIfvwsnqwQwXhiTLf6ITs9aK+k6JOqPXW1thPhvLIy2iXT4Tos5yNFKUpRis5Neum3BLvu1TpVE1w5WNgQoUFB7+yAbfZVp3OwX5UQqhlC2yakXpidruIxoUSzszTTTKiLjX7M1m0TkvhoXzhptpR/urzdBif+2kBEvfPDJyUkwjeGJ73AnIms9OPi05u2DYkSHCXCJdlA58iFKyPxpacGDypLi/RmSxWHLusX//btjJfA3OuBj0KYhPTEcRMmBPvEk/wozfYQB0qxi3eEA7DHH+RTs8hMh0Zi2XqZero1AVPxKywG5YRtCjsM3EAshRYJ2gozOTjHvdoeRfcKR9Fbfrv4UvSPR2OqsJoC6xkBqzexJZhm1j7lyF6oXDUxUju2V/mTnbR8qtqYRcLMeWPNM0dUo2G4934aHKbQOXdapZ0kK2tNqli9JJlza4NpGKIAPBgNY2TMd5ZqHHKpOJyZXLoW6dpMIiS2L1mORm+uEk9qzD9Jbaq6pRGPbtmEySUT8dYrr0axABIBl9qNGqfit7ClmGgXToLsxQI0Ny6P03CUYW7fvx83vewVGB8IoIOAbdvWLbj64kuQT9ChVLjJNIn76rec3rwzEFcMLlwztPekvVMJY2dq/jXZljDkjwsyyRP14l9Ppm1CTj7SAunYevgQ+iJDmDa5DKFEuG7FWjnk4ntSip+W5F1O1RtZHisc1jGB+3EFhWjobsexU80oH1+CcVlZiBOEaPv0uMJxzK9mAqFOlE8uQWaA+c/xxTvCvpOgNRgSEBnDheJQBGPo7Le/TzorTdRa22Ie9g+G0TswyL7ai/ZwGA9s2UgcGccrll+K8aEM5lWUZcbxhPnWwbJ8mHV5OBrHjctWYGJWLmJsQ8lvla1pJXJLOWp1Q/XEDFjeVoiuLK0+s/xU7zWu5eQXYGA4hkNHa5CbmYOyoon0p/E0ZhMTmaFM1Bw/jpbONswom0TgShDLeFsJUg8QWK5m/d9adRBVtUfR1d2FjGAQk4oKccHcObjqwuW4+LzzcOl5i3DJ/Pm4eN48LJ8zGxfOno2lc+bgAqpl0hOgL6a+bGIJ0zKCCOtQZ28PAWwDqo7UooGgt1uHUmVkwJse5Fjrp5ihuuTS5g5l8jGBWl/WiqubrLUK+1IS+bMH+WBuk1H2zSzTnIx08kgaw1+yjGQWpevdtTXIZ17PKik12cbtvqJ7CytFKUpRis5dOgcAK0mG7IQliMmVvg/1Ehpp0I0SfOloBG2xi7BTjukETk8AAU+QKMoJShquLQgLi124hB/1wxKAZCYtzcHwtBkqTACnlVJ9a+ZjvNpq6/yLBw6rBIoWosLiU4dZKGwbkO1Prjn4Mrxhrw9RWmoLX0TudPCBALMGlcTAIoHYhHjGp22FDvS6P7s4ne9aG+pnyEN+vwFhbfHp5OB9tLUVHXxmUhBLZ174E1KD+PNwMNXKqJ1AbFGJdx+6KPAePU1//f0I+NOQqW1V9DZIf0MMN2rfqhF8kk8fBX2lXt/m2ZZqplFx2MoT068tdpoXj1IwH6Rf5hbZTQizYiVF/3BkNSxRtlbO+mMFC7Bu+7UlWPWahS/B1gnOTklvin+ujZx5l3ubBOFTbUrvapPa+iu3ikdV2FybHetnejqqj59AUW4OirNzEn5NLjfH0ovkXm1qIDpEMwudZqq/1vRIai3imV0GDbRlVN+l2gQXza3N09LD9jy6PY4M2PZ7diDDXtZ6Asm2/kE8sHE9IrEo3nn9jZiWl2vtXF7Er01KmW9L8RgGzzzdVBPjkgfmqeLPYdo27t+NNTu2oYP95S/v+ANmTinDy5ZfYl/NyYfaoJT6CgvfInK82vfBlgaGRiM9LXKZW1k5RmSqMMyb3OrX2HD2Kge1bVMMT3/qBzRJVTJ+PE6xP9lz5DAyMzNQXlzkvoOkL/lWTlq5WEk+O1l/LP5M7/pjK7D4MDIIjkfYD+47Uo0w3ysnT7Z8EC9ZwXSW8zD21lTDG/RhWmkpfHSjftDFHbdt60qL6oLVQ4U7hs5++/siK5ex6WG2WenRLMb61N3XZ1tqh0Pp2ML823O0GpectxCLJlW4k6sJbuKeYURCfmw/cgR7qw9j6ey5WFoxDcO0H61HHKdUnoJp1kJdhXPjKkmlnhi6rCZZbWLFMl5Yf1S/s3OyUEtQerK9E+WTJiEzGKAdS4X85WVkYphjyh7y4PEHkJadiQ1792Ddzu04wDoWj0Ywc1IZrl54Pq5duBg3nr8UV86dhwUTSlCWmYWS9AyMY3i5LOtsnxcZVOlUmVTZ7Kfy2F4nEIiW0u20cUVYOm0mls2dj3nllZhaUoJQRggNrU2oOl6HfQ1HcaLtFPwcO3OzcmxruRKqVWiR+1TJJAJHT6pPLzYl64CVi3KcZZoe9FNGCBmPsjGNuVUZ0hU1Qxzbdx06iKll5ZicX2Bu5DbpPuElRSlKUYrOSTonAKuEKslvcY2QHPQ0A6tLzNcc3I81h6uwt6UZOxuPYc+JelQ1NqG9dwBZOQU2sGgFwOClbSvjQKp4TBCyrtwNpBx3dJdgF3m5f/tmrN+/B0OxCKZNLucgHjPBNG1EBztxwKX/EQo/5ILmPj5pFtOw7aCqWPRo25SAIoWqY50deGjHFmysr8K2+iM42dOFiQVFyEsj8ORAYodG0Z8J0KN/NGEQEgW0Hdfj9aKVwuADu3ZiPQUIfaVbWjIBT+zagT+texz1p05iFgfagmCGXd2hkzEFqplM8k1AqRFVgFNpJ097jtfi1tWP4AD5yc0I2lUCp7p7cN/OzXjiyAFkZWVhfF6+2wrMBEXpN0qmfORXIodW08SjlQnLI04h4ERfL+7d+AT2H61DbnYeiiiMGAMp+ocklX+yDphAqskaCode1i9dYRJltdZUh+qqEesOHVLO00EosrMqSY2DkKpf2vQnI1ZTuiVIYf3R1TEKw8wT/YDeI3SkMGoIWBGJmJAp9zK3r9gtDLV7Ajm2sTDbQzjMmBmf2qm22sZ8qtvsHciI2rhX3RDN9T2adkPQs7lVPdbEjO0uoHvbkSC+GVeEYcQCHkTYRh/bvQuH647iVZdejisqp5Jn1X8p9Rf8ZXjuzbVxI0uYU+ZaPyRGZcYS3oPBIBbOPw/VJ07glofuxyuWX4x/ed0bbHXV+jW5JS8CAbreSp8NUGfhCFxYfirjaCrw6fpA2SlvZEVO+W7m/DOwnHCnSTjLC7PRX4LkQfZyyv5O34sWFhdTwD+O2qYGTCktQW4ok/FIaJZQr75Deaq+juE8m6Ifi8viZr5ZhiR4Y54U5OShq78Ph9jvjy8chwl5FLBj2ho8gsK8QjR2tKGu5QSmTJiIfIIfVRYB8lg8yvzUKit7VxowyMSPi8/p/oEokT5Vq+7+AQwS6GknQENXF1ZyXMojaLt+6XJkKT9U5nLI/Dna0YpVW7ZgXE4u7S9Etk0Mayx15TniVe1ROWkMVJkpM2lBUnaqDFVWZqS2Ix6MF2dn9+sGgvBT7amtsR06lZMn2WS0qrSPFTSDIPXE6TaO6Y04WFuH5hNNmJibj2svWGpt4Kp58zCfda44OxshjkHi3a96zHSofieVEm9PY4Ya1V0+VR/01IqpVCbrWnF6OioLCwlcyzF/6jRML5mI4cEhHK2vw6FjtWjoOI1htsfc3FwCYD8rVITpUf+QmPpm2s6qxy+Bcum0HxLTRjNtBw6xb1ZNkBPZ62FZoTe+6DvgAzVHsGjuXOtbbHpBhWZhutJOUYpSlKJzlc4BwKqOki5pL+FKQpSGyG4KLQ8f2I/dJ5vQ3N2FU21tONnVifq2VlQ3NaPh5EnkFeajkMDJL6BlYxTFOA4yfo8fPg7Q7hs2hslBUtt9OsnH6n27UdXUiIKsPCyZMQveiDs1cESCLZnzEtjqOz3NtmprrA4C8ZEnbWWy7bXq28W2z4e6rg7cumYVqsnjAAWFjv5e1HLwHaLgPL2sjECU8WtwpQeJZeJRg7wAsFZ4dOWARycYEnifGurDo3t24+ipUygqyMecCoLMU63o7u3HBApssydPRlYgwEE4pkOTyaeH6RSopmDBsZTswi/+mcauwX40tbciMysDs0ono6xgAgHxAPNzD6pamzBzUgXmTCxn2pkmpk8nKirfAwLpzDcdSqEBOk47l1Y/ThKwrtq5A83tXZgxeQrK8vMMMKToH5MkAKrsTQhl5VXdP1xTQzAaR0F2HoXd9bjl7tvw2JZNOEYQs3DOPLpPw50P3Ic/PPRnrNu8ESOROKZNmWLb8H562y144Ik12LRtKwozczBxQjGOHD+Gn/3xd1izaT32HziI8kllyMrMxGNbN+Pnd/weG/fuQ219AwrZzmdXVOIuhn3byvvx+LZNGIpEMWNKBfpY13962614aO1abN+2C5npmSivqED1sQb88c/3YD3r7MHqapSXlqEwtwB72afc8cC9WL93J443N2Nq2RQ7Yfbhxx7F/esexTqGHWOfNX1KJQYo4N27eiUeeuJx7DtWb1t3Z00ux00XrkCuCdBse9Z1aTrL5Znr5xKiH3+UfzI2K/UFZu7sZSZhX6ue40LpyC8pJa81+Py7P4hSAg3dkejAggtEbVSA0ApE5om+JUmEELSWWyq2Xa0ku2/sZeP+zF5mBhTZX+hVGiUkaWfMsp9SMGZJK5rlUpCPs2/YdeiA8T510hS3G4Nv6mnd73MjBZvMm0Rq7EVP9SpZ7BcDBBd76mvQ1d2DaZWVSNeqOPs33RWqSTStwCI8zDKstMN8hFq1/VWr5OksU8svhe0epFHNPwYlk8OnHbTEPlqnPISZ/g0H96OG9fWaxRdgevEEZo328Mhtmt2Pum7vbjS3tuKKRUswY/xExKNDVhls94xVagf4bBKUrxoHpVEYVm4yU3jGhKsrsjOWTKN7fT3IzspG/emTqGtsQNmkyRiXlWvXGOm75UDAi4z0EBqPt2DahFK8fPlyvGbFCiwuKUFxRrqdDC4uHLDSGJ9oPwlSnInoTelhY6y9UkOQraeajL0zDCm502c1hWxzUwoKsWjmLJQzTg/rlL673Vd/FG0DvUgnD4UErprYVb1S3lobUeJfQnLtk21Z+aN8Ydqy2V/o21SPJhaUMZZ3cufSLrfHTreyHE5g8dx5yEhOUlkmSqu8TehTlKIUpegcpHNjhdV+nHClxUIfB7p+Gu5sakCzrnjIK8SyypmYPr4EOdnZ6AoPoqWnA30DfZhRPhnp6nx19U16BhoJbpu6u9ExNAhfKISgQB7jH+Sgcyocxn4K11185hcVoXTCRMQiEfgCPkQ1u8zBsysyhMaODrT19mLE57Fva2LDMRtgtQpjRB51wuL62mpsra3FhPGT8KbrX46KSeU40nAcnQSuU8lXPgeRNPrVSqoNMuZVKz4cYshXJ+M+QX77fRIiRrD/2DH0D8UwdWIJpk0cj/ycHEyeXEHBkMI2B1f6BEJ+9FL40Mx072AEoewc9BJMt/V2Y5jhBQnWA5kZGD+5DJUVUzF5XJHhynoKfftamtBLkDq9tBz56VlWNgK9NnQFQuiJASeY7pP9PQiT01BWplul4F8bgcEeCu0jHBTnU5gvy81JAdZ/YHqqdppJAJHN9hCwlZMA6/0ETK+chsryCozLyzOAEMgIoZR1b/rU6ajkMzczy9p1BgW/cgLMqQSTFRNLka7taz4fcgsLUcH6NI3mxayrmmjyERiNn1BigDQjOxe94T7MnDYNuQSjJSWTMaNyKsMuR25GFhkdQTqFYoU9afIkjCsaj2AoaNsjc/LzUFZejgryodNtlSZtY84ZV4iSinIK0KUYl5NHOZ3CH/uAwkkTMZkAezKBY65W7Vj5g4wjl/zWnGzBCNvLW6++HjOZVgFCW7HSiq2EYAYu4d76Obb1UeFP5u7BdubsNIk1SjTQm/LudDiCTdt34frLLmWfJmHUTWzJz7D2YtJs0AVkytom7fS5hHanaKVFq9gCmQZIaWd9j1Zlaa+V8c01h/H4vt12t+3EfOUJAaJAnibX7E1/9Ci+qFwLFyiVYJyGonHjcKLtNA7VHUMJgc449sf67i9maXfpSK4EPZOyUJ0X8kkozShtMo+vKg+t6maxj9HprocbjiEvJxeTxhXbXZ+65iYrPwddvf2oqTuB8ayHxQUsk3jEeIzH4ggSWPskwFsMSo8icvH+I5HwRpz1RAct6UogL9tODYHJqq2bUVFWiqvPW4wQC1F1SXmbRhC2l+Dx8Z3bMJtt6MqFi+2zEBWG5T7rsm3TH2bOqRxUMKwH+mxGWmWhuzrKlaPlL8tPVtJLaS1SZavJ0HSOW/70AOtLLQaiUUwhaA3KD8tX34VOLMzH+TNm4PIFczGvqBBZrLdpNq7ozAbHlwK33UDyp2rNh7TuyR81Aj3MWBbuKStN0hjbZilHek/khQJguH6+TcrLx6yKSpSTvzjjP1BTjSMc76QvZDvJYL7F2U4UvNJ4pi4ngh19f+GV8lukNOhXk06Z5C+gvLO+xTHFX+eI6ZS3bfoGfXAQi2fNYRmo/5IL5y655TtFKUpRis5VOncOXdJIlPjVtp8+Ar29J+rR2tWJmYXj8ZolS7GkZBLmlk9By2kCSoLCLtpNKixAGYXbVgKqdYcP4r6tW/DY/j3YVnvYQG2IgnEeweme+lrc89hagtWofd/TFu7H3poqtLaexHQKu1EOXPsIZh/avsW2Um2uPoi6tnaEyXdufj789r0oBVPypu+p0igMaYX1QGMjMgj+Fs2Yg97uPlTXHkUWhYYLps5ADoV6t6qi9GmQlGDpQZw8HWxptAMxHmZcB5sJcmODaO7qx9DACKZR6J5TWY5d1dVYyfS0tXVgWukkZGSm4yiFxfu278T9m7dhV00t+v0+2zL9yLatONXGvJo2G009fXhg/SYc1fd/4/Jw8MRxPLBtM7o44Oo+u47OTuw6fAANrc2oLC01AX//CfKzdw8e2LEZW2h3uLkRvcMR5HMgVx7qeoCdtUdsW+a8KeUoJwBJAdZ/TDIZJyEYupbJGkwBs4DgUSBRW2aLsnIwpXgi1QQCnwKr22rjxQSJU4rHm8onmGHLh5/AdHLhOFSwXsu9hCsFnsl6V1ZUbG5LCVZDbC9CSONyslFBEDKluBhpwXQcOV6P2ZWVmFpYRHMXtg7i8dKtVhUm0W8F3ebru0qfBzEKxlnBECrYL0wuGEehuNC+VRew1IqP+oty9injcwpse/8wVRH5mzxhIsrGTUB+MJPpdXc1TmCfE2Wb2X+kGudPm04AcB4CatO00/Zik5WZdKXfACtJv8mVC9Pzx5nRscAt9cpfM6eZQO9p8vyrBx/Euj17CJ79mFo2GRkEXS7kNAzQ3Z2b1uOnD9+HHcyPosJijGceyE7Xj2hVbc3Bffj5g/fg8YO7EKRdBdNuQi4BhkDsbx59GN++/Teob2/Do489gTz2nepXrOc13l1P5YRXglXxxz+Vv6NhhMirh/3nriNHEY5HMZt9py/utnYL0ZjX50IjBMnKO2UJY9DqmRsBZMCyMr69Vl4HG+rQrtNmyyqQyboUS4uyTnkJInKxr7YBXT09mFpeggxJ7gbOqNjXaZXVrbyKKUWmRzItpDHac52UAvdU4pJ6l5wBAtXevgGbRB2i2codO9DW14Prli7D5Kw8gny2QgE+vwdt0TDHuK0YDEdw49KLUKKVfPbjcQZkm141ccGAfdruxDJw37OybGivuqr4VC/0NDbk2Ej2ArqsBoxLeavPSQSUCzhWdBAo7WYbGsc6Nzk3H+lsADlZGcjPDKIkMxMZrDuaFLb0MT6rt+TIAKei8IofRaMfcSob65n4p6dqj+NZEzumEvE7P7KTG6ZJaZHezKWUjGEEaVaSnYOFldNQWjQRbe0d2H7wAFr6e5CZl4c88qkJdQFxseQoGcYZkxealGKRuFBb1Q4wTSb6DLDKAe0tbebIPfi67UgV0jNCmFNeQZBuOWJlJrsUYE1RilJ0rtM5siVY5m7w0ayrxhodn7K77hhOUhiZwAHv/IpyZNm3mh6c6u5FdUsrB440zJCQOb4YqzZvxANbN9o3nLMrpkJ3uB1qOoHapkZMo9/+gT7sq6vDoD9E0KXttB74ohHkBQOYN3Uq6hqbcMvDKwmEe1BJQFZAIbj2VAcO1dQjN5RB4Xe8DQZuPdJtw82gMNCkuyJ7uu3b2iNHj8I/HMVlixdiPgVsn1eHN2gFgyA5Tcc9DZN9v60A3/rEY6g5fdpWcJDmxbGmZoSZ+mEC9SkTCjCnbBL219Rhx5E6Cs8jWDiNoJrCxB0b1mNvw3EKjQFk52TgRFMT6ls70B6O2erqshkzCNQ78fj+fegeGGBYEyicxFHbeoppV27HEWC+6XRgHYW/YPp0nGxvxR8efgC1bSdRNnEiSiZOQmNbN/Yda7BtxtMoPPf0DWHX0XrEKcgsmDIFU/JSgPUflc5qo3pRQ1bdZ9vT1SFnAEyC+KqVNZMR9S73Ir3I3D2MZJUwdpQ0SDySuxjsdG46GmK93nW0lsCoEoWhkGzoR24krMkJQ0+EEYlEMTAkkd31NcMEgcMEnvyhG+coznC1UsqKjLieEo5pIzfD1ldFaUQzKtn00d0jmzegs6Mdb7viKkzRrgPGr1Uou6bHXEkxV2gmIwl/WnFMCvYiW50Sq4n47HtZ6WmuNPzwofvwtd//DqfiYWzYsRXT2A7PZz8mN9rau7H2MD7yvW/hsZ17sX7nbuRS2L9swQL2JwyDcTX09uH/fO/buGv9Omzat9/6mPKplQZcTvX0YuvxOvzkj7/Dv77tXbj59W9hWQZx28r7cNmFy5FLcK+DekSCKMYy43QwwCVAPCp1ypfC/Hz2yx3sT49iIgX78bkFiLGPUzlbWZuPvySZJ5WBB1eAlkYZWl4lzAwSsH/RylaUKOgQ+9aMUBYqJ5QiPhwhH8PIz8rHQDSOPXVHkMW+sLx4vKVDK/oacwJeH4IEtsof+8ZSVYpRuJVwp/97IfEqpWJyQEU5rYXKEft2NRyjaSAd2+pqsGnvbiycORsXz5wHT1TjDn2yvsU41m2uOoy9VBeedx4uqKxAGsGutrQrVIvDVQPTuLrKOqA4mWfJO4xdOcmRMlS8uFdXn11ZmpkUX/3+IMLpfhw8cQz9fX1YOnUGJmZlIUMnPNON7RxSPKpjCaX6obhdWPzRmz0VfjIOZy81ypPxLK3qkDR8SyiZi9wuALlxVtKp3xm1p89y1vE506bxxWNbhPcfq0cgKxdF+UWUATiKigey7U3ToCqfLi+0D0EhsHewsFwszzMpSOOXPLBS6zC8bMooNpGejM8lzOyVnT10uuPIUcpS+Zil7c/06/JZ+aX8dPUpRSlKUYrOVTqneil1nRLydGJkTB0pQSfFSzs0RRuE9O+jA82cq2u2gzqYgkg0bNsJr73kCrzmmuvwqmuvw/w5FOaCmWgfHEJd/TEsoPD3tle8EvmZGYgPDmImhZsPvu4mvObyy5HOYHRgwRXLL8arr7oeN113Ay5dfpFtHexj+EdPNWFoJErhUCcHEoSzcxfojcaGEQoEydYwmnra0BOP4IoVl+DyxReglgD23s2bsItCnQ5f0v1oJhZQgNpdc4Tue+BjOi6cNQcffNVNuH7RhQhR6BgeDhN0M6E20HgRp5AR5cA+wnhOEBwfa++0b17nV1TinS9/JW68eIWByhjDHaY7G4A0Sy49/eokzysWLsZrL78auYEAYuFBLJs3D++96XV409XXIYfhhrx+rKCb11x5Od5w/bW47qIVmFg8wQ6aqWtvwZAdc0OicGRz21oeStE/NEnckZLQZ8AroTdKWibV2dqzXlRTkrKTaIzW0V8YiCSSO+CUn0OAyPbW1tmVsIk7+VDcsK6P8kQK+X128rXERePXpFLq+SJhWAFKyDUAIxdiTsZStJOZwjZBnQYetpdj+v7ueD3mE/xNGTfOtuHaN35JEi9SSaJVQgQ0GmtNr4ntuyYumjL+aL7/0CGbpBshQBuKhNHW0WF+dFiUqL6lBe0CF+QBbLNdFPyj8kleBKAHCFq6BgjWc/KAwnHYe6QW3/qfn+AbP/4hvvY/P8B///qX6OofxHkz5iKb/cqs2dMxSHDf091n4YsP5QGTTrJSG1UyN5KG9unULp09i91BzFbNhtQv6DveZKKTdCYIp86isw1dvifexQsfyqUA+8FFU6ehuLAA26r22SF33kCGdozCF49hycwZKMjPxc6qKgLzPgPiKn+tovUl7iPVxILy2gEchTyGUWn/HpQqjyYIE2nQqqiA1yDrhLba6sTd0+F+7GR5aNu+Tv4NaJ6Yfu1KNI4PzV2d2FVdhQn5hQSrM2yngCq/ViG1OC1KPOykepWJSsKmLai31U6NudLTq06PdlCXucuIZGXjNw2jilg8+/w42nEaG3fvsPKqLBiHwqx0BP3JVqp4bFQx5eLTH8l+HCW1ZkfGku8KQdG4kBLu9EIl/VglsvqdVAlS+zcXiXBtsmokjomhEN54yaX456uvR64vhJVPrMNj+3ajnx68OntCCVY/pZkQ5Y3yUmVDY4WUbLvPN6ks3GcIjt8A81jlNzY22wKu8iV/+tWKemd3D9vROCszkWWBOrSxmZGiFKUoRecoWVf9UpK6Su0+UrepQVLChbaXuZNracpBwAYoWvqGvfCN6DAgCa3qiHWQRBx+Dizz5y+w79qOEgz+5rY/YNP2rQyRAqwnhHBfGBRxUJqViQx18rEhCm1xlGemo5DCoxZuKyqmYP7MWejr6MQ999yLB1c+iN7+boK+NAx54wgzLs0Ex3T0AgXZTob5p/VPoObECYwj2J3oJ29pcZxoPomWzl5sPnwUd69fh6rG4xyzKUTFGYnHZ1v3WilYDhMMCiQvqqjAVAqp50+pQJ5O7qMzfb+loUgz2lEN/hzcY14f+vrDdqCTLm04r7QC09PzsZhpLsjNYD6E6T7CvNThUAbzEdd3t8yffPJWwjzKEO6MUp7NyMTk9AxM9AXgI6CdUDwRC+ctwEg4hocfXok7/3QHTre2kG8KRLEw4sS+7h5aSUAJZYNhilL0QpCkLwp+FMoygn6UFo+nsNVtfYT6AlGy9o0V0gRKNamktpMUhpMk4U1ubQUoWXf5sBU5vo8aMxJt+XP3IXtR03jCtjRfxPahk3IFZtW+RBL8XExutdWFShP61WqHlNqzCckki19drvozKrVy255I83e/5vWoLC6Bl+17VnkFls6dx36JHsmLeL9w/kIsnjELnuEoJuTlYeHUGRA0U7eiiCvGFeLiWfOsn8tmO3/tisvwnx/8CL74wY/i3z78Mfz7Rz6GGewrfnHHrdh0vMEOtZo+aRIqiouSjBsfhjgYZ9LMaajMkv2zTR4Cc0rKMWNKJRpPt+B0X49taxYlXLtg9HySStqP1RnZa+I98dSv7ggtZn+1jPnRPdCPXQ117OmYh2k+lpPuiM3ExQvm27bgnbVHEROQY+TaHjkUi6FrcID8JkspkQgSczWh+3shy6BEOph8vkYiMfT29Vu+RtjHb606gBMnm7F0zlyU5BXYOMkaaxU1zL58y/79zKduXDBvHiZmZ9NQ/bjLk9Gsd49kdPx3f/rXdl9V/WQ5aku+rkcXL3bAoZ5st7rPW9ergeNZbUcbbl+3Ck3k61XLVuDtl11uB5ap7FzUaq8MQyjsORHdmduz3Z95S9opn6yFkb8zyrg3uWKMGkN61UZk8RXjOJzJNF09bTo+/MpXs30WYP2uTXhkx1aOiwToBIrxkQjrvg76clNsLk0K03L+BSEDolZgLoaA361Uj40vOTkjTlTvB4cGbWeJzgCxFCfKyxg24J2iFKUoRec2qWd+SUn9ZbLflM76WTN0QNUulqE06PUGMMwBYoDjYEeUQggHHz9tg2kZ6OyN4LaVq/HrB/6MPcdqkVuQi8mTSuH3ByiscLRmh66tPe6kv9goANNQ6fcEMcTnwxyEfnLP7XYgSYy5ohMNs9Mz4aVE6ARPdv4clOyAFqoDxxpw+OQphDIz8OYrr8XbL74SBQSyuxtqcMu6x3Hg1CkUTyzB/NmzbSZWg5mEy2EKUxooYgxvhEIGJSumethOX1W8goV+CsoaNB3s5MDI+H0UIt03tOKbQ46eHF11qJOOjPKOhKkijEVnGVIRrCq0MKOIpunQKCJVxplmF+w7e21rTGOerq+pwnfvvQMP7tyBtsgwiiumIqhrJIY9CHqSd9LRLdOhr4yUD3xNUYpeQGL7oNJeisnji9B8qhn9I5pxSXRZ6iieRBLSBFhV75PgxPqWhNKPrUqM9Wt6Kj61YqVDigzyUqhuJUg+XF+Lovw8O0lVZDs95EVhSVFrgqozcgZJMoMkOVfaMyIgqhOGZRbX5A//L58xA195z/uwuHgCvv/xT+HSWXMSQv0w2+4wpuUX4D8/8GH7jv/Tb3wL3nbV1daGh2mv7Ym5BNVffM+/4KqFC/D2q67BV97xHpxXUoIFVHMnTMBlBJeffdd7MBjtxTd/+z/2LeGH3/Z2hOhvhB2T45/MS3i1hKmPMcZJZxIlrpXDOcyrxTNms+/tQnXzMTNXzsmLwOpTkbr1p7N7OpLztHAU88oqMJWAe/vhg6hpOgmfX1f+MO0cC+ZPKcek4onYfPAQ6trb4MkIOdaZlv5w2K4wU9pM0Fe6LG2JxFkEfy+KP1ZvXFkNDEaIOdkz+4No6urE3tojKJ9YikXTZtpBSgahOGbohPwaAsYDDfWYzXxcpK3A0bAVSKI1PTdi9HKfZEdcSCO9lTt17pAwjtnBIMfAJtz+2CqCpTDedPX1eOXiJYnTtaNsXyoHtQf6ThTFs5GLwynppRT32DTITpNHZyaQEiSHMqMyN1Sj9tSYXm74owkPWx31ErTKmh5mFOTh/S97OZZUTMOuffvxyM5t6I6F4Ql4XZ/AEJz3xJO/w5QTXghK9mGqwpqk00F1Z+hMqtWqVWVEHT3dGFeQb6ceJ+9dNitpz3hJUYpSlKJzll6YHvWvJXXy7DR1EqDuSvTbaqr7zlLCXZhDQstgH47HhrCnvQV7Th1H1DOCwkAmygpLUHeiGbvq6jBMgPnyq67He254FRZMmYrhWJQDFIEgRxwNpoKBumBes8A6fKmpuw9djKuxuxdbDlWhjQPrwjkL8Z7XvhnXnn8p0ule37p54h74RwhbCfa0QqPBomdo0ABmjKAzLd2H6VMrcdmyC+ELBe2am96BIayYOx9zKECkUWjS6KB4/RxccmxlM26nOurb0j4Ww8mePvQyfn1PJFDr4DTdczTxxglIh6PIzgwilBFAmJm1t/kEaims7Wlx99J6R/wcaHWUQoBuGf6weFUI4l2ryMxg8eDx4nh7B1oGBtDDPNT3bZsPHMSpPp24XI53veYmvOLyy5GdnWHf8yHGvCM/2saoALwazCUNKLAUpegFotGVHVJ+RjpOt51mmxtitXNd1tlyltPpgB0dxsMKO2r2FzTGOKlN7nBXjdY39FazGY7u+uwbGMTcqdPY1/jYvtiLqKOS0tKpiI9kOOZPL1QGYRNuDXTS0kFWRibARJ1N/5i9i3PW5BJM0ZVWpaV2KIoBa7ZXTRDpvaKgEGXZ2Zg9YSKyaKW+yKOVRhczijLTUapv70pLUBRQ58TuazjGLoz9YCyG88um4D/e/3F89+Ofxb+/4/0E4RNoN4yIx22btSRJUHfcO94UsMKnRnzINplHui4lJzMDVcdrCYS1s0P9jRtUnkn9VcQAtdKVTdB14ey5VrY7j1RhgGbGJ/My2+/DsvkL7H1TzQF0aFeI6glVlP23+mJtnxawV3qMR/2QLJ1/D4r8SqlOqB4NxGPoDbM9aBKX5jurDhLADmHZ7PMwLiOb5R3VXKglticSxeY9e2z1+YJZc5CtUrDJEE2fJDLiOZDKX/U4SXZHN5XuGnfVRuXP8cHrR1XTCdyz7lGCozj+6cprcePM2chg/DrhWSmykrCwlLrnRhbFWSqROxqTpagniwk7/qlhW+N2Sm1P46qeGhcNrmtbV4IstETgrn64OiNZQ39lWdl4+9XX4cJ587Cz5iAe3r3Nvg1VGx1hPMYD89X5c+G9EKRJbPGomqA+T1fcGduJH6srlifiwd2LXVdfj3G5eTaxZQiclube+aRSe0pRilKUonOXzvTWLxGpU7WtRYmhU++ux5UtBT3fCOo7T+FXax7Ef993F25Z+TBOtrcjEI3igmlTUTm+gG6jlE04AFM4aTjeiNVbtmPTjp0IE9ClpUXYP0fs4KIMbwjlOfnI4iDVcKIFP73nz/jt6kfQEY7Ax45cK4i663XzngN4YO2jaG4/JSmYYx4HAfXxHK01yGnlY9rkUhQE/Oju7cSdj6/GnZsew766I4iGB6Er2NM4MJ9qO4WOvk47vVG77JQoTzyC2ZMnodDvxzAFicd378SvHnkY9298Av3RCOUIDkcmi3EQYjweWx2IIUIhrLyoCJMzc+GJxLHn6FH84M47cOcT9CeA78tgnIK3DJfAOqoZdg5a/rhWVHU0fx4KskKEs3HsPnIYP7r3T/jNyvsRoUCRFQiyDDzo7O3Dzn1M+6q1aG5sNHCdHNg1Xx+h8KttwTbOpShFLyBZSzPpEcjTicAEJX2a+DGyxkQ6u/uSaz+F5bNMx1RW07JN2EobKekuIT6z/fCXcUrIEyCoP3kSWaF0E/Jtl4XcyIPRGQFPZmaXYMuxrRe6sZ0Obg3GXCoKuraDgfRkex1i/yL7CAMYTIvbt+MSMocoCIfpJ0ZQKjE/HghgiG2wn8zoPebR3gp9OuHeFYYm0XroRjkVpbthuolpBUYSOPvAHJpXsg8J0UMa+wUdHieZ3vJCwq54EQhhuFqhU5guWS6PBGqFt7VbpCwvD4tmzEJ7dxc6B9jXJld65EaOE8+ksgCkxlBytejpyLywDwb7+5kE2HMnTcaRY0exv/EYRoJBc6DDtWaWTMa88gocOFqNww31rC8BFbUdpjNIYKdv+NSnqmy1fdVRkqFzXwmkqCapXeiqlX6mZ4imcY4jR1uacehoDWaXT8XskjKkDalW0A/r8HB6EHuP1eF480ksnTPPrkxLi+lqIJahfeah8J+d5Mp4sIJ0ZJwxf+27bOlVfziOHm9vxUqOZxon33TlVbh6+jQ7n8FCUBkQKKvieVT5yOlfQzqh3NUlce7419O44cCpdKsu2+RLsvKq6vMhJTvFOjrfRDvnJBkSf8USw9enQtYuaGbfAbNdTchIx5suvxzzmaatB/Zj7Z69bKcB2ymlb9sprlh9NsD41yXtOZPKznhWfOwjNEIrT1y/JuV4UPTaDSYJoq2zE7mZuhpPhvbv6IViMkUpSlGKnmd6yU8J1sChAcQECVpal0u3YQ4+NU3H0d7Xi0CAghlBZ5RALd0TsqP4L5szF5fMm4NQWgyhdD/lmSjaTp9G48lG1DY1oWjiBPumdGSoD3MnlGBaUSmCXh/ycnPQ3dGOIQoxPTrEhAwsmTkLRZk5BJincarrNI4cP4q0DC9y8nMQ6evDxMwsLKicihB5lAin4Ss3OxPp6eno6uyyweAYhYY+8lqSl4tFHMxGyM+Jk8fJ8yCmlU5xW2u1QkPfBXnZtnrZ1tWOnv5+nO7qwrhxBcikAOYZGjLBbEZJKZoIGhtaGslzNhZVTMWEnEIUFBbbqkGkf4BhelBRWYl+CgP9A4PID4aweOYMhtmLg3XV0CLLgklTUKb7LTmi5eZmYLCnDwNDEQwQCAuGXjb/PBRQgG063YbWnm7U1h9jeXgIEnIwPDiACaEMnDd1Ogb6+3Cw9ojFuZBx6vh/t5KVon9kSsr2Eo78BI0BCsjOwD1eOEoKpmnwBv12oX9OTjZBUgEFM9Y7609cn2KdBkkgUDUyTGHetr3pXQ74TN4PKr35NaXg1Z4T9vRiYMbnRWcsjLW7d2ByQSGumr+A/Yzs1X7dnyP1We5NEE+SpOK301ST/IsMKHnYruiWjjXlI15ldu+Gdfj+bX/E6q3b8cT27ahtPIHD1dVYu207Htm8Gas3b6TdRqzcsgVrt2y2uyEbmpuxce9erN64Hmto/jDVms1bsXrTJhysr8dx9kWbDx7EXWtWo7+nF4tnzKQsz4jJl+I/i/hugq8slH6lScaJdOnd/VGnIGRKBwIpOqyuJxbF7ppq5Ofmo5x9bhr7vUSwlh/JcJ4ruXI5oxS/vvPVOOEn/1nZ2ag6ccxOP66cPAXZXoFWfbbhQT77rMaTzSjSlT7jJrAgVAoi/sb0PTT7V/Zf4keTcCogpx+jxLPF+hIqMvJkvuxX+cDnUDiMLvb/w4EAujkWPLxtM/oG+nHD8hUozcjh2BNjlWNNDPnQTPOHWC/8gSBetmw58gJ+AlnWQNZJq896PinPn07xx/oD5akBP2rUeqxeadTw+XGyvxv3b1hjd5G/6cprCVZnwq+VVdV6r1Zk2QqodHCfpcslzsjieApKTjAZqe0zNN0P63JLxKelRe9qh3Kmd1kl2iTd6NWmVMyJfKbZNW0KS+mxnoCOVNdkrfBkLk5lboCc5lkE5eWTy9DU3ol9NXW2Pb1sQpHtgnKRq70nwuJPMv+eL6WEiC9NHGWGQkhnPVDKWQximj8JMm0a2inr7Ks+jDkct4t1X7Z4NGJ4cjTqZ4zfFKUoRSk6x4jj89jR4PkjhaqBon9w0E691EysBLin6xIlT4kRE4xjaTobCKfDg+hXQOxQYyNaMUxDhi+IXJ+HYNHPITCGkfgQ/ByGomlB1Jw8aXevFheOR2nBeIQ5aIZj/SgKZiEnkG5CopZKBnQKJ0HbIDnMZJglBKTetABOdHfa3aTBIAek8kmGx3p6epDlD2J8RhaCmpmmMKvDjMTtiD8D7YMRNJw8he6BPowjWJ1YkIMsDiKdPQPoi0cIsD2YkJELXQYCDmgSJDRARik41BMknmg5jbycPEyZMB5D5EnbhAsyQ8hnOvv6h5gHQwTPfpRQGOvpG8DBtlPoHB5ASU4Bpo6biBiFgF88+ABqKahNK8rHe152IwWEEbrtsy1geelZKGRY/pGofbvbzfR2D2o7chw+TxQTMtMR8KXj9NAgDjcfQ1osjhnlU62cBhlfFsutMCeXeRbDKeanl4Alj8JPrrZC002K/rHJAJ+aYJwCf3oQWekZiYZq1i8YmZipDoQCtXj43WOrkR5Mx+svutgEbQmCsha570Epsmk1IT6C9u4eDBE4aaui4bREvyNhT++mNzPGQo3tcOe7PkOQsBkLeLG/5ThuXb0Kr1qyHK+/8EIEJSCz3TvIkBCMpWOcItnJSAtJOpFVpvrEQR2hVggH+d50qhVFbEsFzEetUEr4/89f/Aw1bafxxmteRoNheNkvxAhIzJ5+dBesYpNgre/nM0PpGGIbjUWGGD7FcKYxynTpmztbOUoPMZgRm/C7e9VK5NL3j27+LPsChsO2PBAdQUtnO8aPG4dMMunuP1VMErGZtmQG0U5plKDvUpzIbcajZGlFN8Dwqtra8F933Y6JpVPwhssvR4h92FnfyOlJ/pzJc6exw5K2cRoEGHErhit37cSGPXtwzbKLcdXcBQDHCZFW7jqG+hHiU6efx7Tt1cDIMPtEII99eBb7VpFL4pO4+muZfFHJlYu2R3f09KJPdSArE5uqq/DAhsexbO583Hj+hRw7Y1aP9W3zQAB4cOd2bNt3CK+47HIsr5zKvOJ4opVwuvETuHoEIhMxPBspzwTqlE1qP6rjemr3DQiaeqi7b8NjOFBzGK+++Cq89oKlSLctsiw3a3D2gYuFo11VIm07FxkQexoarQt82gST2rH05EDeLUS2BU1GqM6qXTnwSUt5pYFqkJ6WBoVHjdqOTvBX1NZ+mRfWV2jLAd0aKJY7M6M/JdjGfrV7L6q7evGzlY+gpYPt96rLMK+kFJ4h7UKiXyWQeayYXY7R1zOk8a8h8aT06jOfotxcZAZ1tU4ivbI3BySliz/VHe14aM2jeMsNL8P4rGxLg5LCipDgTE6le374S1GKUpSiF4LOAcBqvSoHAwmPfKM05OeYIPc6GVcCoYQxbUVi/0qHFBr1baqHIJUeR4ZjBGMaPInG/D6CMpoR7eo0YRvgCBA1duhbLQ2OXg6eOqgg7vMhSsHSF6XopRVgdeEedvwazNmhD8eG4FOEEkglcFFA8Ar0WSfvBosRgty4L2C8+MijhPrhtCgFpRiFSx/jIT/kTd+R2QFHetpQGkec6dP2KY83yLGHabPZWQ1uVNriHKOQpTvefH6EPXGmMQ0N7e34+cP3oWmoG3OnTMeyOQtwmiB7zZ7d6B/ox6UzZ+ENK1YgxPTqmgkNwHHNplP5VRqMP07wrW3Dylf7niim72s58HspTHAAFxCQH5WLOxdD2xmdeK6TN7VdMK7BMa7DnZQ1f9sgN7b6PV8D+v8PlMy3FzrP1CZZ/C8+YGW9k7gnKVFN+bEjh3GgugbvevkrkGXSo9q2oAhbTAKwqk4LMHb29KGH/Y7uYjb+SVoNogMTrmUkwVT+JITGaCBQ5qWgamCMAuDjh/Zi7fZt+NANr8SlU6ey3ZMf2uk7eDLnhFfG7r4TlwCtg8zYXyXvBxlD7VTfvv0PWPnEBlSOn4jPvPsdWFpaZtn49T/cAk9GBm5+zU0GAuWbMZidlEhm0luUT0NJt8oJ+Rf94MH7UX+sAd/90IftvYp9xbd++xvsqDqEy86/AJ9445tRnp1tk1QKXP2YArAU6Cex+qwXt+lT8aiPohkjVB52sB/41h23oZ396D9dcz0mZ2YgklhlFYAwxqyvNKNRslCN6bEWNGAZ/cWQZJ4ZK/t2nRlwsmcAdz36qHIfb5UQTnA6zDFGfv36ppfu1eeyE2T5MywK9zq8K8A+MYsgTzsFFK3VCWMwyYOLV+lzMbp39/bU789kJ/rf+BWgcjrZOXMrexqqXvf09duEZ0tkCLc98ojl91tvuJF5r507QywXjpmBEA62NOKPj6/BpKLxePNlVyKPocVUT7WNlA3DF3fANtlGno3kTNmp4rCxmno7nIj5PhQKYM2+7Xhix1ZcNH8R3n7pFfa9pNoFOw/zrQP/3LSK3kRKp8sJ0VP1ZX8pnuhMCtUtram7/Em2C8OSMmHFjCfrLtu4j3EmJ5aejgRcNSZb7bbmQM7GeLGDIEl0ZTwrLSOsX1uaT+Hn99+LzAw/3nTldSjJyEWUddHLyuXiP5OmZPr+VpHLVnrZ7kLs3ybkFyBgHQbDdA3KyEVBd3T7yN49qG04hve88tV2lZF6TZWZUpn0oTTpN0UpSlGKzlV6ybcEmwk7dc1mJt6s33VX3XBwEMhjGBqNJMSOENhpKBihxOiztVUKH3QvEJqmQ4IiEQJe2nOgUp+sgUYrDlpdkH8NmYpKIFHXx6hnl1AjMKtdVMMS3vTtKGO3Q1Y4Otql+vRvD4VjjCpchUlPjFffmhow5gCt2VUPw/DRvw6dsJlaOwRDAgKjlGBIvjzGQ4zR0b9GGL7bIKz4lX4+xVuUeeBjHmZQsI0wjFNd3Tje2obD9XU4erwe8UgUcygAv+qii5FPoUwz7GJL4F9CufFLSiMA1kqNvo0VQJa9CeB0oUHaS8ldQFl+9WOncNLOhBM+BdItf+TewtPv/46eatB+9vDk538f5z8ijRWC/pbyeDpKylu28+FF3RJMUvtjuxYPYZ8X+6urUTlpMvJDIbNTI7EaQXulXUBFek2oDEYjZp+wtOCsL1AD46v7Pk3t3qwsHH0zKxAcC/iwo7rKwrh20fkoSk83wVu8WC9mYTpf5kcvFkAaDjU2UXDfg/119ag6dgwHjx/DvVs24mePPID67i4cpuB4ms8B9lH76uuxdd9uTCiegOWzZ7u+xL5KZRtUWvimNsgXRUZiTNQqPgdq+GdWbM90bKtOFNTTCETU3209cBCHmhtRXlHBPqML/3X3nfj16pVojYWx88B+TMjOwYo5c4139X/agaL0KCzli4HxRN65WBm+9VCK1/HkY7nUnDplu0XmVUxBIQGrrWCRtIJl5WIJcWE5vV75bhq90/2oG8bkvBvJWH2uckZ9kSYe87PyEWW+7DlSBQ/jn846oW9cBVJscpN2mlBQP6q0KS/4w7EoateCDYTD6BuSGkLf4BD6E/pemfM9qXqHBkfdPO37M9n9tX6T9mH33j9IfrTLiGY6cEx2YdbJGIFSOOjHpkMHUFN/DFcuWY45JZM4xhCscjjUveV97NvXbN2Bnv4BXLdsOcpY1h6bZFSfz5pPeztIT8X5V5DKQ2UoZWXD32EC08NtzVizbTMmFhTjbVddY9eo2WFfyns61gSqdgjIl3iwgmGpWngqo0T9eEZKVIxhhtXNtKw/cAD3PbEeR5tPIisvH1mZuiFYdZi11MLSBCxTS30rQeRetsdt9Uexi21w74kTrLcn0T44AB/H1azE3e5ia7SO6pFIqICfKNkfqfvRtuOi3Gy7fm9X1WFGF8Ck0kmMj/HTzkCvheLo6dKXaAljXZ6lzrYjKRzW8VAwgKyQLrdK0BhHcmITeNRv2r8PxSUTMGvCREpL6luc3VgPrkycLkUpSlGKzkV6yQGr3Eg5OwmA6uI1KKhXdd29jz/WKdvgQR3D8g67WWL5tl/6o8hFHX2nBRQSdQJdDJUDSlwo1Xpxza5rGxT96ZXhGG8cAHyUcrQqILfiST27BrwRrw49kWOGRXcWn+6Z0yBs7wSclIApA9isq/Ek0KxYGJaun5E7pWLYy0GE4eiLNluVpR/hV58AI+N3gqoGO77TneCmwtS1NgKt5SWlqJxYjvGF41CUl4NZFFR0/+IVcxegOD3EMDQDLAHBCSUKX5CUgTBsd9W7wtagqm/tPHb6MXkmfwLzynf9SZZJbr+yvKCdoKpWjZWz+j+LlHYFPMZKcVupP9ltkhTvWR7MtYUlXdKvxW9u3UM69ybenB8XlxmZe2fvSHZPjkok87Hux7pRqLa1ijwlyXSKR5qzAlQIIseP050xVdUzT+Yn4cVpjZJgc2yQSS+j6ZKUYTrnzt6oMT4T9T4pEMlOTt2b3CU1Z9uZMEad+6WdfhL6JI2aMf4XE7A6nhlJIgMirJCHjtahgILp5Pw8MsZaahmkf/7JmRTN1CIHIxTs+a5gpERKQ7I+O/adjdKooOzqKhpFqN+ydxdyMzJx1aLFyJRjY0gxWe03D2asP/Ps+qUf/uk23Lv+cWSTx87+HnQRBNWebMHe+jrEKNBqa2JeRrodgtZDYbmqppYgfBIumTPH6glbLYOhhrxYDMYidQnQZYwqYvdDIzpQ8avPUPuTeyoDrEdq8PD2zahpacJWCq07jlTbJwxegYmBATt194oF5xHgsc9QOAzbguNTXauitLAsKgWs38S2SXsj0VKrqwLfU8smoyA3x/oJbbNW/6LVazuUR2GyH7OdJWRU27fFsH3vyw7QDlby6qnO8IxKIxgS8NTVPgLAXi23s5ByWQ+a2lpR29yAstJSgthsAxDaiWP9t4InHwIr6s9sh446Wr5r0k5ZFuVTAr02cZoafXfK0jFGP9bsye9PZ6fnk909m514s5054ps5bebkTQmSOVh+9Z1tWLN5MyYUjMM1i5Yik5a6E1QpGwn4seNord27ev7UWbho9hx4CdZ1xY0AvcY6K+NEhRkty+dAmkC1CUwLh35ZRh3DUTyydQP6envx1mtehvPGjUtM8rpR2LUYxUWydNAvy19K9ULVXW3I+kA6eWp+FCn/yXOE7n5695/w3d/8EmlZ6XicdfzRTRsx97yFKM7KsvTZ1TqMp5c+//jYWnznt7/Cnx5dha0H9uHYyWabOFq7dbMdDrV22xYMMOapUyrtnvbRuJQ3fCoVSjc5lLHlnexUVdVeJ4yfgNPt3dhZXY18pr20sBAeTbKT1Lc4cvXweSHFzzRmB0PIYFlbFIl4bCLY0iCjNLT1D2Dbgf2YM2sWyrJzaeVyWKWijHdjiBklf1KUohSl6Jyklx6w0kBKgM6GT+rdoSXqUinAaLCgoKGOVfexmnsbCB1Q1LU1HgqC2lI84qMvCj66vdUc0re24A7rYm+FRGFHApPxQjBmQngiDgkzAqNhLTXS3gZa8SG9gKzgHAdLrYo6IcgJFhpkNWiJXwlhEtQYDN0kBjk6lG/xpzVhC1lxDwsCKxbKZRpkaGd+OQhK2FLYSiNfnZAWk44+yF9hViamFRVj9sQSzJ5Uiin6Hk3br2IOIBvYZ5iSR0xvsSiN4lS8Of4lJKlU+GpkYJVK+S/3yVUon4RLMiVBU2ShMA0GgvnneBTQlz+GZ4OmhCO+yh/NTBRUvBYZY6bwpG/OkvmueQQNtoLTKmfljcgmG+jHtlvSva4ooqGVmv7iHl3roe3azq+tjWuFm++WdPKkiQ3VFp3WbGakNK3QMyit5Cu/Vb8kiJmgnqxr5E1xqyoZYCBpFV3CkNJh9YyxUzqhO61y+Wmu8pVx3E5nlVbbsOLmNs22dgv6iw0TGgUWLJ8SQj1ttPKtzNNKka4Rsq10DEP5CNZYrSQpAF16pAkE6CxZWo2oftNC5WQlrMkLSz+Dcya0k8BJHePziSelVSGTf134by7lUFqS0i6SgKQL6l+0FVZFTH50kqlqgt/jR93xE/CHAqgYP14ORstEOao/R3wyM4YiUUS1wsb0qo3qfla3eqi8cWUqpwpCOSNz20qpusL872g7jamF+VhAIdYmwxiG1Qt5VN6TKdUpY1PvKgDS2n07MXvOLHzhtW/EpfMW4BKCwiXnL0FD4zGcOHECFQVF+Mp734v3XXYlLqbd8dNtlv+XzJuvYBmuUksOLZ4Ev4l0qk0rVhq6eM2dnLmydaT6J39p2FJ10NL3lXe9F9cuvgAXLjwfx08cQ2frKVxJkPPh178R4zMp4NO33IkPhat6qbrm2i+VRa8fumMejbYh+0lDN/v4zUcOoo0A/NjJkzhce8xA+uEWAoOTTTjS1IjqpiZUNzehhnGfaG/DsdZWO4X5eFsbmru70NjZSX079d04PTho12w1d1FPEKRV3Ex/0NqFZQXHE50TkOb3YG9tNQYY/9SySoQ0+UbysN2qj1PfonxwbVL5yJ5KBSelfJabpN0zKPXlY9VY8ye7ce/WizEK+3V20uuZfKcyHp6kzL/SQEXu+O7qrpeZrmwfZjsYZDvfsGcvmpmXVy1dhspxBEhR1wfoVOiTQ0MEYuuRkZmOGy9agQJNlDDPNPGpFU/rHxS/+GCgyfrybEp5an40UStuWB+jgQA2Ha7Cbta1G85fiqvnzbNPdMQ9HdIfH3rXj570r2+uG/v7caq3DwGCrpCN2W48Ut1TuIpPZHHLln61ai6Xh0+dxNf/56f4wHvfhy+8/s24ePky3PvISqTn5OCi6TNc1ExjQ38vPvHtb+LBdU/g8mUX4YOvewPe/cpX4qYrr8QrLrkMr7j0Cly66HyEmV+/uvtO7K0+jMXzFtk35to9FWe/bnyoTNQwVPGNH8eH+kRNEGQwf4vHFWFPXR2aOjowbfJkBHUNFm3lX3PixpOCsDTJt0uz7G2MtrxyaRWotGgTytVfmVus1t4VlibUdAii+LIwNFbQjY2xxmoaanu6sL+qCsvnzme6QqNloMgVlntXHPaWohSlKEXnLL3kgJXdLwc/Pp0M7sASBwcdD28Cpsz4Y8KiOmIOfPruxgZB+pCQHfOGMBzwGtiMU6COUDDxUsDRHWVx+0aTA4CEdg70bvBkmAZtaMbBV9cEaKC0sOhQ/ATFr75JpZkDnhSWtM1H5lQav+Rf/BklQYx4p6nC0PeeAi3axOzR6oHJzxqqyAQ9GhBj+Jr5Fli1xV8CWUun/AtpkB9dUxNXXvjEXwT92vrMwVKrrhJEPNqmG41ZeunDwhZAkYAnPjU+yUxpcDfvmWjg8kfuteorIEgJ1Q1cEquULwI8tDd/msFXOsg9zWwmV6kkT9qmrVVwtxVQ5SThatgEk0HGEdWFgAzLtvbRjQQP5fUg061VFJ3+6WFey5eFTcFK6RgRaKPQYAMy41I+CvjbZfjKIzIXZ974yYbyQe+0tfiVP0qJSkkghA9Eta2TLhidOGdZCEgqj1XGLn5NJuiwHGW948PxLXFKdVKkPJNApLJWOrWf2uWTQlWsOrVUOax8dLzoT9mg8GPij/WB0ZgSaDaBlu50kI4R81nxRGgfUblTuTsPCdDFK3kbpJ3yxOch2KSdjh/Td8YqZ7udk/FoNd+2oFveOCCvP30D5u4kFscMiGFqi6CbnCEpySTZi8Tyi7XCmlxxthJhxAJOfvLfE47gyPFjmD11qk2iqC1bbos5unflrbxMQ5jtYSgasfqqPFYSrV1Jr1f6kXuVtZ5x5pFW2RSEVvPmTp+GhZUVjJdFwbhU1k5odXmiKiUyHqis3dBs7b7ddqXKpbozlObD8RFkso5fvHgJlkydjrff+ApcNG06/biJmI27dlJo92PF3HkuIOa+0q425yoqlf4tfCkntNovze2HYSmyJKAQLwppK0HEYG8f3nzFVchNT8fkggJcsGA+hdcFeMeNr8RMAh2bXFJOq9DlzwVqec4q4cI/83As0t4e9Cd+htjHH6SwfrK1Dd2dPejq6EY7AWhrRztOt3Xg9Ol2tLV3oK2DZgToTc0tOEGweoLAo6HlJGoJ5GtPNKJO2zQbGnCkvh7Vx+oJfGtx+EgNskMBlE8shb4zFOCydLLPy83NwemeblstKyyaYIftqe6Ibbuah+6szYwq9Z+sV6zn0psZw3suSv2VJuSeq0qOJ8YDn0n/yXfTJ97Fh/p/6a0caG75S73qotUjZrx2fHgC6djD9K7btR0zpk21iY5gJMpyISDlWDYcDOKJ3btR13QcyxcuwuzSyfDSXmXl6oUrY+sDko3bxfas5FqKwDND02cqgRBO9Pbg4c0bkRdKxxsvvxLFjF/jqY2T1mbk0dUTTcb00e+vVj6I793ya9z32BrsPVKFsinlGJ+dw7DplG7pzNWwJH/KAtfYrd7r7vIHHn8M73vrP2FyRjpyQhlYy7re1NOJi5deiEzGdZh17aPf+gp6ewfw1U98Em+59FJMKShErlYl2fdlMq/yCLZL8/KxbP55mL9oMdZuWI/7V63CkiUXoDgrk2zr4imlwXpx48+VjPJBpKcl0MBjD3nfeeCAHYw2aeIE9qXMMabB9RXS60lfSlcibdYbJywSzhJhOzOrE6ZzfuRUfgI+H9tF0MYUV+PFiyqPOaNyPO5pPI4I+82LZs3hOCvHis+F6VwniI5dvClKUYpSdG4S5RWTWJ53UqjqRp/t0CX73oRKAndMHSq7UgEMrwZghqDOXp22tu7aKhEHrhhFeQMcHHi6YhH89M67caqjlQ6HaEO3niBmTpuBl112OSZnZ2F4QHejcqAVoGBccQn/FPIVl0kIFDDvfugBAsEw3vCKVyGdQqaXAq/4igjEcVQQbvJSDRNoxBW54k/mHEcI+56VaZCAqwOJBIDi6SHcuXa1zYR/4HVvRFBggPENE+BpRW7ER+Gfg7tmqw0Ea6BnnMlBbpiRKg+RpmPrmX6yOjjMAfjHP0ZuZg4+/I53I8Q4PTEBHXNIkEh+6U55Lf7c4CQwJ3sNUrQXcjZzAT7Ht94Yo5m5A6sIpLRiLQGC+SEYo7Ak8NkMsIQIMyMIHIkSKlGGZDh2BQX1GjQ9HMQf2rQRe6sO4UNvfBNy/emIM288GX48vO5x/Pr3t+IrX/gSZk0swUjErVLa5IAAFstbA7lnJAK/L4D9x0/gzvv/jDe/5tWYVVqO4bBWFAT6tCUqSgFJ6RLMVpoi5ldbttNs6Vagn0KTn3YUrh0AcVnioKTSwrisDOIsQxWwhEy6IxA2F0xUgNkWY12Q+OcbFuCTM/HLimF5qgO03KSI1jrd6iyVDtEiArZt4nwXMPR6AwZGf/jrn6Nk8iS86WWvgIdtRX5tlVjhUiD58ne/TWA6jM/f/GkcPHQYd/35fnzxX/8VdRRav/bd7+HNr7sJb77xRuyra8Ad9z+MN73yBkybOB7xoQHGQV4lbLHeKa0eBm5CFOMX0FUanWDpckDtzK0gq+7RiGTCFt9fzEOXDLCyAmlrp/LeDv9inThC0PO7B+7F21/+CkwrLCIYVE6pDspefCuvGQD13QNDdvWJmxhQ/0Et+yAxb26YVpG1ET5ZggYOVU8UbmFmJsYR5Fk2JNKqFW9boaKBjDSBoXCVb5p0WF99CF/+0Q8QzMzAf3zsk1hcPJFtk62PjnzkI0lOoNfEhQ9f/92vEWA/cfPr3yzOaMuQ9WBcQ9T0sT5GxDDjEK8qG7mRW+VNBss4m/2gfXJgAqlauAvmB3ffg6MN9fjuxz7OdLDPoaHfptMcjbDf0GSLwhrxsB0p31Uf5IJ6Tdaojdk7I5aJdiYofFulp052YeZvXXc3mtu7mH9qR6y/qv8uoxWVI2lpFGMfYJMDAmx8xO27eEeaJFM/KMcqC/U9UwoLUZCdnWif1utYW/KHQjjcfhJ/ePRBhNKzWO/L7Bt8UaJ4n4EcM8rJJCV1Sa96T7BsdWzUZqzDJ+sT+TJKzmPCnKQ6SiOZqjyNlNeyV3qZ9mwCnoWzZiMvM4uZxd5GaVafxPzqYbpvX78WrZ0deO0VV2MW24Ff17PRe9TvYxtpxZ0PP4jSiRPxqiuuQTbL26s+18JPRMfIpbXV8iRfz4k0dmlyTvVX43UAj+zdiY0HduNNl1+F6wmedUK98t7SpvJSnTK/1LN6/mnzJnztVz/Fa1/5SkwtK8Otd96BbLaz7338syjmU3mQnEwaZZQkM9USTVQd7+nCh//vv2NS+RS841Wvwr7GJnznN78Qe5hWUIArL7oC26trcLK1CT/6zOcxm2YjzLchtu91O3dg9869ZC0NsxfOwZVLliKdYap11hJ8f+ArX0IJx6Pv/uvHkc84lUcaRxS38lD5Nax8E1NkjrXUdDG6aYxE8fN77kVHfzfedN2NKGGdlCxg7YvtXX6cYmwKV4lTeLJjWi3NCTcC7pZ8dWwi5YM5pyuWQVZGCPnZmRyraEi3NupaXpGjhFZ3Of921UqUFBXjlYvOZ9nRNBHcaGxy6KJNUYpSlKJzms6BQ5fojoY6SMIOgaALDQcSjmzVSx0yTUYPIeGPgQB15D4fOth5f+EnP0Y84MeCuXORkcFB3uvHPY8+gsMNdbho8RIKdQEbePTt1rC26hB0+LXywrFmmCAmjcDqbgKoJg5YV664lICV5hEBSrrVoQYEll4qj75lpR8NXgLObkuQ2KMYGEjHiO5Do9Cg8CMUBBEkEN6wDgcbG/DqK69BQLBZ32RReNWKolbxDGD7+a5DH/Q9Cv0IwurSdwlotlLsDzGttCOvWjWKMu0Vk8vs9MeA0ka+xKstNdJ/Gt2aIMgEik8P+VPa9W1TjPxpndHrC1qeqpR0SJO+oTXh3+JhOELeIaZZa3UmzZO0GsowlJd+8jXsZ7qZFgnL+hNfnkCI+JrwlXmRTr5X79qF9bt34JWXXoEs8qpVX+VamGUdys7B7Okz7JqcNIY1QpXMa68nCJ8mCaLMJw7OBzpacesD9+OyCy/C5JJSxGIEpRRCgoEMxAIsywD5YPh2GrSEJMu7EOJM7wjT4wuS37BOaWbaWKaxIPOLfPoSK43MLBOGdF+hy0vyw/T6CJZV6Wys50+U9TQtGGLYzCfWJV0RMRyNE+tQoKLeR1BuWxGDEnIk3IxYeqCrB1gvxKNXWxdZ9oPM4x/cdgu82Vm4ctlFLCuvnYJqKymqg4wzzGwfX1qKWVOnYVd1FW6jMPqa665nEsgD+Z8zfTpKx09EXUcX7li9GhcsW4wJRYW2s8Cj8lGdizohX79e5QPzXmBCQpQBWKVPwITxum+tnVAtSj61qu1nfgSUFrXEhPkLRWrt1rYUFVlSrzDM9FadqEMeQXPZuGJz5wCrXCYZSjwp3IcpQKrvcVswGR7TrFVsEzLpRUAzyrywfGF+e1mfJEdKMM1iuWeyHzHiu7gxvEs/+tMKpFao1BepK1p3+AC+9F/fwQUXXcw+KBN/Xv0IFs6ei/E52YwtbpNs7OEYlHhQCAKsXmzcu4f1w4uL5863OqEMV3XUKvGu48fxpV/9BPc/8Tge2rwRD27ciIc3bqbagIc2bMCfH38MLV2dWDRzDoKse66EGXYiO7ZWVaOdfdp1F15o8andafJELhWJMJDitBNXGZ+BVStwhUSrhHDrgJX9MH9cH6035bvsfMy0YrbRLLadLNbz3Ox0+053HEG/gL+prEwUZGTYoUzFrO8TsrJNTUyoUvYFJTm5KKWalJtnqjSX+vx8ZLAei1FbfVO8/NNOghGWbYhhDgzHcOJUMzq6u3CSwLm1t4uKTwKbZ1TdPXyeUafG6J/8fppuT3dRJfVST6HXXdanqEbDMTNnPvqeMDut7c8J93q2k6f29g4MDYXtns+sUIY7LV5tWPWCbXfr0cPYuH8Xzp89BxdOm01ApNVV5gjLf4B5snLbRrQzH669cAUq8sax79akp0Am66yqvdVhKnskNImyfXZi7rPADTqyzjR19+LR7VuRl5OFN7B/z1MdZD+h9iBgZyCTdcp2EjEq9WU/vfNOVMycgf/7xrdh4YRSlFVMx52PPILz5y9AWb6A5RkejbtEOKZVW6dlHseykskluPfxVfjBnbdh4549uOn6G/GB176BY2Ea/vDIKtQ2NOK7n/4sLiiZyAAJVhHFzx64G6s3bkJl2RT40zU2bcbJpma2n9ms/x6MY/5OmjUDv2aYGdnZWDJ1hssjxmlpUmMRX3xReuxHemqVxiymv48J2HJoPzJZdpWTyuxOXPUwFg7/lRLXxqSsFVHHZ6IIZCoiy5ZWc5og6ZUV6sN02FJQ4yw9qk2c8eme6kPahwawhf3Lwllz2bZyLIBkXiZX1y1M01A5oxSlKEUpOifpJV9hdT2lZhmd4Og6ZPmnWYCducCYxsewVlPomyjP+lr+2EXlkQhu+D8fwmtvuAGffctbbdWD2AP3bViPb/3kv/Hxd74br7/8KgyFo9jXcgIH6g5jJDKEeZOnYvH0uega6Mbm2hrc/tjj6I9HOPBeifMnTMJsCgwdfN9ztBqHKST7KIgtmjYXcyZOgUd3IGpl0VLoI+9BVDc2Y0ddNSKeGOZXlOO88koEghn4+q2/x96menzwptej8chRAy8LZ83DnMIiW+HQnY8SsHYdOIiTvZ3IpaB2yfwLUMxBOcr4D9cfI0jyY4ADbk/7KRtc+wjitI12ckEhTracQmt/L9Jy07H/yAEOkCOYRyFgTmkFApoo4ADez0zdWX0YR5qOI4cC4NJ556PzeDMqi4uRkyEQqbv7mPsUQjo4+m09tA+Np5oRJPi/gIPdjKIJBGVhAvpu1DefRCHBwv6awxikv1mTKziwT4OPg2OcALGV5b3j0B6c7u9GRfl0bK+pxvZdO/A/H/kUigiydFqyvjNuGhxAc2cHpk+ahMDQEA41nUCQvB1vPoFTHacxMWcCLpo2DwVZIRzsasFtW9Zj9eq1+OfrbkTl+PGYObkU5RPL0NjWgU1HdlPY60BZYQkunr8EuawzQ+SnurERYQLTAfI+0NaFZTPmIY95tr3uEA421FhdmVVWicUVsxCgoNUboZ+mRmTm5qCxpQkN7SdRVFCEpTPnoZAAXXkUI4jf31CHfUeqWV/jmM28Xqj0E0Cf7OpGc1s3glkZqG+tp7A9DvPKZ6CvL4wNzJPWztMEMPm4cN5iFOTnoCsexoe/+HlMnz0P1156GWqPHEFmejpWLDgPpRm5CIcjFAo7MMg8m1c5FX/e8Di+8btf4g//+U3kZmbb4SGTxxWgjaBl5c59uGfdOrzqqouxkAC3clIpmlk3KoomEQzks/yiLB8v8/m4tS19Z6VNsCEBF205Z/uTkONNzE4IiIlkpiaqq09GV1jVDp31C0eMU3FrfVtgUluVI5TPfvvYw8hiPbvp4svtWzlbtWadHRW85FV+2T7aKFD3sT5qldUkTlo4QO7cC/4o3epvAomEhrV6xHLWCbpZ6XYZFN3STHElwLwJqtYJUQBksFrJ+PRPv4+iwon4xOveYIL5p77/HVQSMHzi7W9ny40ghICmSowimolgykbY3r7+m18hnaDr0294ExkSGHBCKtnHfVs340d3/BHvf8s/o1Bth3buTwIy8MiurThSfxQ//ty/Y7wmVsitdhk4noEf3n0P6hoa8J2PfZTmWulJQ9BQqiP7FIJx6uCcYz2d6O/rx+wStkfaaSVT+WXf1CpD2YcY8EjEb+CXaXAr8gyTEXb09qJDd8j6TQS377XFjHi1/JepLPiuPLaARkOkjuG7ezH5zn/xIAHbdhtoYFBcCkA8sZPXdJq2cvewfLoH+m1iQ5NELjgXqqITuRgS75Ye6cVTgixtskr6eBKJp78guh0bQUL/lE6fgmy1TOVFD0qnxhNt7U33BpDNdhZQOASc4lLXn50MD+LXj96nLh1vu/oGlASzOEa4vRIjgRC21h7B/esf4/gyE69ZfhnSwzFEbfDkWMl06dT6ZDsX2eqh823vz0aEvKyzceZxFJ5AJtbsP4h1O7bhrS+7HtdMm87xxpWXitrVAI9NjkqnehKl+ed/9EMc7+3ADz/zJWjK6fYtW/H93/4KP/jCF3F+qe4+p2vz75ikNyNrf3xRWGnkQfJCc18vjja2ICc7CzPY52XRro/qfWx7ucyb/3r/++zGAF01tan+MH5y++345L98EAs49oqO9nThWz/6Ad74qtfi8jlzbft+nG7/jX3s/poj+PW/fQXFalfMQpu8SZMMIrIpHyPjknls9ySzLjay/v/Xn+9BZCiKtxBEF9F/GstQ7cdW0ZU/FpjkHYWiWujavShRNEZKu5qQlEje9QmDPlcqzMuxMwU0iaP6MAqCE4xFGMWepgY8tmkj3nrja1Biq9eMhxmpvE0CVtUFlVCyvFKUohSl6Fylc+JaG3WXGpB0wq1PRtRr6+3J3j4cPHHCBLycUKZbxaJD1727Q2MGGfYfVj5IkFaJi2fOgndgEGnROEqmTsFjWzbBH/Dh0guWYdWmDfiPH/03wgQvnV1duO/hR5DDgUv38t169104RHDT1dOHlqN1KMsvwkzNtD54P3556x/h8/txtL4B9658BDOnz0TZ+GJ4tIKlxHBA2nGkBv/xkx+jfbCPQnI77uWAVZRXgDkcxDcfOowndm1HS10dTp88ifU7d2Ltts1YNG8uBdwCnGhvxdd//EPs3nfAAOOGbTuw6/BhLJo/DyHy9vVf/AS/vv9e1B2rxUnyNmvGLPzu3nvRcOwYLlm+nALKExR6f44DtdVoPHEch6prcP+qRwkWp2AGVYT5Jf/f/82v0c+8qWIYO6uqcf8jj2I2+ZtaWkIwE7GV30GOkP/9h1vwwOOPGkAXiBY/c2fNRklREdYwHV/43ndw+HgDWloasf/wIdz/+OMYN34CZpZVoJdg+fu//hXufvgBDBAw7t6/H5sO7EN2bi5esXQF0hmHDhlKpzD2+I4d+Mb3/gvXXXMV3fbj5v/6Dtbt2mnpOt7YhHtXrUbP4BAuWLIYuw4exG0PPIAuCtQ9re1oOd6I+TNm2vfB//HTH6OKYHwkHMWjTzyBY22nMX/OHAQys/CNX/8Cv37gHhyurcHxmnrMnDMfWwm0v/0/P0RPdw/TcBJ3Pbqa/OVhGutPW183/o3h3b9+Herq69F06hTueWyNrawsO28J/P4A1u7dhe/+8hcY7IughfYPrFmLnPwCzGJePnFwr20J3Vm1H4erDiI7GEQxBamv/fjH2Lp7L3FT0PJzb3U1zps3B76MIB7ZvMlOkD1eW4dTzS1Yy/I8VFeDRQsXIjc7Gz/8xS/xON3cePVVqGk4ho27duGNN9yIlvZ2fPHrX0XZpMloPNmCux97DC0EHX2nT6H31GnMmDkbP/ntb9HS0YFlF5zPNjVs20s/+51vIsry1vdtuo6J4pQJUGpRTiiTcCVRyQkvo8IS2+CZb1hNynlhyUAFI2G8tvpHIz0HKHQfbWxg25pBEKiVjjO8jGVJ5lH2DboGxMKx4NjXUKgUQJBrTVhoNVVbpXXFlSbE7ARblnN/JEwg57FVZeWGOHBR0dNYoqHs11Jwz8jIxnIKvuztsGrrRlsJXnHeQgJYDx7Ztwe/XfsoDrOsyllmuYxDXGxiuw94fbho3jyTUDWxJ1JctS0taGw+iQ+/4c2YPn48phQXozyhpO8aGkQd2/x1F61AJvuOZJ5JCBVP21jPevp6cOOyZew7PegmH39i3b718bXoYNlPJkDQCvM9Gx/Hd3/zCzzIun6yvQ1TK6faaqn6ZKVYpHqQzDeZu3Ul7SDQijX/tKskNowI30d8Lq/sO2O60nfEynv5sQ3GTKOwkla1+KPALHy7w1bB8t3KSnoJ+AxHh7rZFmyt4tGR2dFMdrpftSCUg/xgBgoy0vkMIS8UtJW4/ITKY1vMpZK+wMzoLpRhbpNKbgrMPGGWcKcdIHkBP83oPxiwp75/NHPpk++yt7jkRmHIvVNJM3ta+DTzh5Abcv7y0pP+M5DJ+pAWJShk/VV1UFqjPj/W7duNqoajuPL8pZg7YRLSwuy3lWHsV5vD/Xh4+xbbcXPtsuUYx/qlT0WUz6qzGlcFagTIFJ59o+wslZH6eVby8I8lzvL1cKwbwsrNm1GYlY1XLr8I2WwntutABc8yI3yz+OwTF5oJbOmcg4ycbNx6/z3YU1eLA62n8Ou778TlFyzFay+5lOVoNWnUvXizh8JNvOsMA02UqNXlsrx14ODEHIK3hP3O43W4+4H78J7XvwEzOWbJrXZj7ag6jHyOyS9fsAhxAlNtrypk+zwxOIga9r+Xzl/AyDQR7GEeBfCnVStx9YqLMSEz25hQVmmShlFQ8SVBxidJ+SIeM5jv3Sy3nVVVyM7KQvmEEuJctRHyrfRY2qhRPskfH/qMxYVsVd/pZE+l4JVilbMdxsf8TGc/nJUeYn5aqC6/5E5+2PCl1ycK2znuDUdiWMY+SZNQrk0l06BftWl7uDfjy15TlKIUpeicozM970tEbnZZSj2tgG3MZmh1J979Gzfitices292TlLwSiOI0vUE2iosUndt4iLN9GWrBO3htChiHipE4ZV7uhtiJ99IsHjTq16Nr3/23/F/P/kFzOcg+7tVDyObg9jnP/FJXHTeeVhGofFbX/wSrqEA2NXdi2b6eeub34qvf/RT+OYXv4wSAsC7HnqQIFl7VZ3gq1WH1Zs3YCjdiy985tP4ysc/gw+9670IUfAQ0I7F4vDG0/De178V//nRm/Hlmz9L/1Hc/uhK2zrb0tRCUB3CvzHe//jX/4OPfuxjHGgOY/3+XbYFsptuM4vH4WPvez/+jXalJaUUPOOIcNDSys4ApYDTBMrXXnIFvvvxL+Jbn/m/KKZALKA1wAG46lgd7l2zCm983evxvc/9G77zqc8hGh5EU1errYRIoJCcSKyJ030DGAjH8MH3Mq4PfQJf/cpXoSsr7n5kNfxMr4TbHgryl118Mb72iZvxQ+bJHALr3xCg9zOcAw0NeHzbVnyYvH7705/H5977AZQWjEN00H1jJZJALqEpSiF2YCRqs+5hvjf2dGNc8QT8349+Et+7+Yv4l3e9C39a8zC2EhRfvfRCfPif3oGirFy855/fiX+/+WZMnzodf7j/PrQSGH/5M1/CNz72GXzsY5/Cql1bsOHgPgwzf3piUQOTN3/oI3TzWQSyM/GTO27BVVddge999kv42qc+j8uvvAI/v/OPONlPcZ7CY0t/D3KKi/C5j34C3/rUF/A+xvvg2jXYVXsE3bEwfnPPnViwfCm+/vnP4nuf/yIuvupq/IrpP9XTi3h6Opp7unDNNdfim0z/6699uZ0M60sP4kuf+zy+/K8fwUc+/nHsIiDdRMAeJPiLakWJvH7wHe/EN2/+DL706U9h19EjeIDAQiuifSMxDFHatEO5mP92FRIbiL5V7mf59sZiuOHyq/G+d74TZQQxH37bO2wVYVZpJebPXkDQcgjNvZ3wZmVQX4XTTN+FBDBaaZOgpJUBFY1m3CVwSWaR+gtiPR9VLwIZD+TNBGCRQA4fsyZPwcBgGMdPnTRWZCa3jjXlDdORAH1agdDWUaXLVuiYb/r6XdufnezHvmMkbt+sypEOskoj4KlqP4UfPXgv7tz0BPNffQzjti6HgqVFJL1ippbmEgZfffGV2LRpA77065/h5v/+JtraTuGGK680u0P19fj0D/4b37jld/jYD36Anzz4Z9R2deIYVXtvn30XbqTeWGy6N/ZsaexDvAizLzSinfozCc72OsR+iBVDK41Jkl9BbJnIXQfbeg1BaAPVT+/9Mz70g//CN27/PT74nW/igV27sLPxOH5z2214w8tfgy+yn9t+6IB9d6/6FmXGMvmjJG2SN+NTeUMDfcrRGYmiaajfVPNAn+20aI+GqSJoi0RwOjKENr3HI+iIRdBJQCa7Tuq72J9KddCs0/RxdA3H0csU9DLGXubxIHkJE5T3e7wYZHyD7I962ff1sh8ZYnlqIqOfudPH5yDLWWZ6JvVD9Bvx+i0Mp/cx3/UpCttAQtn5BAxbzxHWHX0aoM8C9KmFwDSDchnAuuQRKLd3ZgSf1opopzZq1/TYxIi23muE0vgmM61+J1Ua4xymilFFmc8sS9ZFO8eAwWpyyEMQbLsD+KzrPM1+4TCmTS7DvLKpLByNlZp0cd/a7zpyCK0dbbho7gJMySuyVb3k9k93gBY5pHurxqMke+fmuZDdKa42SVCmE5+19Xh2WRlK9RkK7e1gJGsvSkGSXL/iVshHcOGs2fjuv30ZUdaF//7j7zBhShk+8k9vRybTIBA5qsiXZW1C6dMKbW62yZg03Zc9etYAAP/0SURBVCbK/JU72mklXt/WinYfOYyh/n7MrZhiYWgSTtyks6/t7uoyN16Vpcqb+i6a5WVnG/+aWBHNmToVU8orbaLTSHGYa2roUr+iRPYyXwknxT8D0f6FhRVTkZWZgbqWJvSw/dnhE7JkWanvNkoGQnLt2RkkdW6ln4reFI/lhfUTI6wOrBtOy7RJo0kqKnVSdCif+u69pbUV06ZMQVBOFYacGiU0o+8pSlGKUnTuU6L3fGlJ84faLqPDSfStl0BN79AQGtpOo8szjON9HWgPa7OP29akQVpbykzgpD8NIergtX3QemXqJUzZNlciMQ3Yb37la3DhwsX4M4Hi/9zxGxzgYNSXOOxD31flUADJphAzkYNXBuPM5qDwoXe+G+WTSvH7B+7Bz275JU60n0RHXxcHW23D4gBBPtXnz5oxE+1d7fjxz36KjVs2Yt702bhsyQrdvmBbtqaXV2Dh9BnIYvizJk1BxfhJtvI1SB6XzFmIT37gX1HTcBTfv+tW/Gnlnyl8RTAQD1t6hul/7uRyLK6YhqLcHFsx1um7EqqMIjFMn1iOy867AON86SjPLcSK85fhZHs7OiKDaGxpQXogHS+77AoUU4gqzwzhzddfi8LsDEqaOrhIXzgx75iXRQV5+Nf3fgj+ET9+c++d+O2tt6KV4fRSCNUgGE2LoyA9D1cuWo7iYAiTcrIwb9pUshBGV6SHQKwKBSXFWDhnLnI5MM8muL5iyVKWA8dsKZVLYnjW6qi+l1UaBZp83gCWzJqHGQS4BUE/Lpo/H36WSVN7M/n3Iz8znYL5iD3HZ2fZ9u0DJ+oRzMrCgRoCvC2bUX+qGZ5gEM2nW6GDkbRqtqxsJpZNrkRJZhZGKDyMUEBePHMWxgVCKKK6ZM556O3qRgvrWNgTZ1xBXLP0IswtHo9xFIwuJ+gLkeFjp5sJ8tvQ3tNui0LrtmzD41t2IExBSd/DNbe12+pGrj8DiytnYmrhRGQSriyduQCffNd70Xy8Fj/80+9x58P3YpBp7hmiIMM88Q1Gcems87CgrBw5rKgzKydh+qwZaKBASBd2OrAJ1EoP65sENoEJ1XOteGhbXz4FyPHpGeRzBBMz9W1gLoKs99euuAynWH7b9+2nMA/8adXDmE2BceGMWRgeHLKm4gR1CVJqhSofBX4udAvMdKbHkbVw40oX/OewzI81NlleuBUDyxBzaZlq6QCCBBx+1jFbBVSboUqGKAfDWj21pNKUhToU8mFHYz3u3rIBRwjy1x49hHVVBy3EZI7IP7sf18+IxCbb+Yp58/CJf3kvMikYTxpXjC+978NYOKnMnOj0W13dgnHjEMtKxy3sgz7+g2/iE9//Nh7duQXRgDvURZNfiitJJqgzfclVEF3hJcFZk3GO2JZkn3hz3JE11Ss+JZjvZBo++/Mf4PM/+wl++ed7DIB7Jown2OjG/iM1qDp6FDPZt7x1+cW4jIL2NVdehSMNx1wMlreOFPJZ3DEct7KjvjsNuxrq8KMH7sevHluD361Zi989+ih+tWoVfrN2DX6zZjV+S/W7tY+auoV2v5daswZ/oNs/PvYYbl/3OG57nIrP2594Andu2IA/bdhEtQF3blqHO6S2rMddmzfgnk0bcN/GDWzzm/DAVqptm3Dfto24Z+tm3L91Kx7avh0rd+zEw1Lbd1K/A4/s3o3Ve/ZgFZ+P7NqNVTt3Ye3+3XhsX1LtwmP792Ddwb1Yd2gfHufz8QN78QT1m2qqsK2uBltqj2Arn1I7G+pty+XephPY06jncexvacQh3fHJPreKYKX6VAuOtreivqsD9R3tqGNbPNbZgWN8P8760Njdg6YeqW408tnS22cTs839fWju60fLwCBaIlGc4PMJ8jjEPm/JnHnIT0838Kg+Ic0ftKtUdHVJZdEELCyrhD+s71oT/YTcCCixn9B7sjyNVFESdea5EcE0+8TBaBr7w9PIy8rAsjmzOR7ThoDbenY1FD4Uj+Jz7UukeGIE0hFcRMD9609/Ef/65nfAG46xTbtvlOmDrpgq8mUnoSsQY5itn+EIcOseWSnNFuhbfIVqBwPyqRB6OR5OYT0OCezLlnZyM6OygvX9EO544jE7nX6QYf15+yYcPrQfly9d5sIxADyCPOZvXnYODlVX05TEwBW+nTZvTCXYSlCym7IDx/gsowxx3swZaGL5d3HMUftQCPpNbjlX+TwVyXjUKvFiK6MJfwpfO74M+MrOTKV17VGURtGggWC1u7MTFaVl5kcAV3VGLpN+UpSiFKXo74nUl72kpIOH7MATjmwSf2wMjcdQnJOLpbPnYhxBwPmVMzC5uAhxO56fnbc6X3LurqHhCztv/dmoplNah30I+YIYjmmA9SDMTvoP99+Dr2k768H9mJBbgLKiUvgYnMS9EW2JJbiJMvIIO/V40ENBoRvf//0v8cOf/wQdJ0+icmIJigsLGAX5ZJx+8qytx7r79LqLL8WXP/B/AAKf3/7u1/jof3wJd1PAClBg1FDs81FYiETsmztvJA4/Bz4NGhqAdzbU4PP//W3c++c/IxQbQXlhMQqDGfCRd3Gn0VBb6yQQRAkwdYptgFY+2ZEEmrX9J8LBPhIJM1OGEQoFGREIwHTKsce+m9VWp5FoGLHIEArG5cNL4KsVhqE0dxKxl0CtobMNX/nR9whUb0GkqwvTi0uRm52HOAV/E6g12DE8beWLhSMG/oKML5NAODYcRXt/J3LyswkSmF6Ben1nRjvNv6ucdQKmV1svNdFA0sy4VvlkHtI6EQs2wvTpO9dh5lcoSKFDxauYhynssGw0CZFGgYxI3g5YOnWyFQ8+8jBWPbwSO9c+gbks1zkTJlkczH4CcboTL1TDMa3ep9nKWyyuA3kizEfyxjSF5Y45ESCIyaCwE9dhGUyftp1mZmQQPMYx4InxGcVuCo8PrnwEf37oQbRU1+CahUuYTzmIkB8JSCrrqFbWfQHsISj4/Le/hrvuuQMZLMsZEychLyOLMclt3FZCggRhKs5oeMjSly4gPxS1xqlS1jZK6UWq9wbeNBnD8FT9ZRdX2dM8Eo9TsI3yGUZlWSkuXXER1mjb8YnjqG9qIoi9BEG6SdM3jcx31WcTLC0mhscysK2C5wKRL/2othhoY5pDfE4pmWRAXKv6TkhTjujPkVs51TVCHlvFlnBoAp/M1cHwKX+qz8pQHVoWCfqx/mgV7tr4GPrDYWQT+PcyvgcJkKpa22z1VbyojpqwyVcTqlWxHQt2lc2/v+2d+OJb3oHFk6ZY/ormlldgamEhMDCAHEqTb77iOnz8Te/Ah97yzwZAfCwP5bjK03J+jDTLls9ftT5bp0uoBBlLMnfxqDJYOhMOdODLgvJp+PRb34WPve2f8eG3vRUTWZeH29pRTlC9Ys4c2+p/vLkZO1k3jg8OYPu+vRiXl2crw+qRk7mqII1Hvbt/dU3MAwe2BcibO09b31OYmWUHVmnLanyIAjvr9QjrZzw8gNhAH+KD/eyrBhGmGhzqQ19vL3oI2PoI1np7e9BFUHf69Cm0tra4Z/tpNLWdQsOpZhxrOYEGAsNjVLWNx1F9og4Hjx/FgRNHcbCxFgfra7Cv+hD2Hj6APYcPJtQB7Cbw3EEAuqtqP3ZX7cN2vq/bvRdrCV6T6lEC3FXbCG63bMXKTVuwcjMV9Q9Rfz+fpmj2AJ93ryd4XvcE7npiPe5ZTxC9gYCZ4Pqu9U/gT1R3Ut2xbp2B8FsfW3u2Iki/ZfVqgvbV+AOft6yiXu9rVuEWA/SrCPhX4berH7ZTXn/3yErUHDuG+RXTMG1CqbV1lfMw+60OtuON+/Ygxv7i4nkLkM/8Vz+p9qxx0uo+nxojRHrXRMhfT6x3DCPN40NrZy+OnjiB0qJClBXmW7tUPyoQ5U61dW1E0VjNlMaYoWL/a99h0mjahAloJ6BvY72xHk4nVXO8h052t15PIZHoR141RZtsbpqEti3iCjsRrmL2x+XPazuGrNWonbO9a1z9CNvlOpbVJ7/9TXzyO9/CQ8zz973+LZhVPMG+5zZG6T4Zr+7/VRguMeprEjKKzMytIk8Q+0z1Kdqtkc7X2ZMmIcy6X9VQx+QoPebDebO3ZyO6Un7yqViZPDb1uAFx9WnKWdenOX6MM71SLympua0NWaEs5LO9i9zW/USuJvoIuXWllaBRTYpSlKIUnXuk/uqlJXaSWuVTt6sTaW1UZE8qQHbt+efjU697E96w7FLkjugbGXWxEqLYAbMH1xhoqyYaayj0B0McKrKy4M/Nws6aGjSy054ypRIH6mrxx/vuxZve+lZ84f98Gm+87pUozM810DLC7t3uW+WA00OgEaPw6gtlYPMeCjHbNuMD7/8APvqeD+CGq6+Hj0KYTleV8KwxUv274te2ogsXLsJXP/NZfP8b38DshefhB7f/ngDwtG3t0gChAUXfitrVGkyArk7Rlzi3P3gf4hkBfPHmz+HDb3wLrr7sakQ52joILl9Md5pmVOlNIIUAUKTBSzoN3HY/oQRxGmgVJibQx0yREJFJwbutpxv1J1vg19YnCpOP79pJcElBkmnVdKyP8Qg0rXx8Dar+H3tfARjXca39SYtismRZki2ZmZkxduIwNtCUuSlTSin3lZnSpk3bMCdObCdmZiaZSbZlgWWLaSX933dmV1bc9DVt08Z5/57V6N47d+DMmZkDM3NnTh7F577wGXz0Xe/H7Ctm2MZWlp7yEhK80/YtWpbldnWWwUnDnO96UEgfP3KUdnslfMynkYL69PnzZkCFqCXp++N2Ic+LDHH7Io300bFAEfEppcfUcBrwOmJHRVNla0YhxDT1fW2CL4iM+CT79vSLn/8CvvWlr+K+T30G77vz7ehVkM80W4l3CC1+LSWUYRFjuxY30UCspNGuHYK1I7M2iVFrS/Gz3fCnzblOUUHWkmIkBXG2qcaOkEj3JyDdF4e4QBAzZ8zCd772VXztvi/j0/d8ELdfPRdZNFg1WGAdSpuCUKeo4cMLa1egOSGAL33xK/jIrXdjwphxtgmUjvDRjpbaHflgSbGd4ReXlM4kYlFWXIZ0lk1qjhRP0Uzpqq5lqIpeMlw1MypCOlWL9cJ2YEfmxAVJ7xa2vRhMGTaSyv1Z/P7JJ5BJI2VM34Fs78SP8dXjVHdKRWf+2uY2UoDCVfTmgRBwSNidEDSQ+gb0yc23Mz21u6q9CuMrGkRmIqypEtSupXjKW+9pxZGObF2kIzsz03bLTJft3onFGzYgOZiEWeMmIi2QwDrthDq2xceWvoIiKp+GRziviEEgcN2CtUAnvZfNDtrBVn1Ssy6Du3XDzz/zWXzzrrfjZx+8B5++8VZM690XV9D17NyFBqtTJiNLbF0pHagPe2w1hVqAV9yArVTmJH1oPLiYQkqtwEEYRevXOQkpGNM1HyO7dsN7Zl2Bn9/zCeLxLvz6M5/D7CGDMaFPP4weMhRf++EPcM99X0UbDZ/briCvY3zjy8o2TEzdWuJ6ZNuz5dFhXBsYL5n8VzsS38X4775yLj5ww0143/U30N1o1/dedz3ee+11eN+1urr79/D6nmuvdY7v33edC/cevnv3Nc699+rr8E5e777mWrz3GsW7Ae+iu5th3nH1tbjrmmv47hq8++pr+HwN7rjqKtx+5ZW4g+72K+fgbbPn4FaW/eYZM3DTtBm8zsSN02fiBvbjG3h/g91fYffX8/76aXp27top0zBn4iRcMXaC7bw7ewLvx0/CzDHjMW3UOEwfPdbc1JGjMX7wMIweOBhjBg3G2MFDMGbwYIzo1w+De/bGkN69MbhXLwzp1RuDevbEwB49MLA7rwV9MKB7b/ShnCpgPXXLzUM+nY586Z6Tg7zMTHTP7owJ/Qdi6sChSGQtiPfLOIolL9p79jT2nDiO/r37oWd2HlpCOtpNbc/Vi/6ryjQ4aTOsfJCT38UW8/dB/ckcfzp7Vathis9Voq6hCb3I73XmqUxDJxvCbc9ubdGu8SyB8LH9cjX9F/brkZPNeG0oqqgw3r71zGn8lkb61x95CN948C/43uNP4uE1a3C4pppRZLSxzbGPuYEgDfk5w1x3rezXgrTkNBw/fgKN5PGSn9qRPbIMd2TvPvjo5z6DWbfciCtuvAEfY58cNXCgxKaFbRFPIJTX1aHiwnkM7TeAvkLXerv15VcD8RDP5J3joqwb48lAt7Q0ZKQk07A/iep68g5Lyb3jQ+SuvZ5eDc7PZacyMw890Mlglay1GukQtb1eKeeU2xG2iZysLKRSXkYGNi243Sv+RXgtDKIQhShE4XIDx8nfRDBBQEPGZo4kWKhAatZHyl8CmWteIB6ZRDMQFiZuRkU3ZLxm/FGYNIewZtMG23Hzf/78R3z9gd/jGz/9EbK6ZGMqFQwvDbOAx48Du/bh0IljeHrxPLy8bBEFEEVoC20XGqIF3Qqwbet2PPDQQ9i0YwdtFRoMlPIH9x3AzuNH8cenHsGmjZsQq1k6Zt/IvLWkVQbrvFcW4Evf+ho27dmJC1SkQ+erbRbXQ4NIMwmh+jqiK+VPM8JtqKfB0lyn2TugU2IyLpwuxaGjx7F871786oE/4PTp08xD5gTD1zagrZ6GrtRPCV9qHSEKwOaGBlNbPVQUW2tqbWZOuxSa4JRioc2n6CSku+fk4Se//jUefmUhfv/s05i3bAVFvYYH+GP5ZUdKqGlmJFRbg71792HLkX343u9/hV27t8PPtDUiHkslpYV5+Voo3JlXM5WPBhr5jcRH6YztNRBJMX48+MhjeGXjBvzxuWfx4qJXqOQ0o5maix2UT/yYFWiVo6mmhuVRC6DCW19rs6qacbWRcdKrpYHGZCOVEkpmbWIlA+Ovzz2JP9PIr6AhPJuK46Fdu7Fw/osoOlOEx555Gj/+5c9xpqzEDPsWzfBoZodKhM53zEpORZ/8nnjw0UexZOtmLN++HX+hITeMRlwBjZPYJhqcrNNnFizAn158FvO3b8RPH/4j8nJzMaYbjYvkLAzJ64lFz7+IHYx76Mgh/OwXP8Njjz9CI4IlI32aamvNWBFoyVoSDdnzZRU4euI0Vuzdjfv/8iCOnzxm7cHC0CjYtG0L/vT4Y1i0dQt+8+eHUVJ0CqOp8Kp+m2hQN6suFbap2egvozXE+LVsV5rlljqVorqrqcNDTzyGp198ngZduZ1VO67/EHShIrt0xUrceMVsdGZ7a1H7YF3ou6uIAaylpe6bNxms4T72pgFxYL9yTk+mCvJGfAHIy0hDamoKCk8et7YT4QlC33qNKahUjkkjv98T3ijKvZdyaq2QSq+PvKaZ5V+3eweWbVyLvPRM3D5pFobmdWe7DKE3+83MiZNxrPgUnl+1Ahf0XaC1YdaFS9HRivRzOUqBjSixNDSJl5RdGX/Te/XDV2movnvKZHTSQBGDSUnXxlcWWaBiqC6sVLpts52iS6qrcbauFqfZX86yjs+wjZXz+RwVa80kabDNIovHMI7NdJkP82e7t7TYq+L5/9YxY/HVt92Jq4cMszMzM9neP3H3O/Dp97wf77zxFnzjY5/GwOwcJcp0jKDmOvJd/aS8Kw+SA/WhFpSWV5BHxCCVZUsMtSG1zYMUFiyVRrWuaXyXTnqne/1Io18nuRgfMumXRf6r3Vh134nUyvIEkOOPR24gAV18cXRB5PrjkMv7PA/v+T6P9wV834N8umdcMnoFk9E7QJeYhj6pmeiXlmWuf3pnDMjIxsBOXTA4K5cuB4N41ZEqI3NzMJpG1+iueTTq8zCWRuK4fLqCfIwvKDA3oXt3TO7RE1N69sIUXqf26IXJ3XuwPvtgZt9+mNGnL2b07otZfftjzsBBuHLAIMweMIDXgbiKz9cMGYrrhg/HdcPCTvd0N44chRto5F4/chxuGjURN42ZhJvGOXczZdYN48fjlgkT8fbJ03An3fXjJiM3IZkMQfsBuIHLiroarNmx1XaZHkV+EWR/VpvX2J/4bKT6rDvT6RJuKeb3err5xX4og5Et3OuhwVpuK3b6du1GvmeB2M5cHxCIH6kfWP5qJMzHxiMZP5JWG5tlH9I7n+7JZcvwsV/9Ep/87rfx28cfxT4aecU1VVi7azt+8Kf78aFvfAX3UabvKyll/vruXsvidW43ZQRdSInFuv0qCvr0RFvAh90HD1g5tXxYpqyWg39LGxg+9jA2r92ArSvW4rFHH8M3//QbW1YeIvItHleCXQf22gaGfQvIB8yH7Z04hx/0+CrQK/k5nuD6Rz7lv3Zir6SxfYGyTSuTFEyy1m7ChHktXusGDenPeg5LdAMPaa69JCw6qW36j1CO4GNpAiW1zJNyfGCv3i5uxzwM2Yvw6qcoRCEKUbh84U3fJTjid9Hf3Tm+yhQonGyEl8/a1EGCT/e2NIiBmvm+rKrCZtPKda5ddSXq6xowmMLmI7ffgW6dMpEhxSc7Gxt3bqMxuh2NNPKG9uuP/E6dqNAPstm69LQ01DfW4ODhA/BSiZs6cQpSEpOwdsN6bKGwi6dSMH74UHRNTcPIPv3go0Im09Xr8yM1OQX7jx3BSqa/gWETqVy979Y70bdzF5ScLUFaciJGME6A4qeZuJ+pKEEu8RrTdwByOmWhuPQsVm/fjMKjh9GVeA7N64ZhBT2Rl5ONMyWnkZediWE9+8LTJHoA58+V2uhp7+49bXaX6GL0kEGIp+KqGZhztZVmQI2iEpVNI63/oKE04sqxbfcuW+44euJEFJ88gcmDB9kRMaqj1tZYFHTpivq2JqxkmXfs2YsuzL9Xt1wMyMvHUCpllRUXbGnt+JEjbKdCCVDttuun0BzGskjh78xybd+/D+v37WbYFgwf0A/d87Ixpk9/JEh1Z721+jyorqmkcVyH8aNHI5ZC+EJ5OUb174d8ll/xZFRVVJRhCP26deqM5LgEJCfFkc4HcLq0mIZnd5vV9gf9WLdlIzbu2IbzFypx1ZQZGDtomI3sl5P2OZ1pZPbuZcZkfCCIPrwvKinGiu1bsaNwL3oyv/fdfAu6dsrAuerzWEElqW+vvqguPYeVNGr9VAzfe8MtGE7hr3Y4pN8AnCsrw/It67GVhk6n+GTcNGsucrOyUdVQQwO+HhNHjkGnQCINAqBzVibOlpdg1cb12H/0CHpQiRnKehvcvTfyuuSg/MxZ9KdS3NBYj+VUnC5UV+FdN92MWaPHsX2xbZeXoltyOkYOGYLzpFkzDdSJQ4eb4lNdcY40G4AuGZlI8AdJnwQcOnkEZWWlGNCzN43TdATj47Dr+HE0V1/AR2+5mW2TLYNGTGwMFR+moW7mXOTX7mEQ0XWkJF/cJVge7vIfA8uYLpyPKXoEKYOaYThRdd42XhpCw0EzplIHDXvGk7Ku6OIhmpXRzrUNNPZthoZ+Uix1Vq7xJLrTZ04hhXTSLFq39HT77rzw6EF4PTG4cfxEGwjYwHaRlZqB7uwvrTGaK2Jczf6H8wppxpwp6xs/w8O4nwjM9wygWTGBdGvbAIfKpuJtJD8C6TpR57AS6Ovw4u80DYN5y5Zg457dWKxvM9evw4INdOvX4uV167CebTizcyauHjcRQTPmpbgrE8ZmGpv27UV51QVcOW6C5Sms7Mxh8dPwTwM5AeLSM5uGHdtmYsDvkjHaMDFeDYQs/0Q7DSzad4RW3lhUNDRi+Y7dfE2eM6C/2+1Vs2BsYBp4kgFj/NpIohLqp3v778DuI46BFY/OZtTkx/dhfdzFla+VSf7uvaa33UY84XiXOr6TAR9xLHwHp+fXcBaO4WmU6xMHDUZpRU7HODab3h6GTul39Iv4XxqG91pCqjO3dV6qzlTVgKgGMULahZ44x9JA1ZFUrcqPZY1lO7N68JDv7d6DvcePYCL54LCu+fAzrDOL3Gyk/az+3L2ahp4E8o7cvxYoXsSFfey+ORDA6l1bKRu9mDNsBJI94gd65+pH+fDBxbArHf0tbxqXLJJb1UGPatbZZvLEl5YsMXn4nhtvwL3vfh9umzbDdra+YfoMXDdzFtunByspV594ZSEy83LROydXlLC0tUO0J9aLM81NeJr886F5z2P7vkIa8QHMJh8W1R5Z+DJeXLEE4wYPxZwp0zGcsnQYefxQyhatenpx+SKcoKwZ1n8ww8fg/qceRTAugLfNuRpxRFTGozV/ldHyVdYq20WK2qO1Q1HArTgqpuG458hR8vk85Kakwcf6VhpazaLNI7V6ymtLXUgXxadTvWlHbFePSle0VZNuRZC6RkpCAsMoroK7MLrYt+yiPwNvOXwM5ymXpw0fggDxd71N6UTwdTHDsQmvfopCFKIQhcsRKOvFZd94MP2B1398Dus/AWGuLuYsBVbpNdFLZ21qea1G/TVrpPP/gtJHqdzHNErtJ6OmQlrZWGf4JCQm0HjxI1TfAD/lv458oHZqZ6LWE1fNuurbRfgDNpOhpcNpScnwKlMqD/oOVQqbLV1VVK/OYo2hoVhtyrG+Zwy2+ah8NBMvKia0nmIZRzuz6n1rwGcCyNPMvGm8NVMxLquu5r0X6TSSab0gtpl4swwtPmbAsAEaq1oQKIO3lenZ8iUKavcNHZV4Kj6+EIUTy9/IOFouFR/rw+ETx/EiFdtpV8xBLxrH+r7m4TUr8NAjD+Hnn/48RuTno6FGG/B47FvOBhKkXLOEVCoyUoiLFCvmrVlVr8a1telTiPhIMBOHJi/p7qV4FU2Yto80O9/cSFePtGAi4lmmFn0rSj3MF25qEtaSwnqyOqOSr0kiU9B0xizpasuOSZsWCnnbsIlKSxvruUHKHZU3D41afW/axnqspJFYXVeH9KRU+3YONE6kDOqojWY7L5d5s6KEg3BVeymtrSIirchOSGFZ6M/8TlSewyd+9kO87ZqbcOvEaSguLUEq20oKy9TU0GCzklrKTY2B7aIKVCORmZSCONKmmcpiM1+1kYaeljb4m1kulq01wDbF+qioqjaDLzU+HjEso5RUqQ2mkDCO2vE5toF4KoTpcXH2nW6jysoyatMqdSg7koL4qy1paXoM041l/TgjhOlQSWvQ0jjRhm1YxlNJYwM+9cPv2CYg973j3Whmm1eXF01UDRHFSGDd6xJQ0qooKent57Cq4l4j7BsKykOXcD7C1Qau+FMf31l2BgtWrcbdc65HboK+2xORRE/2AcZRODNySd8atofSC5Usi/orw/FPQzs2K0SaNkiBVN3qswPSrZHt7rElL6ORRsMnbr6NbbKFeS3H8B59MKJ3T+ZCw4BhtehR6JnBxHz0UKEZMPbLNNaTGSZMV99lBzwRQ1ag/kvln23+h39+APGJifjMLTqHla9YUC0TpA6Livpa7DxxDA3kOTa7JX+LTfxZHzIQkzulYniOdgLlG7EK+ylcLH7+3DM4dPI4fv2JzzhDSDhGNmsjOGOS0dTvzCeW7Yoxxav1yH/hanD05z/1E6WtZ+UvWp+orsOPnn0WnZITcOO0qYgzOrqYKoviqC6srXVI8/XCa4koZwz9LbzesNYH/o7/6wHFvTRsJM1/mK7C6EIvXe0bct0wjAa5RFMtvY0k4wwlt6xdfN1LHnH0XAUee3kBklKTcducucggr/fR+Irk8mrMHLwWXn8PXosOkg/Hamrx6KIF6N89Dx+aeSUSrQQCdhwzvvhsXpF2yB9fqYG18oZdwfpOoxf43l8exIIVy/DRd74HN0+bDkqbvwvFjY348UN/wSLKrvs+fA9uGTtBOeLI+QtYsn4dXl67AqXnSjFp9ASkpGdh/oL5+MrnP4MMyoT7f/s7fOqDH8DQnBzybNFS1BSG7A50B8+X4Yvf/S7uef+H2feBe7/1VXz+/R/F7eOnWLsVL5HMcpsGhsv4GtBOM13Jo9YWncD9817AqKEjceWwUfBRRlkPIr9RHce0+Cy9lljybKap/iGZ6s7HdfiJpLLydVZ6WkKibXQlE1R/KofS0X2E3tq47dGVq23DtbdNnGD7R4SxMvhn2kAUohCFKFxOcBmcw/r6QSzdMXPeGRcW16dxQK6tzX/iZUjRUPFTwdNGSjYrZN+pUeDQT7v0pvkCNAAoCmgQBhWfRoFkkGadfIzvpyKoXWE9vNdsomYckn0+ePSto9I0LUOCy22GJAEkZdnP8Ck06ZL8FBESWK1NTJu4sNzaZEIbYeibNsXRUjwpxo5CFFB8zvAGkKBZLyrJ9o2dlEgWUqanRphltJqg463SVxwfFUsvcdE3cD4Ww0uFQgKOqg3LTSONWMqwuf+JR7F+6xakxCVi/+HD+OPDf8XoQYNx8/RZaKUBr6WRKlYLjTsf803yBJBC52uQoanvk5gu6eQjuaTM8q/D5kksGyOLEqKzllImEgOdUehn+b00zlQ3WsSlpd/SEJSXcNSSSd2rDjQirTKZsFcj4UUDB7plqdV8WCdtNA5V16xzCmRtm6NNi+JY/6mBoNFVsxOtrc2gvcD4IVvKLG8N6XtIQ23wJP9kGo8pfsahMaKNs/QtaWVdLV5avAhDCnpiTH5vO4heh7Rr0xiSlrkpPvFm20nw+pGoumZcGSaiiTYB0YZYlocQJ96aQVH9pAfj3Qy46Gl40mBlWTUTrGfVVwbDBBk/xjYXoz/fKa6RjXhImdVgjBQYncGnZdia3zCSqS3SWJKhHMdn9RJvfBCLVq/A2k0b8OkPfwQZLK9wNdT4383CdAAl7S7tYAoRwfoSafZfm2GNQCR/d2E5paTFwB+fiF379ln76d0l296Z0h8uU7shHqZNI9uJNsWS8um1/kT68GqzeAwqI1hGuWY8YlnGotISnKIbVNAd3VNSMLCgN/LS0q0/Ot5DejMvEtTSbOT9vM0b8aM//h7LN6xFUudMdMvsbPWmI04OV1dg0+EDqA412S7H2hBKyazZsc2M2fHsj5Ysw0dYQxx5T/fMLPTO7oJenbPtLNZedHbNzkZP+ucmpxET1qnyUT91vcXc+gMHbMb+mrHjmCDzYyPeUVKCrUePskF5bLZGIIpFWoIbWKRT0ejUw/VGz+5eXNiF1bP6VVF1JZbv2Yl+PXqgJ+tCy/w1yKRQ1lwVTE6J/AugeJe6vwevN+z/5v9aLgKXPneEiP9rvX+teGag8Cq+KWd+5BH6ztPn8bFfsx7J52TlGc9XH+e7Wradpds24dS5Esym4VaQ3skGRyPLS11KrwZ783fwfi2I4NsRZ/WLXceP2Q77w3v3xpDcrlozcxGsohXeYeD6hyuj/rkdr2Nt5cJDSxbjwccewY+/8nXcOHo0AmwvQn/7yRNYvmUbdh8/jj3HjiEpPc3O003yejFxxEg7Puyxp59G5969sGTTVtz3kx/b5lvD+g/Elz/6MdwycQrG9u+H42dL8MSCBShrqMf4ESNwpZ1zrJURpBP7i4xLG7AiqhnkJWA/em71cjy35GWMGzIMH7nhNpOphjcDqUeJp5pHB5pE4G8MfIZpZFm3FBbaAEPvvDzSKiwj+VPd26AZ61I9SUnahm6WtvzUn+mUN3mU5GMy+6sGcy0MnXCyMArthABKKM837tqFscOGIid8XE9H6FifUYhCFKLwVoK3mMGqf2LkYs4Sfm7kU5MmbkMmPYfMqNNmQvreUzuA6ltCEw8UCDKChJhhI6VKM3cUAlIsY2lMyBCQBSDGbjMNSldGB6Npw6QQ01ZOfgobKbvaMVdhNI8gBU7KqxQMpRdRSqXSCm+NuuqZGVpIebkzZV0cWy6kNIWb0DCrh8KLBpA7503CSznQ6NUzBbCEmccKrBF4xqeAk8pquy7TGEtOTMJgCuvTZSVYtX0jDhw/jEkjR+Ld196EVBpdkbPsVF7NMqkkEpzSms0IIn00ahur2U6ho3RFE/rZ6K8MR6Zhijnxk78p9DRSTezSz863FC0VRu+Ujq7MR88eWYO650/Lg03llvFN2lhZqLwZngSRRPnY90t8qwEAy09tjKA24ejmFAxbfqk4elb5SCrNjOp7WvlGDBZRTXhkd87CoJ69kBaM03wydJRPxCC3XVxVRqWjfBSXTtaxMFWKageaidCuzTa4QE8pmrKa22jcmNImxIS0VRsDWBjiQEPYaMkHbVAlPw14hCJ0kLLCduLekc5M05oPaaYy8M/wlKErkJ/qcjiVuQH5BWb8WvsymjEQ01CcSNj2K92l/qrz/7rB2iEP0ZFFC/9j2elRUVuDU8WnMbhXb+sP1j71Tv8ZzC0ZFZnNBzXNTUZTvdNy9lYaVnZmK/80a68+rmpRXyutqcT+Y0fRn3TrkZ5us/DqctYXFUF1KuJo+ijWi2c2rcGvH38EV111FdJSkvGnZ59CbvceyEtNx8HzF3Dvr36Nnz/1FBatX4cMtrE+XXKhY61W79xhG0NNpMEq/FU6tWtDkk9qM9bfdB9+b+2OfFU0kcKqfqq+xUeGlVKu51hsLtyPc+erMG7YMBrrISw5Uoh7fvlT/OnF57Fzzx4MZbvIoTGueAakhSnU9FBqkfwc9QThvk0X6T/Kd+vxo9hBQ2Zk//5ML831fYZRn1Mc9/8i6PmfATMuLnF/D/6ZsP8uXJq2aPFPgRHGyTDFlMHZSn6r1RZlVVW2mkKDktqYSD9VSEwgnkbdMSzbuhGD+/XF5P6DEWTbFZ+LENrawiWO//59Wvg92FN0EkVnz2LygEHolZnpmmkYPzNQ9ShPZemQsbIpjH33zHZ5uLwM3/3dr3HN1XNx19TpbF+uHS3dvQO/fPQhJCYnIzUxEdsPF2LR2lUYMnAQjdY4+6Z/+KAh2HzkCH75yF/Z/6txyzVX41N33Y2bJ05El/gEGyhR0xxMo3XPwaN4fvHLGD1iOIb36GmyQqt51Dds6T47tOSSDsw7WFGBn/35DzTE++Pr7/0QMn0Bx6vp1P7FqsWD1e/DJXoVGI3DEKG5zhrXcv6a5mb0z+uGRK8OZnPVpBpXyorlI08XyN+A9ay+p5c6ikb9XytvkuKCpp8onGhsdFYg/TGMdJENBw+gtKwcM0aPdgPyqvNLcItCFKIQhbcivKUMVjFxGWRttDplGAik5Elp13JZ5ddCyeKWl1IYaLRaP8YxRk3BIAVQwtOEFSPICLAlp2ZFMFUFU1g5JcRMbckw3yl9qasyEL0tNtdi75SXjD0t7ZXQ1kyYyRK+lx4hAWlLiFV6pWlClc/EQe9toyG+kmHLkCyPBJ4riBmjWl5n+UhhZJlkjDOilY5ptPBZeOm7RGWh5bRaduWhUG6kAqvdCieOHI2JFGJztMPl0JFIo7Ea0hIyJc84Joh5NeVY+Sg9y8/h3WoFcXlKIRZKUj6Er+jnJc5GN+FvoQiMKxrYIfqadRHeQpBlsBz4XnWnVER4KQ9mUDFyZEdGC0mFTEqIbVrFklqyzEvp2SyEPTpFxPJmgXQv/BTOvvnRcjSGU1liY6n6KJJNyTGM2hSpryXG/WisJgfiSETNCNPAI4KWPv9rUafopGcpfzIslYL7JlTvZPY6JUfhSVplzzv308yo4SLlgu/MsKQBpLLZN2181FSufeOkJ4bVT0vDFciMY0ZUE5K/2rSMczO6+TNkhIPyUJo0HHLSM2ms9kCbNrCS8kN/GWsCi2839mgg2loy7tHRmiCc30yDVWB9mAirfBogifF4sa1wD3r06GEz7KK6SqRWoIBmfBmlVece1DU3hAc+REC1N9YlHx0txUMYjul7vF7UhJptd3Edr9W/WzfmJ7qyl6mNiW7Kn/EUQeflPvDcE5g8aiLuueIqjO47ALtKzuLRZ57DrpOn8OTK5VhReBDV3gDKaqts47fCY8fwytbNWLljMwb0luEx0AbehK32D9e3itaatdEafwbK1/oFe4zqkOFtVk3I258GsMQb+WPf2Hr4KOatWoq1+3fhpY2r8NCihSgsLkNzXABHjxxC54QUTKcx6ypZ6aqMjCvaKC/lSdBbFt+yaQfeq9/KuFq4ZTNKaTyM7tsPGcEEN4uvvtcBLA13237/ep0yFj4d3d+DS8OZk39H9/f8/zd3SRxBu1/YRaA9zmu5DuFN1pAJiPy27J8130qjZCcN0nnLliIuGET3Ttns324VEBsmzjc2Y/7G9ca39W1ypnbBJq+yTyZIc8etXD6XQjsO/6xTWuQzqutdbLv6PnI6DcdcyhW1GZbGymAtU2Xj1SDSjuTBduvCxeAvr8zH8VOncN8nPo0ktmO18+L6Wvz64b/gqlmz8MHZczGooABTKLP2FZ3AzgP7MWrIMNKoDXHkj3EZmViychXu/dSn8C7SoBNpphlmy8H6RCtSaOBNGDMaDaTdk/Ofw9ZD+xFLIziGvL2BfLGysQmn62qx9sRh/IDG75MvPIe3z74G3/7QR5BN49hSY992Ut6B7XBspfjfwYrLcoZYtu1HDqO8vg6Duvew87Jth2PxEIYx8UOnPIy/d4jL/6brqN9J4mg1RJD810kf996C6V5hVD+8Ltq+xfbBGJKXZ+9fVR+E12oXUYhCFKLwVoBXaxWXPYhZU5GjUuaWj1IxIqP2JsShRbNcFBAyUj00WCQSxJuNXTNoS4u+4ZKCoNkrXinUJAxkGHl9Afj8QVPWJETc7B6jMZwZApaKI5W+hfSZlcywfBYaTiJrxlW3vJcyqXvmYbN6EtaSSaah6MYpKTJ0ZGjLCLUrnSHJNLSUV7qpGQpUVEzBUZrKzv4pGMMxeHNEm6QTvs4YlvoqEU4cmpsRbGhGri8eWd4gPE1NaKHyru9czPBV2qSr096ZDjPQZlYtARqY8QF6uTB2xAyDyfjUrJ6WiHn9FMKij+huzsV3CiupxnixVGBVMoe/wtJp3IA/7XpoM+TCgbTRLKeepcB5Gc6MYcbTvc0+Mo5UeNusQk6VJEOY8ZWiDnf3i5L0b6OT2i9j3nJjGPtWl3n7GVez5Dbrbj9WCw3j5upa+95P+HoZ3+qFtBRtI91FoeVveobyI12UptWL6j4cRuUwBYpxNcusb1C1JM4pLM5pkEE0MaPep4EPS5b04DtTQhmKeNiPaSusDSTwqnLZ7DfDy4yUUwtgZEtDYUKs6zoaEzKUFd++hTSjjfmEr5cliNxh6HAbBg0awZbLZnbOwu4jB6lgunbiZpedcamI1n9ZdrX1gHYnYyXZIITTbO29aKK2aG1IdcX2nZGcikQaqydKS1BN3uF4A9MisdW3WAWGh5JXm0xKTMNRGqfn6Hu2pRnFZaUY3H8Arho3FpNGjWTejFNfZZ8VDOrRBzNHj8WMUWPQN68gbKwQdLV+wRQ1SsF6N5ahfFSbVj7Vt8qk//QTvuxYMlPV1g3BcHq1jQ3o2S0f77/xFrzv+lswaegY6x8K709MQFpamoUTf1I7U5lECfVZZfE3QD+1cSs701Cwsvp6HKdxnkaFOk1LK9mmIsaq62/h9OgcDd39P+Mi6fyrjv9e7SLwWu/+notA+Pk184mA7v+eE4jeaoeUA45Hy4+093pJz2qsLdyLBrbXrMzO0Pmgxp8ZXvsHbKHhVXS2GMN7DUD3lE6UR86gUp2q2iUPlaDV6SXuNfF5PU7p8ipc6shPtCtxp2QZq8SZ/uEQegpfHf8xCLcjW6XCdqG+tPvIIYyiwZtFuUYSWIyzFeeRwPZz5bjJzIedgP1En3NMGTUW+/cfQLX2lmBeSm5Mzx4YNbAfdu3eCh1KpjUz6vgxZLgxZAImc4lrJ68H9955N/7n459BwBPEt374U3zkO9/FB77/P/jo976Lj3/nG/jK97/LvunBtz/+adz7rnchXftRkJbil/q54riymdyy/P4WjL4E0cnu+KzvyrUJYX2TzsUOGf72WYc+3wlRrisY87Hz5K0/RejHnHmR/iC6+Yifzg5X/7fE6XTRoKbqXU5QXFWJC9XV6FuQT/nEMMwrEuVv2mgUohCFKLzFwGkWbxEQu5XCptlQbwxNhlgfhUEIa3Ztw+nq87blvi3FFQMns7azWsOCxJ1fqtlIKU1O2dOIdJvPg11FR7Hr5BEzZhXajFlepdSaYsvntlaqFkzPfbdJY06SVkqoAkpJYD6R5al2VquP7yhAaQJRkEpJJu7Mm/YY/bWsk0YR/WznRIaSsSSF28SLBIvSpRC2WT7mqcPPqb8yPwlTvmM8t3RQCouUHgouGfBSYOiUZosEuNITzsTfvp+kc8Y749DfjDsTlkpbzcEJTU/AR7ocwTOrlqCKahUJaALbdpdl4BgammcvVGDtrq2oamuy8got4aJySnGVh1uyLC1c5ZJVJ5y07JWPmlVkOJ1Jqg05jIwU5E64MjHS0YS4PfDCnyk4qgJ5mT8d0zZjIkwHPbe/NgNSzhZ80hH4XnR0CoGlQCezQ4cH0fh0qSj7dpBCL2U7otjrSmzanQYb5FRJLq3I1bU7paWyKJ7lGE7LIRBO172xlGSUqpwuHf63qtad7p3TTyFEL1uuTKf+YfFITLPpmX0zrX4d2xApTkRxeSsqMFZi/WOb1WyLzqwsPH4UNWpjkX5v7T8MCkynS7w/YG1T0a3fKpTopCD2qHah/tuCpIR4dM3NxZmKc6jVpwJ8bTXBMKKvtSTeiD+olm+aOQdnThThU9/+Fj7zra9RGW3Fve95D64eMQIfmXsNPnfzzZjSpwfunjEDX7zzHbhtzFjcNWYcBuXlhwtEUCZyeia/Eq8yPJmZ6wbyV1mECZ/Jf/ROG0dZNLW1WKr5NMwPVFdiy+4duG7adFw5YAjmDBiK++5+D+6eOQtZsV588ObbcdMVc7R619IWjzFy8HKReJcA/YWCgkTCHC8vw4X6OvTMzrGzg7W0uiMYnu72kof/e+D41j9RQJLK+rr1ZW2oF4NtB/fjxNnTGNF/ILpmZjGIa28ejx+nzp/H5oP77JiyCX0Hwt9AI0jkZpbq6y7rMMcI49LR/TugVLUhV4j1G+f3I8FWNDge+lqg5uF4naFHIIKE8zSojhUVYdzQ4Xasm63oIcSxzTY3NtAwbWBQN1Aj0DfY8Xyn3W7VvRVcRuXQ/n1RePgQmi0+TT/qA06yENQ/mEZLSzOSiN/cQUPx4098Cr/8/g/RGvShgXL1urlX4kN33ok/fuv7+NlHP40bhg23DQltsysSVXJMzmHvXOTuteBSGiumljB3Sk5F4b59KC0rM3mtM5U1Gy6JYXyEhVJYG5xk6ia53J/jVcTHz/J7Gc9SlZ/ueGurnMgPRFlKaOw4dACpCQnonpVt/TASLgpRiEIU/i/AW2pJsISejpLQuZzS5HQO6qkL5/CZ73wDXfJyMbhPf1uOJqNGAk8GqDi2cjbDhwZtGxm/jFgzvqjwepMS8MM/3489xw7jiklTGZ8GpgweIS9hLGnA8Bq1dctR6Xgv49GWXkpCyvBhXjaDZQLCfWNp3zvqSYLMpy0XFEcqiDPgDE8+Cc9Y4ibiSKgpf5mjjmDMQzjQuLOlnMxPy0dj/fo2l6/57IwUF84MOv0oAIWazWgQX710h7ZTYAoT+mt037515aMpH4wnQapvb33xQTy15GX89ZknMWfWbKT6qV5Qu7VNQEg3f1wcFm9agx/+/teYMXMm0oMJhqPKo915NUst0HK2Vk2TCgU+G+11rwc6mwnzETeGF+6xLVLS3cyx8rHlrsxTZbVqV5pUKOw9Eddyb/rQuXv7hlf0M38Hmv2VQmhGoeIwz0gYpSlELIyFUz7OONVyPaOf3ttPuTilQvHk49IUfvSwxNx7u4bfqa3pG2uhJOfednBhf80ORt47vNyz7l1+zkWUOSlI4SyZhqOBYWl17d45F6Y5H3j5X0HvO4ax9An//SXBKo/gIs6irIglH9FM7bqFyvP2A/uQ2zkHWVryZyFdG1AMzeq4OwZne9K5wZopkkLrXrj39k0vQf9VZg/TrWiow97Dh5HMtj6oSw6Vyxa2X7URl4vaoSncjJCXmoYRAwazAzejV/d83H3DzShITGa/DLFemzCl/2DcOWsOrhs7AZ2ZHpOymRUdZ7Vx/x6UVtZgw75CbGZ+66jgrtlfaDNtG+jWF+7DRr7btH8/3x/Cpr30k7P3+7CZ4Tfu4fPBg1h7+ACW792NPzz0V3Tt3BkfetvtpjhrACkt4Ed+fjcc2rMPn7zrXeiXmkx/nelLmooHMZjaiFGLf7rVk6OQHGsg3A/lH2KjWnX4IA6fOo2Zw0cjM448QAZrh7hyEbCkCR39/r8E8QQ5ktR4t4YbvH4cO1+OxVvWISctA1ePnoBE8mt9wyie3Ex+vmjzBhwrOY0rRo5Dn4wseLWHAetFdLXBNCUd5mH/LkQGetuB6TewDe0+dtQGZqcMHIAA24LysgEUBldJhIX7tlKtyaJFmo79K7pwHs8uXYQbp81Gt4x0a5fiZwnsE1vZntewP4wcNMy+695/5jT++OwTmD11mh0F1tamwV8Zkx5sOnTMNla6fuJUBCWP6as3hoOhLoSUqQaNdRuDtKREzFuxhG11OD42ey4GdMlFXnKKbfhkA6xKgZGVhv7CqdFfwDzCtxGf14J2ulmZY3C2vh6FJ4swqHcv5GSkobTiHC40NyMuJZkynzi3uNU8GmA0nm14KwHxFq1MikFyfDyCNNL1Vv3VZtEVSOGJr3hcDfFfum0L+ubno0/nbPIzK7WVW9DRmI5CFKIQhbciOKnyFgExcxkq9t2mFE6NSlJAN9IIjUlI5HMMamVUBePhifNRd9JxOq3wBn3wJgRRS+NJR48E4uMUlCahFtJR8YoLoI1+MTIaY72IpbD0BINUJtw5aa1aJqT3Wr4pmUHlzkMBa5sBtVCRj4tHazBAQdSIFiqFXj57WhlH0xfEzUuBU0eBUkuLJDYhnnazdpdl/jQAWmkYxlDRa6QBWkkhJQPajjJhPjqqRgaLZozc7BxFteIzfC3zbYr1IxCXxLAOL33TB71PSiJOcbYLqr5jjOF9s471YaBW0cYfb6OzMd4ADV8aolI4TBzSgGXeOoOuoa4GN82+Er/63g+QGiB9GhsQCPrRmuBDjS3BimGaQbTEBYkv82U9tGr0mEpBNbXxBqUVpGJOxb9BdUdDRzgFiLt2eAVp3MxK8DK83tewLmL5Xoa7hL7UBjcTzhrS0LqcLqr/sCrhZhWpZNBfTu8jIENCRqI7iiDi58I5J9pejKswTvFzyehZxrwd58NGp2dnKIZVI8YlhgzonO7lr52IvZauU4Dkby6chyCSj+UVdoKOYSLvBJeGt/twz7VyE7SUWLOoLpwrgZRXBdOS0/CYwf8Kln/YXS7QEeeLaAlJUpUXbfKTl5mNvTTWtCzYqaeuXiNx1ZpEE6l8CWzvzsh0qdkAikLYM3mHCs97DxXJ/LRMBANB7D56BFU26Cb1kaB/GvRQeKYqo0ODSL1ysvDe667He2dfg55JaUxHCjbpH0M+Qd7jZ7oBGnS2wzZ5gfIdOWAA+ubm4jSV853Hj+L+l57FgVMnUVpcYucIl5orRQndwdOn8Ptnn8KaXbtQXF6OMyUldKU4e/YszpaW4nRZKY2BxVi1dj3umHsdvvGhjyJVCMg6jkCoiXhQSW5yiynVk0z/tUIxrJVNz7qo7You9Aj7W29iOTQ4d7K2Bpv37EF6cio6a7OlZjI1vtPyVVHGvkOXY0VF/IzOdNbH/z93jn+Jth7UkZ4afKiurcOkAYORRT6tutIMZovfh8LTRSg8egwDuvfAgPyu5Ova1k19gDVkJCV13Y1d/133N6D6V502a+CUeZL/W19pN4Qcj4yA+E7HZ2tGBq7fXhxQJA0ojBIouz50+9uR5I3D9//0R3z9gT/id089hQlDRuC6ydMdD7NENJfIWK1aDaMe7XIRKpKZFPf2oJ/4n9iwBnN9fLfn6GHUVlZgrHYMFmgwNSSu4QaQOyDJOCyB5Kpx9XC/eB1w0UAUN2HKpFNqejpS0lKNPx8vP4vHXp6Hvy54HnvDq7ok5ySPNZBmXCFcBxItftIlSBnq0mRpNappD47GRmfeF5Ef1NTW02DtbgawPNtRbr+JQhSiEIW3LrzFZliVIpUoJiKBpE13LtTV4/kNq5FIBXH7zkI8/cpCbDy0H+lZnZBFJSqWRuXx8xV4eP5LeHLBfGzYuRP1FLo9C3qgtLQcv3rucazftw8V56tx5PAx+GlI7aPiuGX3Lgzq09/i7z5ThGdXLkWPnG5ICtJYpIB7fvkSNDWG0CW3my3FefD55zBv+VJsO1AIPw3W/MxcmxEtbWrAk0uX4LmXFmDJxk0oqa60g8RT45NQSCX1pbVrcLL8HJ555RXMW7EUB0+eQJecPKTb7AyLK2HGi48KzNrC3bapwt6Tx1mWhbbjqDZ06EElJpbG76ItG7H2yAFsP3wILy1ahDgak3l5XbFiz1Y8+NwzeHnVWmwjrv74ALLzumDppg3YeHAvevbsZd/bxPoDOFhehj8/+Si6de+OsgtV2L13P/p274U4vttHfB944Wk8t2QRdh87iaNV53Dy1BlcO3UOMhNTcLa+Bo8tWoBnX3kZK9dvQGlNNXLz8xFPI3Xn0aN4Yc0K20RjwdLlWiiNznz3DOvr0ZfmYenG9ThZcgaZXTojgWW1zSmEEyvbNrHiL2Kk6dnpO85wdUt1XZjIzzbdsvfhSE4VoCNY+zFR7xRGA7YoJioVXX8uFtuY5c07/pMxqPuIMaTncHCn7wjCz+Fbi0dUeK8W6+71QqPp7qpnvtP1ElAQRdI7Cxa+tj/T2feslrdDSjO99iOxbOReig/fyc8l+BoQxv1Vb8MPEbz+2zOsjlquLK8Gh6wphqwAH+kZ8vqxfe8e9OrVCwnE0R0rpHiMrf5jScg4oI8n1j4j0HFDWpgXpgx5Ce/43mbU6fRNckpCKoprqnCs+DR65OUhJ8l9t2cRzGDVLVOxCtFzeOMXDRRQU1bKrawHrWzQLIjhpPrRgBtDa3VBz9x8zBg1DrNHj0G3/n2w/eA+fOueT+Lm8RMwnX5yM+hmjhmNAcOGYtPuHbjzhhvx4WuuxVT6T5MbM5bvx2DKyFE4eq4U/Qt68v01SNBAUgsV8li2BCrfsl1LyC+WblqN6ZOmIDshkTq7uAtpI/x4Z59REE3XxlwdOKc26nykwmvwbN3xw1hN43n04OHo1zkHXhr5FlcJERTL2iCd+or1AyYQfv1/GFRiuYvw6icHFop0bKPM2XrqBFbt2oahvftiYv/B8LHeNMjhCQRQSaPqxbWrUdccwrUTpqBzcgJaKFddIo6zWNMi8W2G/LUy+zdBbbaBbXrfsWMm18b174c49RP+XA9iGPFKK5RrN8JF6Oi1heGfBk0Xrl+LQT16Y2BuHl8a9tYvAizrgBEj0bl7AVI6dcKcWbMwesBA0HR36crSNWbnxbIdO2jcV+H6iRPhM/7p0nH56x+hnRZs38T5McqtotNn8NE73mFHf+kzFO0doLZvccJXkxmRNNovytfdhb3+IWiJd1FVFXYVHrSN27ISEpDdKRPd2D/3a3Di/HkM7tMPzeJFXg98XveNvdKP7LyfRNkZF/C5fmMZX8RDtzKp63m7bNs2pCSnYlyf3vQzKUZg3fAmOrsahShE4f8CvKV0ByGrM0q1NE9Kk77/1LKaEJ8Wr1pJSyYGY6aOx4b9u/HtX/8GZ2saUEnl9H9+9zts2FuIWVddg+xuBfjJnx+k8bQaPiqgWTQO4wNJFMI+pGWlIyEjFaerq/DXl17EyXMV8CUEbUne//zxD9hUWIjExHjsP34cv338CVRTqBwsP4tv/e5XqG0N4Zrrb0AtFeLv/uF+bDt6GM00GB+a/yIN1kUYOWEiRo0dhydoaD604CWEqKScPn8Bv3z4r/jjU4+hc14uRowYhXlLluA3jz+CKpYxsiuhZn1baTBuPnIU9/3ml1i6fTNGTBiLlOzO+NlDf8Gzq1egKT6I+evW4FsP3I+FvOrIj2a/H+v378f//PrXaKHuOmvOdJypOY+v/PKn2HXmFM6FGvDbeU9jf9kZM1ZbYrz4y/z5NIwLkZCWTsP3MB569jk0kb5l9Y34zh8fwJpdOzCGynRsvJ801wHlfvueuIbl/9WTj2HeqhUYR2V4+Phx+OvCF/HX555DPPHYc6oI3//Lg3iOuJZeqGD5PXhu1TI8tHA+Bo8dj+nTZ2PTzh14duECm2W1o25Yv7adDAWudA+JaoleZ6SpNUiNkNEho0BOb6Uo6V3kvS7SpGReSLGRosLWE3EKZv5678K5MPRtV4QiSsJFUDwLE34WGI7huB1BYWz5sVz41xHaffVemgnvhXnE2Ix8n2ozg5F3dA7cNUKTyJLOCApKLoLX3wMX4/KGCH6OAnQR2vA+PzOLylwMjp49zSf6SPHke+0gbaB78QvSVztBx9HoVlz9LupyulFqjnbSiwOM17drARqbm7D56AFUM7xpjYykWRdhYAQ2J46kNsWUlYDVRXjAhM87i07g6dWrsGTHLpQ36XgdraLwwK98GFw9Pd7jRTL7SiL9NCygo3R0Lq+c5ljiqXTrTGYZCnoOUtHVd4AKpxkkKfZBhvExjFCwmVUta+etcGridZeW8J49hZ3HD9qGNVpeaAq7aMQwjiq6GtounTCoN9qMH+8rW5ux5cA+JCUkY0B+T4ZjjIvEbAfrVfTWG81+/W2INxH+F2T06vW6S8H1TbmLYaythEO7FqZ2wvbCOj9fX491O7cbzxvRuw/bAWWa9hnw0PRgmK2HD+DUuTKMHTwEBekZaGlg+wmLhlfnosvrN6j+WbA+R3x40ZPlY7OBvBrbCmesN+6tA4ejg8ykJPTIz8eqTRttd21J8haWd0/JKfzs8b/gWz/8H8x74hlsXb0Wf3ngAXznZz/Cw4vno6Sx3lYQsQfgTH0d1m/fiMH9+7I/KB+1Sf5kgBofD6OiJftq34xXxce9RUUY1H+Q9TcHMu3Ubx2+jl+oXoBQ2Clt9XRXKoV06f89ED0iQJGLtqZm69s6P1ubLQUaW5GXmIr3v+0uXDdjNvt5LM4UF2PBsiXYe+QgS6E+1kZ9xEu5yr5OfiA0VEyHgeuHtnpBL1gfZaTHydOn0Y90VdlUGkPD3tNFIQpRiML/AZCG9pYBZ5xoFNLN8mi5r77DrK+qw4xx4/HR22/Gu6ZOxbc/dA+KT5/F5uOHsX7fThSVnsOn7vkUrhk9Gh+45Vb0GToYL6xegoTUIN535dUYkFuAwT164KO33owB3bJxxdRpSEnNwhYaqqV1Ddi1Zx969xmANXt2UmltxZ4Dh5GekYMRQ4dh0bqV8CTH4ePvfx+uGjYcn3j/BxFMTsby/VtxuOYcXly8BO+6825cP20qbp85A7ff+ja8uPQVKtfFiA0GKW88uHbOHHz4uhvwobnX4DMf/BCWb1qHIydO2oyWli1p/0+pBbE0qlMT0/Axpnfn5Cn46nvehzkTpmDJ6pWoaW5guBj07paPb3zsY/jR576A4QMHY9HWzcjsnIsvvPs9uHXMKHz5fR9AcmYXLFyzFrOmTEVKfBJWrF+L5qAHxdXnsItlnnvFVeiiZc7MNy6BItAXa99OnSovxWc+8BG8d+ZV+BjLcc2UaWira6RgbcWJM0XYtG8X3vX2d+C2SZNx28xZuPqaa7CO+ZfU1sIfjEcn0vTeD30MP/7s5zBrzAgcLjqMFr8HYwcOw3XjJuAH996HG6bNgrdRswetNPKoGjNtp4i0QUfnaIm2vp1rlo4t5YTOTAVKaFOa1C54Y98ah987kCLipLcEulqSmRyM4/ydgaEO4VQYF0/KdsQAlREjkEKjeAp7MU93jYCeLRzvFc+MF6Xf7py/c84vYmhLkdX10vuIuxj2Yj6RcO0zruHy652LZzevCRfTuOj+FqQu/fdAht6lqreerdxWIXTUBFXUzGAA/Xv1xc49+9GkNYB8J0VfWp4elZLq2gY/2E7iAz6bvbCzfLXhF2PY0sp2+lEhjAmhpbUJPTtnokunLGw7eADFVReUKzO13sh77dzJ2DHNDK8ZU/kxP/NTG5SyDCzfsQP3/ugHeHnjJvz80b/ih4/+GfXhGRRn/Kq1A4VUOk+er8ShEm3QQmXe8iHWxueA4+fKUVxTg6MlJWhQDPaPVuJoZ3ASSqnUHystxVEaNxWagSMJVGYpzA1sFL9eMA+PvPA0hg8ejr889jgeXbbYdlc3OhEPfaNvm6TxKmc0Jj0ibdwtkJSXBzuKTuLAsZPok9MNOfEJxLUJITU8lZnxZDJb/YXLqEEnVw8Xn998xzb9mv7/jhOl3Oy5DAuB/ruBDFFPleLoKs7VTPpvO3IA58rKMWXQMPTKyiDLp3HG8LGxAZw+X4XV+/YgOzUV43p0Z11rt1km08K6YF21l0HpKnPm60h8KV7/vHsVsBAa2JDR2GyN07Va8Zhw8yO4+lcZVXa9c08CybBm6NTf0TTKtx/cj6Nsy14WZsvhQ/jeb38N0Dh796234z233IR3Una8/9bbcPPsK20p9A/u/y3OVlYydgxW7dmBs9XVmDZhkkubqGggxUNZ6YZnCFYGDWbHmGF8oqYaxyi/+g8YYJsrGWIMqiar4iim8U2tzQ2DDEdtwNamdFlI9wunL1DQcHCV15WZXkqbzmXRSlnFNDw+8hrRhfGbG9Ha1ET5Tr+WkO0k7EtIwAtLFmPp6lWWpMiYmJgIP2VvjHBS/uJLRlu1JeUjnhWDIyeLEE852rdLZz4LX/VjJmLRHF7tEPaP3DrQXYdyRSEKUYjCZQhOlrxFQAes22g9ne1sawKlFYFAHAb07IMg+W4rjaNcGmQFNEDPXjiHkrpqnK+vxc9+/zt86L778PFvfA0HaXDGUODWUIhJqJDDo1UCuJnKQE0jsuMSkZWejsPny7Gt+ATKeL37hptwsrQEm08dx/YDhZg6ajQ6eb0oqzhHBfMMvvqD7+Ger38RX/vW11F0/LgJuAt1tahqasTzLy/EJ77zTXziW9/GglcWopnKavn5CiqbLUgMxqFLZmfqGRQ0DJvduTNC3hhUEme3rJHCh5JU6o12/svu3AV5GZloo7D3E99euV3tCJrzjKsNpXIzstA5IQm+UAtCzc04TyW7T353JHj8aGKcjPhkZGR0wrlzFcj2xdNwnIDtO3fTEAcNzt2kQTNGDRiERtLEdvBlCwn5Y1BaX42kzHTkJKcD1bU26zOsR1/4aEDE+n2orKtBA+M+9NzTeO99X8RHv/ElLFu+DGdJs+LK82ZsJ/rikJPWCT5qCK019Zg9ZjIy/Am4776v4Z33fhYvbViDlNxcGh3Mm2FsN+g2t+TSbRikOhdOagf/uoCVMI+4S+FS/4jyIehwa2Bhw/eXKxj+bwSwrDZ7IPcmQ0SZdui4dtCXyvyF8xdw5NRpBmCbFGtj4VV+hVYbEih8wOdFwB8+JoJgyYXTZAi1MnsO0ThI8QUwedgIVFXX0PDcbt9bW1tkXPdNnfVQ+2m2VH5ulpzhiML5UDMef/kl3Ez+8ePPfhb3feFe7Dx6HAu2bEF5fQNO1dWjuL4e8w8fxJd/80sagkX4+I9/gFWFB9hnHB78hyMXzuObv/sdtpw+gx8+9SQeXb6Cr/zuPfO5wA7z9QcfwEtbNuORVcsY5nH2YfUYH4PE4uDZEjy1cAE+cvu78KdPfRl33/w2PL1kIYqqaAQwDbf0ncpxmA4qk5R9U8KNFziTQzyphrxqLY2oIHnX2CGDbEmmFH0px9ZGZMHIhZ8vV6ddb1WmiLHR0cm/o5NB09F1fBeJozRVbG2mZcYEr7bnAulpgxikm8hrhpyqje3w1LlybCzcjeyMdIzo1QsxTRqEcHTWwNz6vbtRX1uHcUOHolNSEvMItzYlqjwuKZPhconfv+oEkasytObIfw2hJopKfUEb/rkmY6Dw1jfUniisFd3sW4VhuWJooF0/eRra2Fl+/8RDKKPh9tDTz+CGK67Gp2+6A8MLuqMfZWCfnGz0ye6MSZRF3/zgPQj6gnhs2RKcYfwHXngOdWzztU0axhE9tbhfTvOVbjZ1d1kZ7nvkYVz9mU/i9q99GR//7rexY/8BLN+2FdtLS1FB2WabJBI5nSpg8tdqio7Pmh31sWDu+3MVn30jJLoz49cAlbmdHkqGV11CTFffz9smb+yHahd6o3psaaGMpktgP7pqynS852132Oyz2g1NWpwoP4sKynVtiGZENjxbiZM+VRH9wb7Yhl0sV89evZGk2VjS3Xby1y8cTeEMDK8oRCEKUXhrwmtz38sUxHjdEk0JbT6TOUtM6TvZ+sYmEy7wBNHs8aKJxpNPHJqBEuL8mDhhFKZNmYDp48biI3fchQ/cdgfiaOBJmDbz10Ih4UOQPz/8VBoG9O6NHceOYtnOrejSJQuThw4zRWLbsWM4ff4ceufl2BI8jcqmpKRh0sSpmDRhKmZOmITPfeDDuHridLQ1Ntu3ccMHDsSciZMxZcQI3Dh7Dj5zzz3o1jWHhmuTGV5txNXOlSXovDbtmKuNlyS4NFdhS5X4WjKvqVkbcXjgoQDXuX1NEmKOGpJUZmRqN99WKhS61/d8OosTrRRibX4agEyE9IplPpqnHj90JM6dr8TaQ3upkG/GkH790atbVypzFNoyRpm/U9Bb0dTYQHKKTn4aqh7U02BuZrYNEvbE2UeBOZSK1cyZMzF13CS8/ZqbcN8nP4vONP5bmhpsJraFRoCEeBtxGtunP35873344NvfgeGDB+OJBfPw1Z//GFWkh9frg484S89TCV8FqvgovInw5mk+rzXzI6U4JzUVnTPTsL/olDMWIk2EbcWWSbO92jJdvtOxEvFx8WYUqCk5BVP/LparVSNjTDiW7bU7FeeuWTnYsHcfDpSdM66pGUjNvGgjtpg2Gb9MWwaijKAOONayv1Y1VKMXDWp9AZuf0Qm+QBA//9OD+PwPf4Sv/fCH+OKPf4h7f/YD7C8rRj3R3HH8MDYyL2GjGTSpn9v27cW6PXvQ6PWjqPwcNuwpJNdSAKrWzO8YFfTFW7ehkn27qrkRy7ZuQcmFKlPgBQ3qu3zqld/dlhPrWke/OhrNBszMsLYyyMhwxpyII7NMhpDKKP/tR49i96Ej6EfjIjstmbymAR7SwM6ZfguB6r0jxqK3mo2c7juCwnV0/xuITpFVFO1xSFTZHa1sT2qOmjWvp+m7qXAPqhsbMW7EMKTHx9lAnR3RQv5/4GwR9hw9iD5dcjCgW3ey7bCBxrTUjl/rHOVL8X6jQHmq3+hby/qGetQ0NJpskAJhSkSEKELAHD3MuUf7iEfymTy9a0ISPnXnO7F6w1p89lc/QSjBT3k5yTZN0kCybYTU2mz9S4OxWvb+zrvfga3HjuBDP/oe5T1lKuXUvd/5Jp7ZtsX6W4xoRoNwx6lifPYnP8X7v/xF7DpwAKOGj8DMiRNx0/TpuPeuu9F6oRof+eLn8bkffgfrjx0inV192wAXb1opxxooR7edOoX527fh0PnztDOJt5WFYeT+AURIof5Zyr7qpZz204nfRMij9iB5rmxbKEdDdfXonJKOfj162MCXNtVaumI5fvyH32Hpjq2oY7sRGMVV/0xF+RwtLUHlhUoMLOhBGhPIjywPvRQ95XcpvH7PKEQhClG4bOAfc9/LCKQAaJM8MWNTCimg3Dc1rdi4cxtO1dWg1u/BNgr5I4cPoyA9E11T02kQNqJ711y8bdaVuHnOHDRfqMB5CqQk7dZLrq7lf2VVFaimIGgyo68F40aOxCmGeXnJYgzr3w+90zMwbthIPPrk09DxONqmvolGYU5GBpIp0CaNHoc7Z1+JOdNnovJcOSpLy5CTnIrM5GQkB4O4edp03Hn1XBtJLzpyFAFtaU+89dMiH9CAZGmsQiQ8JRdNHVEZ5W8KNFBcctaO4KkNeHC2pRFbD+xD0ONDmj/OCXspuBS6MlR1TmVn5n/w8CGU1dagKeDD0ZJinDlxAt06Z6GReQ7u1RuDaSz+6P7fovDEEcyZMY2KA3FiOjqjVSPQHhrAWXEJqCovx8HS06hJ8KGUSsu6wl1oktVLumVog6vmVnTNyMJdU2fh1jlzkZGUiMriEqSz/DouyBY2shI1Q+qhAN+wdg2OHjyAqZPG4vN3vRM3XHcdduzbY7PWUo6cYkbqiBaS06IHQcJeLgpvFrz5yo0U9nbHZy3zGzt8OA4WncCpqip1G7YRDWyxAdsARyQsQ7e22SZiQa+PzVFh1JZomMmCsTsCg5mCyXYb7/Fg4ohRCLXE4pVNm1HRojTdwJnC2oCOZpMY3jZtYmR1Vw1w6aiXMf0H4f4H/4DHN67BTx58AH7yjY+885246dqrcf111+L2a67FzPETEUc02ypr4Kcmm5GuxZOGleWRnZmJtIQEgLwLNILVt/RepqQMy6RAHDolpQI1dUBdA7LJ93RWpsIIumdlo1tmJ/zmoT9i3o4t+P2Df8Lg/J40oDMcozF6sRxGCqMS+YDK5RRrskUznM82tWDR1q1ITEwyo8FPnhOhX3tmbxFgsUymmGEZuV7i//ecwl/qBKKRj5Wv73U1y2i72/KdLaclz9JycwVt8Xux98wJ8vIj6FOQj965uTaQqGXisTF+W9K9avd2+Bhu8tDhSCQ/1Cog5aM8hKfa838NiLeP/SA+GEB9UyPKq7Umh/mr3YfLToQMp8ij5LT4tnDWCge1FItDS+6mEePw7tvuwNPLXkFR5QVcYJ9SeJNd7JchytQ2GqE+0k3fWl9orMfO/Xtx+NhRfPPD9+CnH/4Ypo4Zg6/+9Ef4zYIXbFZ1/u7d+NA3v4XSyvP4/Ec/jN9+9av47tvfgY/PnouPXXElvnTzrfjdl7+Kb3zqU6hva8QHv/1lPLN1o5P5Yhi8VhPXXz7zND7+g2/j23/8PT7y9a/hmXUb0CjDViMOHSFcnAhc8ohGpnXi9Gn4qC/oyGStkBJfUCgt09eAsjiIGa7kQyHymqb6egRa2lCQmY33vv1ujB01CqeKz6CG8lYGaQNltg1oUObXM/3dhw+gf34+ClJS2OY0u+7Sd22DD9aXlbn8CWEEI48GIry58HMUohCFKFyG8JbaJTiiLIjpa6lqDI2e87XVmLdsKaobarGfhuoqCqDHXpqHySNH4e0UVPnZXWzzpL8+9wxOXijDgqXLsGj5CgwfMBBDCrrbzGBRZQVeWroEe2j8tdAI7NurB4LxCdi0dzfKTp/C59/xHuTGJ6OeBtkjzz+LCcOH4bapMxBqaEJWl87YvGs7Xlz0Mo6UleGRl57FjsIdGM/8B3frgZhgHP7ywjPYfeqobZb02LPPohtxmjp8NIqLS7FkyTLMHDsB/QsKSLA2nGIaL8x/CXMnT0P37By0akkQaaejdrbSuNt+/CCKS89ix6FCPEpBffDYMXzkrrsxMK8bXlm0GA2hBswZNwHxFMBSkrT8d9W2TVQy12HP6WN47MUXkJacgvfdchvSaDQnxFIBIW0ffOpR9OtRgHfPvQ6JUlJJl62792DnwULcQCO/CxXUorIS/PnFZ7DnzHGsIJ13Hj6I2IZm3DBpOnp3yrYZm6fmPYddp45h5Y6NeJS06t6tG0YNHoptB/Zj27btuImGbLIvwPL47BzJXzz6V6ZXhBX7dmH16lUY0XcA5k6cCr8UH2o67ttAtSVJdda52gCfnED+d1pTFF4PSI8RiO5ul2B3xMKbRfrIEsWIsh5RzNQ6gnHx7BeHbcl9r5wc8gryHYZ3w0AM1wFnLW2UctfYrIGUSHty5dVgkQ0eqQ1qSR/TSU5JtWMjthbuQUJaEvpmdmG7dMzIlhvzT6s0dKPc5CV/zW/27tELJVSi1+3carNI773hZlw9bCh6d+liri/5wUgatVpmnxaMxzs0sDZ9OhJJbxmMWk6ZlpGO9JRkGg0xuHL4SLzr6quRlSAzXUovkEw+k0MlVzunD+/VGx+89noM7JLN15qpgi0X7N2zJ/YXHcYW8rXeXbvhvTfdjs6JCfbeFniSuapIrhRy+k8DSzN55CVNdM9s2oKNpMGEIUMxnOXyNtPIolVi7YT0Eh3fKo7/2p3NtuvKMtsQYfhZzrUJ0kHXsAsT6FWOQSMtzQw1eYhXydNt4KOl1/Sh3CoJ1eHljetphLZh7tjxyE5IkrBk4q12HNi6o4ewgfU0fkB/jO7dzwYNZeQIN5eSkuf/MI4RZ8/6XeL/r7p24K3XH8Dx8lIcIb/uk5uH3llZboUCf6KJhY5E4VV7TLhdJnTUl6Nrmwy/GJlebRjasy8KevXByo1bMX/lKlTU1lpUf3IiWjxeFNdU2pnEjyxdjJ/9/gH06VaA79/zcUzO704DPhZThg5DfHIy/vT801h74hCeXPASrpw4CT/6xCcxnLIzSZtWMb16Mwap7LB/BolXr6xsTJ44Befr6vGHhx6xXXsH5HQhzm14ceMqPPDM43j/Xe/AR9/+TpylbvD4/OcwbtRIdOmwSzhrtb2oAvWbiI94lLjOeWa6ePMmePw+jOjRGwnaYd34l2bbxWTUb3hP2mgQQgPvOi5Ix8olBgMmAyXXB/Tqi3ga8I3syw8veN424conzuXEfw3T1w7hmezHaNWKD7Vla3XWBtWu7SECHZEmXPL4Gh5RiEIUonB5wFvKYFUK+kkxlFIpIeFh0tnpnXD1zFnwkWE31dZgyjAaq9fcgE7BIAJUtgb264fkOD/qzpUhLRDAHVTmZo0dS221yb4V6dm1APk6iJ3Ka0HnzijIzrVZy07JqRjdpy8Fay9bwhofCKI3heaUQUOREx9vI96pKUkYPLAf37eg6Xwt8inE33nbzRjWnXHqGtC/e0906ZSJ8+UliKdgun76TNw250oEKbh0Rmg+lcyhzCORQkozMiqfyjOsT38kElcpMBqtj+X9+r27UF5ViXdcdwNqysuQmZyGd113M2YMGU6p3Ih0CtQ+Pbqje042yU01gWXPpKLbt08f1FMZaGGYofl9aKy+Dfmd0hETorJORSg5NQ05xPtaCvGemZ1ZaQ02WhuI8aEbFZOeeblIptAdRDom+ONs+VLPznm4/Yq56NclF4O6d0dSrAeDevVHFtOqOl+BAA3eG6bNxg0zZsLb4nZK7NMlD4O65dt5lKFQE3r06ols5lt17hxiGxsxduAQ3HXN9egUF4eW8LEOsgFEEylE9v0Pr+57ROcXhf8sRGis2aH/5rE2fw/+RpE2kFHVxj7rRSX7cOHRo9bmE9jonCKpZXKMw8K0x+efvmHTpwM64sbeh/313s2DRY4GYgpeD9LID46cPUWj7wTyu3VDdnxyOH3XNgX2uZn5WYp2r12yRw8cjDkTp2LOmPHolpFhhoqFYgAp9EnEZdLgobh6yjRM1sYwPuEsI4VXhtFakJHkKddOmoK5I0eZodna1mS4uuW4QN+8Lrhq/HhcM3YcenfqhBj2ISGgTwu0PLEL8Z86YqzhMY08IzU+jmkQDyuzLsTZbtTjCFYm+gnVWC/Wnz2L51auMF4xe9Qo42c6o5hB0OqJzDYr4psHhj8hsmw2cv83YGiLwjJp9Kgw4XDWTviWj5E07H2YLubCadp73tuTbunUmmxXcF35HGJaOoPTy7q0mXjy0vVHCrHz4EGMGTgUo2mAxdJYVR6aXdR3xfM3r0dyQgLmjh6LFMoirZ5ResrPytMx3w5A3/ZivFGgPPXTbrtnq/SdeBG6pGdgQNeu0H7blmGYNqKow0K4Se5rMyT1Na+hbDtT06DSzKnM072nTmBL4S74aaAdPXoEi9euxZJtm/HiutWYv3wFli9bjoaaatx81dX41Dveif4ZnUjgsGHP9IZQNid2zcVvaNDOnjAJ973vA0i1/IGT5Rfw2+efwZKN67FqyxZsOHAAnWisZrDvJDD/MYOH4WRZOZ56cR4mTpxIuROPRxa/jGBKCr58613IpIGe27cvFq9Zjv65OeiXV+CKdgmYF8sYaWdqA+IHZfUNWL1rBzLSUzGsRx8zQPWpDZsCZRjpwxvF8PBGuoDaoo4MSgnGGS+T7NNCYHECUo/099jeEoX7D2HXkSM4WlGOOPbhGUOH23vNYYtnCQHhEKmTSNs1EG7CM/wc9r0If+MRhShEIQqXB1Duinu98aBUxT5r6+vRoA2ByH2lzPx7/FBpyGBVQkydmcS2UAnwB82vTUc40Mjx6ZsyKoSh5iYKtxbb3MIb9KOpVad/ataDamiTdgHV16v6ps2HOBq3MvBCLU1oa24xxSLW77URT+3opyHaGB2H4aPqqG+JpOhS6IViQlRAqIz4EhHTyJRtRrABzY36rot5eQJ2zl6jt9U2GwrQr1HLe9qoQlIR8fr4npSSAWcKMnGRYAoxjzYa4LT7TClsjQ/ix48/hOWbNuDRH/0cCRTwMpjjmmMQIo01OqsyaiS/uaWBdKLaxLw0i+Tzx9tMsp799i1riLShumAzUDRASD+VU9/rucPqFVdLwBJsF0ulp29e/V6G83pJJ9KMAk/lU77NLTT7SW9txR+gkNdIcJs3BnEUxE00bpuYrpcGd5yX72rrmJcEsQ6g9xC3IJplqDMfCdwW0jqGtLXlmcyDYpv4up2BdUakQJtkEHEnlKPwHwUp3KbvsK3Fa+SfSp2eWVmXDaj/iB1ocX0p2+9fFizAmEGDML1XT/Z/KvpsO1ryJ5QNbbYtTRrKv7K2nq7GbQoT42ZkTKO0MrJ9MqB4is5U9AXisOn4Icxfs8p2437PnLnIlgFPHiMlXP3BuJ54XfhW6TgaOuVRZkdLrJuVNIxs5o6YE4E2tnN9Q2dlYRgl4mFnUfmkoBtOxkeVlviMKob9mdaQ7Vas1LWUnndaCm2KKsOLJ7B3Mk/ySwXjE3scmsPWtW1gJ2892p1wUdqKSNoyzRMNjfjli8+jpLwct82ajQGduyCmIST0iX8b0yKfJf5C6c2EjkZqx/vXAtHd1o6zjm2DKwMyJ4VXlLCXXSwN5+moR1+m7/JxbzRowuow0ECA6lezXORmpEsseS/lEg2RouoL+OvS+QgEgrjrCrYh8lTNhLcyTLPXj+c2b8CW/XtwNQ2w6b37U1bJzHN5/CMQrq8n3L8CMTSmTzfW4aGXXkSv3Dy898o5SKe/2oARgSB5YJ9xEAv78pkNQly86FwFXlqxEsWV5eian8f+0xMLaIwuX78a1141G++65Q7Spw2nz53D7oMHcEFneGdmYXiP3shJSUYKaURpZe1csr3Ndo5nnpSXP104Dy8tXITffuVr6JeVaTiUs19/549/RHJ6Em6ecxV0RIzOTj978iS+9MGPoItmtFk3xymP3v/lezFhylTcc+11+Pgvf4ITp0/h/i9/E0PS0/DQ1s342f2/xs8//VlM6jfIETdS3+7WnPNwMskcfbeWlOLXzzyJwf1747rRk4B6ynjibEfz0WlzLukQPskzPmsDScn1rMRk4su2xXS0R4TYkYd8TDlpAya1hh0lxXhh9TJcMWYCEpluekoCemTnGZtQH9SKAGuXuqdnZNBB7VUDdUJXwCAO5NH+EIUoRCEKlx+8pWZYJQQkpDQaKbWhHaR9aiMfMXV9C8r8NEPXRsYsISvOr5lEG9JsIbOmQSpGrkkOCQNhJkO1hc6JBS2nFXOnWcX07FskKZNUcLTNvUZClZTN9NmyJxqfzRQKln6I6DSDdjSVTyooUjiZtylNUn6btP0Ec/Rq5oRpSviqPBLsUkZDNBSlqzKsjEiVU0qmNmE6fPI4GuvqMHPUGAQkjZpYRjoWk2kpHdKZdJAw1Ki2xdVILfO3TZ2kvBM/7Ubs8jNM6OfiKE/7DoZJtzBvO1YjLAE18iv6aomkjJcYltfiMT2jPcvL/7xtcQal/BtJU+FBg11laGEcLeVW2vrWTwq+cAPLLMu6LdTMuFK0lSdJSyflXN/v8taMCpHYFBWrpyj8p0FNXHC5zLC+lvHBlmPoqK0EiWNxVSVOnDqFIb37WAFkjKjJ2OZlavd0GnSREqczfxvZh8Sj3E6eStAZG/qpL7hoUpRbkN0pC41ss5v27kE923gfGq46H1XGCmMzIPtTOA1mw/ZK3iKN3tq7+A3zVL5syOIXwkvBdaMNnCwom7/S0jvdOYNAYR1WLcqP927+lyH0XhFUTnnoX7h/21E7zEcDTJEfyWWRZEyJl5rdGvbWfwulzic60FitZNkepnGx99hhTB89CqN69EEsjVXxxVZ2bA0WWj9VPCvHm+deq328JohGqijVG2nk7lUC3otm5FmtHo+dEdpGGaLPT2L8fvI58lNfwAxPqw+7auG3VYARUfzRz4ajeiGJzF+b1CndJp8HS7dtxrEzZ0jLcehHw7+1Wctm2f6YzyEaOa9s20SDMAdzho9GQJWkgUTVx2vApeXnv7/x+3dcR2ghrXxxQcqhE6htaMKg3r2RomXrylYEteAstHUAOqHONnq2pg5f+vnPse1gITJoUL6ybr0NKomZf+MjH8c7p81EBttZCumdl5iEkfkFmNi7LwbTKM6Mj7OzhVWtSlV9WHTXJyuSIafqqvDDP/0Bc6ZOw40jRyNEHCWrXtqwEQeKT+DrNE4LaJxmJiRg5MDBWLNjK6qqqjC8Tx+KnTZksE5bExLxu2eexao9e3CqrMTir1q9But278WLixZh8pixuHXmbJaEfdgV1nBxdevAZtyNXpK66uPAdvKgvSeOY2jvnijIyDI9wAHD0oljkKuoq7o0GSklPtHOY7YwTE9JqmUpfaWuvTuUduHpIlRUnsdcGqy79+3Dc4tesW93O6WkIzkh3tISJqKH9CDrm4xvS4SVntK2uzC86iEKUYhCFC4/EC98S0GYt5syYIqaMVpnbHk0yxdyBpjNqkgk0IjzUODHtjXR8KFraYSPBqWXfn5TOCgMmZCEUSzjS1mU7NGshgxWS1tphRm60nRn7DkhImPKDx/zYBim38Z8LJQEQwwNZ1u2J9z4jnlqFlijw7RcSXwqKXzn9t6kf9g4FBISSma0MqeQlEIamddMnYF7P/hRxBHbWJ1/KgFos8rurEUpayGlIWSlpBIv27af7zwhhpFSrtlOvtZxMZrRsRlkphFinnb4OjNuiWUMjzakoYJCpdxPMnhoLYpGWgImvDQaLANZRw0JZz/9ghSOGuI1s5+0FPb6aI+pM4joqIELF15KsilpRJAqPelBo5/56TxMam4Mq5kiJ9DpYT+rb2Uhw1w3Ufj/Djoq0+1ObYR92WYS2IY0u1pZcQ67dLyU2rfaI/2tzTC87iIzan72fy3116O1R740s4Xhwmojfdn+GU7Gjbe5BVMGD7PNylZs24iXNq2zGQ9tyKJzTDWcJTD1MpyX2m9kWSi7nOFqGdq98GCf49VWiegx7G/lCqdg4eRn4cWV5Ccv/jNmqKv6Mx3zklLfrhDrpwgM0kxG0exjXsSXvYzswyGlsMqYJbc4TreOsWWbr+zYad+tjujVB+P6DkKMVkGIzzAfW/pqaWnxssPtzQQra5hOrm04GhmdOoCKFyK9ZPzrfEwdjeL1sx2wLYRoPJ1rqMep6kqcqKrEwQvnsLO8GNuKT2JHcRF28rqv5AwOlJfgZNUFnKqpRHlTA5oCfoDGD3SGNY1PbYyjHWb12YpYX8gbi/1ni7D7yH4M6N4Dw7v3QmwTZYLaJg3ZGtJTx9hoIGDCgMFIpuGiVUCucUZaUoeyXVKm/zRYn2AfyM7IwBkadifLS22pubAyEIqGl1oSHeWNvnhfvHwZTp46iR9/+Sv48Xs/gO9/6vPITUrHO6+9FrP662g0EkdO8kODl66o7qpyy6kBkz6Sc5YbO4p2zD126gw8Ta2YNmykfK2vqm7LiV+v7tqZm/1fu/G3NIA1g3waw2crKhQ0vJwZGDVgABKCPjsq7hef/jwe/uZ3MXfqJLQwzqfuvAvfIs6pbBPajFBSzYGucg5Zq0PDk7500hyKy8tswCczORUtITdIrOBmPlqdklYm79gf+UKDgdoIzlJUH2b6phuYvJOfwrbhXKgZe/fuY/vpY+fazp0yBR+4+10kYRuOnikyfaGefVSSVau1NNCrIRFt8ihpbPKTTjgrr4iLQhSiEIXLGd5SM6wCqYBi/NLRJBhspk7KpMQAFQ+PRif5LMVVgl8qmISDlgVLoRPTViryk3wUaJZBzNs2TaHy5qPy4vPFotkEhVQ4CisacTLONMIrxVgqnpc/zbJKjEruKEO9kyD1xQbMsJOyoplE4ayRTuVPvYXxFFZkEa5StJm1FFmWx5RMeTBlEzHy5mO8L4gEf4BGMg1wC6MRV2c8SwmmD0PzVqP+wpAFlOEs1GTIarmhElJ6UpAlEu0sOobTDChf8rVGkal6krg+xpGSoqVqLIXlJ5XcCislz6sytDhdmeH1U33YMQMS8PGkQZxbQhzbwrRURhZaZVZKsVR0dcyNPTERzT0bDeTDsLbjKtMRnioDMTf8ZUgrT+FrikIH+G8rcf/Xwdo1Qf3pcphhfS1wqKitW7OxPqIjXY4Xl2BAr57wW5tRQLYr61dsT2qjkTKwjWnH7AifUk/SVUqk61Xqk6KF+kIbAlQCczp3RtGFcuw8UAif34fuXXJcv7aASlN9wZKxvO0q7/D9xVUCusrT3Vv7FZqWiPoK71xQC+mCEkcL75xbdilQ33N9w9Jl3EhYlduFsSSMRwlXlzZD8UY/dSdxPUXSMvyXd+/DE8uWoCCvC+aOGY9UD00QrbBgZC2pdTyTfV2FJd72TewbCB1xfi2IvL8Iopyjm0Dlc+V6dQoasPDQoAR5ZT3DV7Y04VD5WWyiMbnVNjzai23792Pv0SPYU7gfhQcP0h3GgaPHsPfQIew9cgSFJ49jz4mj2HnkMPafPonDZWdxoqIUdeK1+mSDMkTyyK8ZWOZ3IbYFCzeuRnVtLa4aNxld4rWzazNftTCsF+sPH7R9CiYMGIZJfQehrbnB6BypF6URGYjVo5XoEsKo1Jd4vXGg9sQ+VN3UiD3HjttO1f275tEodRza8jWyh+nNculM0MWbNuJIaTHee/OtZjR6k5Px8qrVGNqnJ4Z0y6d8YBklc1Q2WzSgMhOs0LqzJ7tKLrZoFJZe6pvr9hRi065dePuNNyHN7zaE03LaUzSmt+3egzFjxyOJdaBvaGv47ukF89GzWzcM79WHbVWbFOkYG2A5cbxx+kzcMGwY5awHI/sOwFUTJ2NoQYEt2WWVMkOXb3vbolO53c9BpF+fq63BK1s2oZnydfzAAYgT77FBX+Mu1necrGOBWU7JtNT4eMSTlxjwlZ3Xy1vTEexGLhYbjhxFMXnb1eMm2Oyzj+0inXEH9OmD7OxsI9u6bVvwwpKlSEhLQVJigg0Q20ZPorWl6RKM8EzdhFGPQhSiEIXLEi5Pg9UMJIakcDLRzL8Iq5ehKA+lJoavnSubqHDWkyM3kHlrq/dmCv84zZpolo8MupFJldfVoq6pGUEt61Iexp2l3MmQcgqAvunSMroLVCjKa6oRE/DB642zZa1VDfWkFhUQKTrChgJWypn0NCkSra2m5vFWRimFemODKUUy5BRWyq+UOwkKzVbKeJZRJ+FitGE83Zt6wmfzZxzJyRgKW5VFRp9JGJWdaWk2h3c2wyG/yGjtuaZ6tDC8No5SOFPSqSnrZwY2w8hAbCVeF6h86Bu2oISZ8JPgkqOfvugT3vouTsajkhFa9g0Mw2iWRmnyDX+qGeUVS3+mS0N065GD2ETFT98HZyYk02rWjCppIXqrig1nxlN6ms8y9OXnyqf0zGh1QXlv1GEZGFn+IpLRSYm5NmNYRKKoTFH4t4BVYXA5G6yurxDYPoSXl/UeSEjCtsJ9yMhKZ9tLcq0j0jAEjKO2pMga8NLywEZ9qy6/cDDrO+QfNtCi0GqT7ATSWxODccjM6YLTVIx37ttLozWAgi658Ck95mN041UX1zIZL5KwZe7u7T/TdK3d+ak49vpv8DVErB+++r3iuniWloWlD99HQlhcuvae0h6GvpF0NHAmvkAnSizdsxvPrVyO9PR0XD15InJ0bI6+72cZHS0Uh+mFG4kG1/4TYDyWEL4YdLw3HtGBFlYmMc4wOiqn1T3/lJaXsqGeD2eqKrHvxDGs27UN63fvwPZD+3CKhlV1bTXlhw9dMtLRvXM2BhTkY2jPPhjaty8G9eqFAT17mtGTk5WJ1MREG9xsJL8vryix7x/3HzvCdI/iRFkJqurJXwMBxNK428L0t9AgHdF/EMb3HgiPvtVHyNpLMcO9vHmTndF73egJSNUMrWYGNXxApGX4qUCR/hiBSx7/5vmNBbVtclivF/uKTpKdN2N4v75IIv7K11oxb4zsvKrNScZ4aKAuXLkCFY3VCCYm4VdPPmxHtbzv9rchk+W1ujOerqIyFcWlkyxpL7CFcZcWGcJ2H4uNhw7arte3XnMNUil3tD+D4mVnd8H2ffuwducWxKek4Oz5Cjz83HNobmgw41aDWhqa0YBsg9dDA3qVHYE3akB/sgStfiK/s/wl4YSGkFJ49R4HhmL4x2AGNmDNMAfOnsWybduQS54wgm0mVrIv0mHoHK1EIfYfttUE6iUpNDq94jntxqxCkWswkAa6NWtbR59XNqxHj65dMbxbV/o4HKSkGJ/iP8WMY7usYptctmwZI7eiT0EPa2fSb9rrSGVTudSf5XQfhShEIQqXKVwGBqsYppiomKbCiEGL5VJxkrlko5oyAvmO/lL6tIxW5pSWrVbTiPvtU0/h2ZXLsHTzeizbtAkr6bRTaH5+N2QkpdAoq8VP//QANmzZigmjhsNPwRbbJrOTRmSM24hJ33pqaW0wIQFPvfIKfvfoIxgyaDDys7pg2ZZtTH8JBvfvT4OXhpVQaqGxSTRbPRRExEepESG+j8Ox0rP4nz/db8dIZKVnoIkCwwwwhpNyZwYZQ5s5agRhWc2fypT8dS9hZu+YCTNS+iZP9I5+WoIoISbBSix41QyzB7W8/81zj6OJdBnYrRdaQlR6mLDmKe27VhrL3hhtDhWL0poqfO8vf0RiciJ65OVaPUn5kyHupWCjzWoCTXjaLLYUWkNKCdFXym07fqo3lofx6un1+xefx+8eewJFZ85gcO+e6J6ZZUa9zVKrWCyFfRvM8Cqjp4U4meCUUiDjtWO5aFCwHSimT+804u2IwXfCzss7UoheDEn6KSwNaip6bvZJvyj8K+DaoKrjcp5hJTLCh/3LLmyPSQnxKDpXhiOnT9LA6G1nChuwkdhPjcWase7Zbtj/G2iwhrSqwtqk0lRP46Nu7cf2qPiMo++5k+MTkdOlC06WlGDz3oOoaw6hV34BAooQDqv4aqFqhWZYKU/6KoQ96saeHH7mH/7v/FzOzo/PiqR7u4Zvw8/yMv6icHa11x3+ufSkoJoLpyUcrHepL1m/i8Wi3bvw9IqVSKMSff20yejaKRMtTeSVDKtUInzM/cQLVMI3HsRj5ZSvjgTS1QzYMB6yS20VBl8IDw1AWrHkrV+s+Dojkn+1Bfyo58vdR49g1c4dWF24m/eHUFNXi540AEb3H4Apg4Zg5tBhmD1iJKb3H4jR3QswKDcX/TpnoVenDHPagbk/nwfl5GJkQQHG9umHMX37YFh+dwzoVoBcGkst5PmHjx+nHDqGw8WnceJcOQ4cO4Yg8Zk7aRrSvH60heo1uoKQJ4ClxOfg8ZOYNWIsBnXJsXf6PtgKqrKFC2W07+D+kxDJ8+LVuCz8cXEora7GsVOn0bdrvn13qppgz7F27oJTZsg4Iukz09Ls29VHX3gGf3j+CcqmEL7wvg9hdF4B65St1cpnxWSZVI+R0skzfAk7NVbrV5I1lHe7ThVhV+E+3DD7CqRoiYO17VgEyad6Dx6EsrpK7D91HKfYRzNZd3fecDNyiK8GTaVXSObU8HbeqpXonZeH0X37Mv0wfcPtW+EibZD/+VM+xDQsW4STM/ykB7AvsdwbTp7CviNHMWPcBGQnprjBZusjksMKLxmuQW/qHPTVGctBv5NhDpSLZKr1LqNrC9v5xkOHcfzEUVw1dTLivD5KPhfB8KOzfSH4nMw6GljQHQMHD0RKcgrSacAWHjiCQ2dOIY1t10/aKV192qMUbMM4Zd6efxSiEIUoXF5wecywmqIpASInQRT25rNmKXXci5iw0pCy4pbTkDFTyaxubsJ9v/6FKZpDe/dBhnb/Y5gXVy/DASqrk4aPNSVBCkTnrM42MhnbGkujNUgBEUSbTzvkUp1lPgGvhwZesylvyRRqg3vQ4ExNwcp9u7Fk81q8bfZcpPri7fxVoekNUmAEvbYkMCZG56SFEBv04/C5Uvzs8Ydx5YSJ6JHZ2XYrlmGlJcIBfSdFQ1vHZAQC7toUkkHoRXxcEF4aBaJGqE2GpjtXzeP1IjaeYalweRlOyxelPLtt8lmJFE5+liMQjMMF4v/7Z59EekYGxgwcxAogrj6ak3EB4hpHoemzHYhJEpyvr8bPHv0r+vXvh8E0rrXzcRzDeIhXjI9CWoY26aoJXOGub11lpOpb3ACFclyAaRI3r8Iy3xAYPykRxXXV+N4ffoN3334nvvrhjyI7KQUx9Y1mB7idTUlrKpCBOBo/AQpw+nsp0DU6rjP6NIPqC3rgT/Cz7DKcqUy3NNmOrfrGR5ufSCkI0ChpURzWl8LpkH3VSQyvZqxaU5LhYI1H/6LwT4L0GMHlbLAKItxF6pq4hdqsFOsNu3egC43Kzvq2UAyJ/q+Fupani6c0Neqbc/loeMSF1H9FdbP9dKSF+EUL+1Ei083O6YKSmnPYuGcXzpM3dOFzio8Gido0YyqeM/CYItu6DEPxOmFrKeodw+jX7msKpMtXEMnanKDDfSSMPJSXRQ075xt24WeB8lN53bJD9hFtdkamUEmG8tyWzXh23WqkpKVg7tQpbrCpkTzDZnEcrh1z1Z3yFHTI4g0DdmPp+jbAJdACFZMD8qcTXfXeVl5oNUiY7m4AjaUjfz7X1IDNJw9j0daNWLdrOxrqGzAoOwdXjByN2WPHY+rgIRjeJQ+90jKQHZ9oy0httpwFs4G+cH1ZPuF8ZZzo6iMuieTpWZQ93XTcCw3WET16YWhBT3TL7ozGtmYcYd6Nledx1fiJGNg1DyHySBl08AVwsKyM8mU9unXJxhXDRiCBacqg0oZZyt+rdkM/9//NA2svojUNrTrKlV1HDiOe/HgIjXa1Ca340cCljFpbtaT6UiUR7QF5XTFt7ATMHj0B77nuZhqr3cJ1ZymH29Q/Biar/2yrquFYFFdXYeOObZg8ZgxyE5OZp/BzOwqfqSKNA/GUU6zP5FT201yTE2nxNA6Vn+hKGp88fx7zV6zAtOGjWDddw5lIeBBDOgW1Lktft2pHHsJCoDTC9/rH9+ebW/DcmlW2UZfOK1ZbgulArgZFIyONkmK/SyKvSEqgXqBnhjBaKCDB7WtBP76sZfrzZVh364Yh+T1c+9NrhTMESXeFlQ/LoJ344wNxSKUuo6RLayrxytpVWLVtgw0wdcvOY54e8kobDncJhfONQhSiEIXLDd50g1Vqof5LwDnpJRcOR0bfSiVKxpw2VNJGAa0aZudbUwIptOpamvHXlxdg9rSp+Pzd78Z4GmmTxoxFZvdueHLePHTJyETffn1R2diAuOQkdKVCER9MxOHyMjy9bgVW79uLOuZbWlWFk8Vn0blTBg1PyhEy8m5dc7By927M374JR8vKTRieKT6NvLxceOPjsLPoKJ6noFu/p9AOCc/pkgMf452+UIFFG9Zh7pRpzE/nxtEIY7laqHxs3F+IY0012HHyIF7ZuAoldXXo0r0XjhGfZ5e+gu1HDiIhKwPpFL6eEOnCfI5UnsNTa5di1Z4dOH62BHn5eTTcSAMtQ45LwK7Tp/HCquXYceww6uL92HJwP3rldsXIXr1JQh/2lJzC06uJ5949qGoKIU/f21HaXSBNXly5CqMHj8Dg7r1RG2rCy1ScFm7bhO0njlBhTUVGWhpaGUc0t1FkSj5PMB5FtbV4YeUyrCROJ8vLkZ2bg0B8PPE/jGeY5tp9+0iPzjhfUoq0xESkUZmjvcn4PsTSaD9dU4VnVy/D8j3bcKykBFlUFoM0gDW73BQMYvHOTZi/YTV2HT5MWiciKyOL9e3DlsL9OHSuFGU0YBesXEobuxm5OTkopwL6wtqVWLlrB46wHrt2yUcijXgtq5MQD7eoKPyT0G6IsH9ezgar8DFVTZaMrAqqhElU1IorLqDoTDH69expG8AYfwnzIvsXLoeaiI5ZamE/DrFNmULMwstfQUQH1/7d7KiSMeONPCE5Lh7d2AY1c7SF7f7Y2VKkpKcjO5l9mB3GxZCy6tLTAIueTD+NEFgQvpUqHrnX+w4h/hb4sj0one7ldC/XMXJ7WfjfjA+pzZphYd1qEO14TS0eWbkSS7dsQX6XXFw7eTK6k39qR2CVU/hqZYYZ3paiAyuC0u6A9hsFEZzNaNSz+SpPvRANpaTLh/zQI6OJ74if4Rnwo4pIbT5+BIu2bMDOffsRoP+EoUNxzYRJuHbECPTJyqSBGo94pUVD13gFy6o0HOWVj7IK14P9c6DyKm853TOK0bS1NYR4WiNZSYno1bkzBvfug95dc9EzoxMmUj6lBdUSaU4wfBWJ98r2LTh/4QLmTJiArqnJpHUz0yKDlmO+GqgT7d2AyX8XjA6RfNn2NYippbLBuDgcKjmNsnMVGNSrD5JIa5lhbpUM4/GfVhU181nDB6on7dRbkJmFVC3HZUVpEFdtR6m/HoOVyarFhutBdc02HAzQiFuOtJRkjOrRm4l6cKquBvc//ZTt9Hvq2AkUnTiBk0XHcYKyaQuN2x0HD6CgRw+k0ZhTra7dswsvL12G9918GzpTR1BbV/sSvdvr3SBCC76zZ71zfUF0sXek0Xbmt3TrRtv0aUj3ntZ/VFbhbKBbo2WLfX+aQQM64DNuEE7fga0O0jOdcNl+6BCKqH9cxX6ZTCPXBnnVhSPhLI7+uzgWVdSX3sS71LR0jBo+0ganKovL0LN7D4RYl/V8q8ET60cd6zsKUYhCFC4jeNMNVvlGfsZhLRbB48fp6lrsOXMaDfRK8gbI3B1zplSwYOS1NFhb8MjLL2NAj56Y1L8vvPX10PETefk9sHL9eirYMRg6cjh+89eHbLOMKydOREnledz3y59jbeEuNMa2YOu+PXh5zQYqt+dx5ZSpWLFuPf7w2OOYQAVixZaNWLt3L6oam1FXXY0L58owdswYrKVS9+M/3I8aKrdlNXWYv2Il/BSW+qbnzLlzmE+j7eqpM9AtrRNCjCsLsZ7S5BdPPo4/vPwizlaU4XRZKRasXo19Z0qwhML1bEU5tuzfh7W7dmH8gOHolJSKfaeK8I3f/xZ7qHTVh1qxav0GHD11HMMGDkACjcDNLNPXf/FLKslncL6hBis2bcDholMY238wxvfvj80H9uMbf/gNzlZVoqa6DguXr6AS3YbB/fsxfB3mLV+O8UNGon+3rvjNU0/g2WWLEfJ5UHjoMFauWoN+VAJ0lIeO34lpjYWPBvDh8gp89Xe/xY5D+1FL4bd840bsO3wEEydOwabtu/DiqtWoaG6x5cjlp09hQEF35FIx1Ey5BiCKL1Tj67/9lW0w0kC/NVu22reuwwYPQTwN8J/++UE8seglHSCLg0eLsIi0GdCnP7JpAP/u+efwwLxncYTtYuf2beiam4usvFyrizU7dqCR7WL91q04dPgohg8ahDg/lT7mERXC/xo4BYh9jYrM5W6wmhNfkBYnFS3GgzgarRt27kBmdhdkJyaYMi3o2BysbbB8+sZL32fXNzYyGQXouETPgUxNgeihfmRLGptbqUAG0SO3K7xsb7uOHMBO9get3NCOqnG2VNHRUrG1xN34XZi4r8aF3kzbhVQ+HV4KLnmMgCnOUlzDT5H/ZhwzUefD90qWz7YqwW5pVMR4sbGoCH9dugT7jh/HCPKNq8dOQF5CKmLJu6RKC2MZ9G6DHKYnROkihmP7L/zujXLKVzRWadxnFc6fjwbCTXTUbJXtWE4D3EfjqdnrxYGyEszfuB4bd+1EvD8es4aNxK2TpmFqr97olpgIW8siBZ0Kvc3Ld2gckbw0/qHWZMr830A4vJDhrWXPf24jKqYrQ5N+QT7mJqagb5dcm5GUYRdPHD1eP/nzASwnHxzUbxAmDhgMT6iBUVuszHYkGtOWESgSGK0vgUvp9Ua5CHS8FxJqu1phE58YT94fss2nUlPS0Du7Mw1ZV2YZjY52fFZ0SyJMK5ZFR5+5FQ3hV4RX5fO/gFbgEENrF0oxNRjErtPHyPO3YPaM2WYg//jPD+B8bTU+cNsduHHmDEwbOxYzx47HFWPGoR+N6y2Uias2b8KYkaNRz7r64e9+jaEDBuHW6dPd5mFMWKcJue9IlVsET5VH+V70Ew7qS84g9aKOnvN3bEcx9YTpo8cgJyGZ/CFkA2A6FkhpWpu1VFqRRIM7JS7IdMO0ChNF6drsqnChq6LfgtUr0K9nLwzvmt8+MKCwDic+hBup/svPrtZ6+Z7hNegT4L0Gswf06WuDOqcqzuEvzz6FEPtL18ws4wmWbLg+XjVgEYUoRCEKbyI43vkmghQyLdFFm75DpAqh5SkUeBVNDXhu/Rr8cfliPLhqKU7p7FAqy3Z0jdaEMZ6xfEbVLIbAdsyNCdkIYivD+9w6MROymt3U16pNAS8eXPgcjcVi/PiTn8evPvUFvOfW23Gq5CzqKGw1Qq+t+psZPtQYwj1vfxfunHsDCtKy8N1Pfg5f/+inkUjjuaykFDfPvgo/++rX8dMv3IsrJk/C86+8hLIGGsza7Ih5SW+2UXumF6KAbvLGMI8WBGL8+NI7PoL7v6Tt82fjuZcWYMqosfj1V76Or33iczh1phjrt21HW5wXz778ClobQvjJp76CX3zsi/jKPZ/CSr5bTgEdQyX5hcWLERfrx8++9A385JNfwp0z51LJlEIQiwstzXjwpWeRW5CPn335W/jF5+7F7bfcgj8/8wQOnT5Je1BLa0mfgAdFlRewYNVKvO3am/Hrj38Bv/zcNzBp5DjU1dY7Y5X08LJedNj5UwsXoKKqGt//wpfwq8/eiy9+4CPYuGcPXmH8G664Avd99BNIYrgP3HwbafMlDO7WDaGmelY28aIx/NiLz+JkyRl873NfwW8/fR++9uFP4PDxo1i9eysavc5w+Pz7PowffepL+O4XvwpPQhxeWr7ENp1oIjHP0dC+duZs/OX7P8e1M2ZhwZrlOFJ0FN//0pfxk898AV+593PYemQvXtq0mkphgOlJDEfh/zRIy9LFZlfFHqSwtaFXp07okd8Va7ZtsYEv86cSJsNGCqH9pJTpR7YSII+JC8S55DroabqNOIFmSPTkZhuphIfakMiePmvwMNw2fSaCcQE8vmIZfrtwIfaeLbF+o1kSHaFiOqS0UCmkfDDFVDkqUw2usK/pO1xnrMpTii6vLstXO0VTecLhBMInElSzwDLGpLjGkPfYmZ682gYsxKW0rglPbdqM38x/CcWVlbhi7BhcO248MuPjGVQzfUpL+CiaM1ZFKPlLUZczpdbK4+7feOeWUOpoIPseVY68WrNaMqAj9zHkU/pEoTLUhMW7t+GRJS8bX585dCQ+e+31uGPMKPRKSdRXCMabjV4yFFg3zCX844uIJcAngeyAcA05p1d0utp95A2Jrhlar92Q6h7NkKoOeJGxorIoKiP5Qh4k02BFYx1lRAtKaOAcKy4mP/YSH8lByQ0Z0q0mO9R2Xgv+llZvjHstkMFjspa4tLaE0Cc3z5bEr961C2cpJ9TSiLzrY7z3Uqbr+DQNcbEILLuMeSbiI721+zH9FFK/1wNqwx72FdWWQEvENVf97htvRfn5Cjzwynxbzl53oQ7foPwY2KULgowTzzDanVjbLPXulIkvvut98LJuHlu9HE+sWoHjRadx53XXu2XCAlb4RdwuwqvvrQG1g9qB4hSWlGHL4cMo6JKHAualM89d6+V7tQfGtIEHtlfNVMcHaEJavq43WdGseOqz9OW9jt7beewIdYdmjOjdl+2Jnm2aBNBLV18djcqO99obQ7i5lRGWu6tfJqy+1CUjAyNGjMD8xa/gQk21Ilu8jm3g77WHKEQhClH4b4L0mjcdwizSGKOW3Ypp1jU00KgsQxOZdVl1FS7U1dCb4lIKH9+7bzUI5PHal8k2G+C9zXjwWSuHtaFPSFvJU+GxeSHKi8bGZuw7dBjDhg+23fuCdY0YW9ALk4cOoSDQVx/8MXCICUgoxTFaHOMF2pqRTAMwIVYGcSOuv3ouho4aaRs9/ZFG4cb9u9Do96Cmpck2YvKggWg2mWAWYm00gyW4NJo/fvQI9MjohDTiNahrPrqmpWHGyOFI0MxwpzT07FmAyvpqOwNx55H9yO/aFf2yspBAY3ggjc/MnK44UXIOxbVVKCo9i0mjx6Brcgrim0KYRuVsQH53xIRCOF1ehqU7diC5U2fs2LcXq3ivI2fqaTRuPXyUuAQQS8VJsk/fuWhb/IeefQK/ffE5HCkpwttuvQVDRgxFI8uk2QjtdVwdqseR08cxmYptj86d4K+txthevTG0Xz+s2LDaZsFTSb9YhgsyfAKVMm+sj3fMh4pYLTM7WFyEUcOGYUi3rvBU12Jot3z89ov32VEOPuLyrtvvQoCK0LOrluLBF59BUW0lztXV2nmXzaEWDOvdH7PGjkcK0/O2erBu6y74Ujrj8KlSLN++HSfLyhHfKQMHjx1nnk5JiMIbAFJcLlfdhVWsXqZBK6HY1qqZoDbr92MHDUJZaSn2F5+1cFaEiEGoMsl6CSt+Mk7iEy4qkRHQc1g/NNB37pqMUX7OImlBM5X4VvKXQTn5ePvsKzFmyADsPnUEP3z+WTy6eRNO1GvxHYOaQixuYBhbas7JeBZ+5DwMIyNF35q59KXOXvpr4XvGU5kZ1paRajBPjga0LeOVgk8no1i7erd6PaY4V9AYXUo++KMXX8Dz69chMzkZd8yaiQmDBtq38U1N5F1MRs5tyCR8iKHwCpedfyZA5HT/nwCRW+dK2hm2yl+OfsLD8BItiYGHZfcEgjhVW4dnVqzA2i2b0J0Gwz3X3YB3TpuK7mnJZuwoQaVpZWO8iJNskbHl6l0pqlyUHXa9WMaIE1jYsHMzsrzlP53J7WX7MhmlgQ29DzvF9WpQVu9pYM8cOQp3TJmOhgsVePzlF7H2QCGaY3zwePxoQohGOkspuci4bzaovNqkR3RvoSzMTU1n3xqKs+XlWEf50sjSaQaxvZ9ooJM/zSmqCctodQeuqSyOoqKZPb5OEBmEh9UfK0fdd1BaFu65853465OP4QcP3o8JUyYhjYagjEILQHxdvyKwuyTxMmvGDPzqqYfx+0cfxTtuuwsDc3OtXbFaDDWhpLqXE1j98YWSU19Snah/XeQJsajj/w3796G+oRGDe/VBvGih3qK+qzrkextgUVymFxenfTTEodSXlfBFQohuetLAs85dXbd9C+VzP2QlJFh8RwgFUBvTo4vhYkVAdHIbElp49V1etBJBqwD4ZzgO6tYDgwt6Uk1xPNBiKnz4GrmPQhSiEIU3E8Se31QwZh7m+lrKZwyehltWUjImDRiEXnFJmNS9DwqSU21jHxlcDnSVouL4vPFwcmMxZ+2mBxpKDI5AbByFpfzdTKeUN4/Pi2B8gqVAuWvGbmpKEtPWlvgUygwYooTV8iaJk1gmFEuDVS6mlUop03/ylZfxw1/8EqvXrrWR/bycXLR5aZgRByktwslmA1Q2Kh5aMmSjwzTY3GizE1xa2pPgp1BpqmO5GxmuhY7xvbFuplezIRJIFCYeKsQtzY0IaIdJStYGfW/HNJOS45lXC5r4zpQCSiLt6tvU1IzG5mYcLCzE4iUvY+ErC1G4eSsmDBmBLjRiWxlfBr5GgTtRwH/u3R/AjTPnYPuWrfjez36Ez3/9y9hTuM8tA5WiQsVRI+QxxE3HA9F6RExzq21elZKShgYazMK5tbWZignTlsLSQmWTuMUynkRnG9+1+FgH8T6ESF+F1Xmv/fMLkJ/VGefPV+AnD/wWv33wARzYV4hOqWnIzc0xOqn+PG0hKtRSfKh5KC3SpI71c5oGydKlS7GYZVy7eDHyUzMwot9A0oUtSpURhf8PQL1KRquULLf0TjNB+WmdMKhXXyp9O1AlzZVGhFNg2fbVPdUu9cR2IiXO7/VSmZTCa2apApjxq64sxVtOTSokJ17BMDKfnOlDD/aDLH8cZo8ajRtnz0ZKpzTMW7sav3z6CczbsR1Hq2ts6aBm07SiREqi8NasmjNgCWa/ujyFolx7K+aDU03D+Itf6KpXjKBBMttdnfxKo1G2UQzzaiJvLGNxVh0/jl+/+Dz++PJ8lNZUY/LIEXjbFVegT2YGAuQZsc0t5HsXeavZv0xXyq4ZT8rHMuvg/oNgOTJfG1fgs+HBq30frP7N8oWCXuwpLsKTi5fgRNFpzBgxGh+85nqMzs1DkHxCR5VogymXCGMzjQgNXaq6k3miVkPoWK5L7y+B1/DqAMTe8rPWFkndZcnnFBrZ1wwbhg9efwNyO2Vg8fq1mLd+NcrIt2N15ItSN7nxv+fy3wB3hjkh3N585P2DuxagU3IKVuzeiv2V5+ybSPUVvZdRZHVlZZXxJnfxp9TCKb5+EDl4icRVj9GxbHdMno6P3Pp2VNB4XrhlLfaUl6BJs9zsX+qdwsHkKav4cMU50nk9LpRX4Pa5V+PuuVe6AW0mqDStBzKCqs0yI0TwFN7mx/f2yq7q+R7sKi3G1v17MLBbAfp1686EXALGRSwa2wAbgPae0B4SCfYts0vOtTsGCidvDMpwh+1NIUN3dM++FspxC15ZD65s7a3qb4DJ0QlHpe3KJP4l3qaxFOWTFZeI2+Zei5RE7TPBtNXHL4P2FoUoRCEKHeHvc7r/EoiJ67sUiQmxXxl2Es4S1TMHD8YHrpiDW0ePRSaNwbaQZkCdAqAwxnhZhCYZunF+BOLiEZuSitaURGw6eADFpRXI79JFfNpt/kDlLUDjUArp0RNFqGS2/rQEVNB/c+FutMkyFBaULlLydISKZmpjm9vQJEOVhmFKYjqOninDIwsWYva11+O7n/wsPnn9zchKTUdDbT2NKT+NNC8NTc0oOgGtfRNlBUeEhrTiNo/XFN5W5mk770qYmDSTJw1DGoM64iY9MRWVtbVoZhhvSrKdMVt14QKSg/FIT0hiefzYdWQ//T18n4RzoXoUV1NxYG7pVCS6Z2Vh9PChuO/jn8HXvnAvPvexj+FdN92CYb16M48m4kKRSPrXNzbQcIzBh26+Fb/6xrfxlS9+BaWN9XjmxXnuuBuPhzSMhT/WDx/LdbL0DDWWIOLT0lBUWYk9Rw8ht7OWYKlMHsvfSyXZFHzlQfp56BJp7AeYj44b0aHqwbRU1PH6jV/+FC9TqV+5bTM2Hj+AT3z6U/juh+7B2+ZcjcbKKls2J6VCKqWUTms3/PkDXuTmZKNz5zR85pMfxXfu/SK+8vGP4QN33YVRw4YyW30/pEhR+D8L7DLiJFLLxA90Jy/1Pi0R1gL9iUOH4tyFc9hz7ChbjZQ9F82+yePVQB580HLZRPISHX+FlohyyNd0HZuS/NRdLR5DeanQe9l3NSPRwniBUBsGd87BHdNn4OrJk2nHtuD5lWvws2efw8Nr1+FAVRXOU2FsYp9CDLGkgqoN5iK8zTYACpdHhrAtExZvYsbuKs4ig5flZByF1vyXTmyU8SveoqO/qvjmRH0DFu0uxC+efgEPzH8Zh0oqMHhAf9x5xSzMIW06ka+oj3mIt5dX8T1Pq8tT5ZRz5fzvg2hh+NBFFG7NYmrljMreTGN17ZFCPL54AZrra3HnrCtwx6Sp6BIMknYtZjjJqNA3oQKn5lPehNOTM7BruKDhS7uXoGO4sLP4vI04i0Oymwv/lHvEqYaMniyMfeMpvsa6G5GdjY9cdwNG9u2PTfv34Zk1K1FGnuz1BdgmiDFlVDiHNw3cYIjKocEMSqfmFmTFx2MS5UtFXR0W7thKWcoykt4a9HXfgdLxn7Ufl4hzBP1nkH8OrE+4eHJtmoEmTb0kz0euugoPfPN/UHz2FN79jS/hgz/4AR5auQqrjx6jO4onV67EPT/6Ad73zfuwc88u/P6r37IZ+DhViy13dxWqEprQkL9cGNSv7a0xArU9llGOzxfY71+i/NIA6tje/RBP3UHf6uq99ABhq+RjWY9e3iQGA3ZOunEq5uVm+FnPfKcSKg+yD5ytrca6bZsweeQo5GmZvtFX4dWK1ZocPQSRO4ZwYPk5F3kXLiKf2TNotCqFSJnpbela+QhRozUKUYjC5QSXwaZLYT+NfBvoSZt7UNEkn0+OD9LwccxTzNkxVCe8dcZeNQXEXxfQqKJfTVM9dhw+iKU0eu5/9GFkd+qED73tNjOwlqxfi3qGvWriBPvu5oUFi3CitBTnqeA8s3QxNu3cgd7d8nHV+MnYf/AwtvN57pQptuzp5LkKvLRuJSpqqnGhsha+hARs2LHdjLLYuDgs2roFj7/0IhVjD26edSXqamrxwisLMXfGdOSl6zsWYk6Du4HhF65dhQCNzRmDRyOB+Ovg+tVbNuGW6XOQHp+IWtJr8erV6JaehQk02CvrGvHC6qWoodF39kIVHl04HydPn8BdV1+LPlRyTpWXYMHqZWilIX66rBx/mfcs1u/ajsnDR2LWkOGoqK7HvJcXIDEjFRcuVOL+Jx7FwldexrQxY1QlePilFzB29GjbEfiLP/4BCo8XIUA8tGnE2u1bMKRnb4wZPMxGzf00oWNp7Dewrp5a+ByqWptwjvg9tWQh9h4uxKfvege6s7xF50rx2NKFmDp+HHp1yWP5WV8mDb3weHV0TxxeXrEC5youoLapEU8uXYqFy1djxoyZ8NFQWLZhMzqlZbLs9Xjy5YU269C/awGmT5iApWvXsg6qcO2MKxDb3GAbwfgoyOctWYq6pmYaw7Gk3xr8/Pe/Q35eLvrl5lApVE1F4V+BiKIpI8rn9cDvc7MCrtNeLmCNy5wMO6pz/EkFo9EmfsHX2uRGm8TsPlCInr16I45liZW1qU7g/oy3mBbIi61SYOEbm5vCy1GVKpU/hYkAb5VjhLNJmZeh4vw0+0dH3pfIuAVZnclfeiIpOQ2lleex8+ABbD96CEfLylBeW8uEPUghX7GZHhlYTEfoyakkloPlx18YZ73T7Kcb7GIc3ssA13nMIbqzNFLXnzyKJXt2Y8HGDdi4dy/q2RcH9e2H6VSAJ5AOWdrdlYY0mRmNwLBBZ+V16SkfV6ZIqQwD+wkh48e61//I8xvsZKwqh4ttUQjyyjpsDnixZs8OLN60Fplp6fjAVVdjfI8eNtjn0eABI4kehnl7AjZkwSvTsZTDoGZ0CTD7i9BRgX/Vi44gg0bhZAS8NmhIwRolk1AbtSNg6FICAQzq0RNNbDNbCvfgbEUFumXnWtuV5WPJXpKt0SjyM3rJL+z/hjq1N9FTaTtaagABMSGkZWZQNl3A7sKDSE/PQI9OGUZLtaYIhZmCpRN+sPeRW4P2m/8NXAz3Cz+pTnijAZxYdoa+nbMwfdwkZCSnoqzcbWK4aN1a26yw6PRpxCcEMWP8WHz27ndiLGWKvoPVZ0AaKGe3czi25+KgI9rmSw8ZjuIxaopNfF6yezfW7NyG4QMGmsFKpcfSs/bAvu2WSvOebTKJ9ZyWmOBoE85P9DBeJT+2CRn5GmhZRcO6urYGV44ahzimIYPWfQ7lBrIElo7qQtdwcuGLg/A7geMrxFv4MKaOtSmpqTK9JJ/6RLx2cO4A7fhFIQpRiMKbDJfBOazkoOSiUpBMI2mTcqFvVfXVZAsZtxtBbZNAooEnISGD1YQln7QRT/m586goL8O+wkIcPXQc58vPY+LQwfjArbegIIMGY6gR5SWlyE5Kx/B+/VCQV4AsGoTbadju3rkTubld4QvGIeCPxezRY9FYXU2jsxITRgxBgifedkEMxAWxcfNG2yL/iilT0b8gH+vWLMeubVtRX12FcSNHoGtqEiYMGWhLl0tOl2DqsGHITEhCiMJLs6hahlNOI1lH7QzN76W5EVyovoAaGmBTRo1BnN9nM4LFp06jW25ndM/rih5dchD0+rF61Sps3r4NrbWN+NCtt2LcQObT3ILuuXloagph1co1OLD/IHp1647Bed3tnDbFL8jJRVNtHVYuW459+/ZRUQ/gA7ffYYZcY30dThefxch+AzCkoAfLH8CGrRuxncb4ASq5I5nHHTSME3waCaag1DI1Gv/d8rqYwF2xYi02bduFUG0D3nfLLRgzYAC8VBoa61j+M8UYP2AQDfYs0oN1yGqW2aiBCOGYTOV8LZXM1cyvirR+z213YtqoUcjRsUNtPqxevRx7iENmUiomUrnOTknCkAH9SNfTyKDBP444e0jPEBWmnPROyEzNwNpVq1kfO1BaWoYbqLjOHD0GCTRSpAxa+4rCPw3tOj5peHkarGIE4hG6k5HoUDNl0q70p1Im0NnEmwr3mWLYiwaklDy3XFO8iT9FUAy2UalzOqKqmQpmI9tZ+8wH+ZB+WmZufSKcn0V1ISxnu9M7cwzPdhhH4yqvcwb6kHdkp6fZ4objJ09h18FD2HbkKPaTRx2kkl3W2IhaJtCkRGS8SlENp24sMuxsiSNdA3E839yIM7XV2Ev+su7IYSzRzufbtmPN9p04y/6QkZKM4X37YMrwwRjTtxeygkHEsD/bskVjz5qHlkLsoWOi4rmiqwqgskbKwjcdHb0u4qSH/wQwbeEUyUd4wONBgz8GK/ftwNIN61GQlYMPzL0BgzI78SUD8I+twYwGO35IvowYrhn+yJD+plD6F84j7KesDMzPvbBZrQ7xwqm3hzWDTlf7mTlhiV786VHtRMu1lVrEoAbiPWybXbuZkbOr8ADOVJQjt1tXtzkP5eibZkAIOZGM+bvdi4kvcdcmhxpRTkvMwLGTZ3DibDG6ds1BdnwCZbSjkcYHXKk7wGvQ/R+B+oCopX4jWjvjjXfG3+WneXMgjXJsePeemD1uPKZPnEhdYDhmjx+PW+dchRsmT8HYXn2RqiNtKJfcrKohqBKFfwSV03DTg9JWPhGuojbFf3ynut7HPvf48mVISEzErLHjkOL32/fJ1iGYvn2Swlt9I+png0xNjEfAR57E95ab8nLJ8R9LqIEWtu8TVZV4ZcNazBkzEb0oF62oCh5uSy5CGJcI0C/y6PBX2YiD/OkU1niW5a0wsSihvrNk/RqMoExNitMWVRcharBGIQpRuFyAfEtc9Y0HpSoBU1tfj4amRiqNZLFilO51BwhzUhMI7lnCXJuZyDDVOKL+WqlQ6arvIPVNjx7cUqNY1NEaatDSIHJiMXPNdCZROYzVN47NWh5H1SDkDN5Yv/v+tNUfxDVzr0RsUytCDHvPV+5FHo3Er7/nQ7YTcUNLgx1H4A95qRx50chLTXMDsYtBkMpE0OtDbVMdmuoaEBdH4RwXQIgGoI+4txKf1pZYxMmwVgmoBIrMKksDMQ95YxCgsSnzu9HTiib6+Wmg+zSKTqpp+XIzFRc/y6YZw2amWdVUjyYWPSEQjyTiEmrR96ytZkDUkbYXSGcp2KnEpVUbptDQF729TCfkiUVVQwNp0Mz3yYiTEsz0ZETXMv045h2kUh4T8KGitdFmnYOkldKyHZdbmuElLlouaKUg/i0UqDVEvJ7lCPq8FNJaAqUdSPlH10zzVJu3aPmvRqO1kVWLBDHTMSWOxk9VYx0a2poR8PiQHkhCC/HWiG9MmxfnGqtZxiakJ6bZLokNpLW+z5WgVXo651D01LFEPu0wTSWliop+c1Mz/LxPioujJt8AT4i0YHy1kyj882DGC9uRvkWOD/qRyDZhIP/LAoicGayqX6f0O9CNFFm21Ygf71ce2o8N27fhzquuQX5SMsulwumdheaFP2MvamzkX6EQymgINtLg1CCaZnE0w2FL89TY2+Pqn2IrT6cMylDSLF6zDA322TZ9A8+fDbyRpzQwjfLqWhw6cwanzp9DCV1FRYV9p54UjEMiFV8di5Oelm7fkfvY5zRgZN8I8qd0xQeqqHCWlJeikv1Wx3ypTyYmpaBzRifkpKaje+ds5HfKQDyVZB090sZ+Jlxb2Ie0FFGrTbW5i6OY8CQ19Q2sqf/0V19rp2H42gFELoFevcbrfxtskxvS3O7JQ1QPzaTNmoN7qNCvQs/sHLx71lz0S0sl76ERRb6mgrglxIpnN7ZE1ZZV81F1ZDOGLJ84kurTqkuFkayyzMTLWJd8bqZHEWks/tWFdNVMuAwnNTs3HOL4ngwgw9GWgUo+0V/Z8+miYaG85Ml2y3wlsSwg/e1IJtaJNtybt2GznS2d3yOfhtYMZHr8xsO1ZF3llDGholp6ihs2JFVAtcM3FpSeCiwJpcFkzbCq4bS4b8Y9CVh3YD8WrluBIX0K8J6ZV6BLgLxCTUgxjRzCUSm4+wiGYWrbnUD+HbF3LdPlrpJpVtTVn2jPd/qzqOxrpIttvKi0XBW8CpwdqQ0E9YIPpLcbPHD143qw0nNpuPqRH39qI0qTAbT6QsQ/09SAP7w4D/vPluCmGbMxrGs+WqQHMDbFJELkGxogE+hb2xTKJRmsqjfRQnmxIpm2Q1VLnHXXwHb2FI3gGqb/ntlzKaMl9yywFUvgyuzSaQf6RR7da1FNg8WOyqKdq0aGUhul5+GyMjzw1KP4xJ13owv5RaRtRSBqtEYhClG4HOAymGGVn4SCUxz010pNoIWcVWF1Lpp2gBTTl7BwQsVry/SkMfjJxf1UABOpzCVQCsRRMQyIpUsySVEUFmT+fhpF+kZTo8H7io7hdw8/jOq6JjTSwFm4dBF279qOt193E/rkdkdrM40eKpQ+Gp1SeFrapKwCSTF+Cg6PGzkmU4+P9SHVFwcdma7noL2TUU08qABKedGuigKNrmrjE+2g5KWQ9FNqSBBLGfJSkdTyRFOw6O8jjl5TjhVPClqLLWGUAssUqGDqe1AakMxPwkWCMYnGZhJp5KOyS28V2WhjO2OKLjQoU2lYyijWtzUipPIPUgmy8kj5oH+AQiwxEESCwoYY14S7aoZ04DsJLxPivCYwo2Qa7jrqVLOoPirzqjN93hRUGVQeCXkJR75oF7DMW5tIJTJ+mieABC1FpEEk5cEZFy1IoX8q8dAh+h62IR/rQ20hwDixLLBMZ9dmHG4alY5nGxCNgqosKnaqe/t+iLhG4V+D9jojfe0cVtLXebjLmw9CRC1A7aD9kY7/6OyNXR1kpmdg3/HDOFtZgQHdurMb8L2aJwNoR159V26DKmqHbDqxbMctbMPawMxAAa2N6l5Ks6myTEN9w7Vz5abWqff2ju1Rr2xpqpiYeIH6JpNICATQNTMTfbt2Rf+CHsjNpJGZlWmfLcT4fSira8DJ8nIcKy3FoeIzKDxZhMNni+nO4jgVzeILlajWRkleGredO6MP0xjWuw8mDhxsqxD6d8lBVlw8AsxPR2y1sU+771KFr8opHqQi8Wr9muHoIrM4HWdzIm2hI8grXGwjzesFCx92HUG8pSPYU5h+4qviGwj6sevUSby0ZhW60nh875Vz0TctzXi+duWNGBs2YEAZYQMI7Rnxhn+qN21YZwZshG8pON3B4tNYtmMreWqiMy7oWdPYhAfmPYMdhXsxjHR1q06AExXlWLRlExKDiUiK1+yUpUTn/gtdh0+krPQI4+NmVq1U7pn/VC8t5MVe3nfv0gV1lEUbD+yzVTQFOV1tlYMNDCoCwWPE10yh5CX5okZG7M7h8IZBpB1YHq4MWspsy94pi7QhU2aXTPvEY/u+vTaE1Jf9yy80yNpDbOzGsxXPaKDW79K0tqc8DC7eRUoQ7k3mVK/2x/LbvXvgf4edHdekSrxI8FeBvVKYdmctxX4uHeWqfs17iW5VoECNw4zbSJ/22PfnT61eia0H92PCsOEY33sgvI3UFfizcJSnyssdtUVZS1mZGp9IeRlGju/swtdqI3rUSjIZkrvZBjds347rp81AttoVaa22YbwqEt1dLt7Yw6tumat7av9ZnnJ6y38sg/hbLHlND21Qpm/o9T4Mkf7Y0S8KUYhCFN4MuAxmWC+CvaeTTtdMRUNhtZmClwJR5xdKoZRSJWmkow4kqPXeDCkJVEZwh8fzholEDECN7iqWmLPEUyuVRCk7L65aYctUdf7aLbPmYPqIMbaUp5UGqtLyMrziaQMJ4S+FTxt9iPFLrggHH9EQSs3ETV9/SCibADDsFc7Nrmp3YpcO05URKNyIp8xWm0emv46gUAraiVffk0kZ4BNfuExi6acZEZaIuTihaULVnvhs5W2xo4CEgctDwlfPLifho1DylzGrvXupr5FklpAZnQLhqjulyUBokU1JDxuhpYdILHpKQRDNpejHhVRPMWj20ogWrUkkRVde1sykbLWqtEyXOLFkSslGxLULqX6ircBnSpDKrieGFT5MQvmrPqPw3wG1c1Wils/FxwWQGK9jFejnquktA2p/Uqq11HJHWTHmLX4Zt866GgOysmysxgZR2Eea2C41e6K+owZn7ZltubyyCvU0DBXfNX69d33mnwW1ZfUdo6vRl4oob5S2x+e3/iQDuYn4apdw24WYYUO8r29stDgej8cN4njpGE99iN0OwfBMbIiGjpYhKyuVXf1foNlH6z4q35sIkebzj9AQqcXfPVT+/SxCG3l34fkyPL18sa1A+cDV12Ew69D4o+hpP6XqctDgp0pvfEx8JJyxaKBdynU+rniNV4a8l778m7dlHZ5cvBB3z70RM4eOsIGF+lAIz6xZgQDzvHb8FMRp8JF/Sw4X4s/znsSds67B7CEjNb5n3NmMJuKkQTuhYzSnl/qTjCHzJ8j4M5zDTUmGTrNm2YQTyy2j6IFFC7GtcD+uGD8Zk/v1pxzSrscihitrxMhSwxCXd4MM4QzeQBANrT5UNDoTwSyjjD61tDat0Gmsx/xVy7H/9AncMGkKbh4x2o6G08ynBhMkiWyAVMB4ArVNYWwEuhRteQsi/pHnNxqUvuHF2rN+Tzqa/GJdEc2QBkNIcw3m6BODGoZ8ZstmzF+3GoN69sFN4ychmbI1xLrRbKaMS5VTAwqS1xpo0W7KyfpmnNkoD9WXFYfpumXDjpY1ZEh/eWU+0tPScDPr3EfaGYLCyX6Ef4YOKpaSdxfzcLOoroyml1j26icqo6uXCESN1ShEIQqXA1DeRKTHGwtKVWz2HxmsytyYJa9SEiMGkY6ViQhFzaxJzZJwNwVaDJfvFdTOQpOXKZKMo2cJ7jBzl4A0g4k/KYKa6fRI2aDyXdFcj7rGJiR6/EjxBhFLpaTZjFXGUzgrA+MTdy3T1VEzMp49lNimWBAHsXaJNaqHttujiRYipLLqe1wzWKk4aumS7WlCzURLg0yFEY4ygOlsRFYGpWkBFJI0/iT0tJmUhCTfUFHRrsWiQwuTdvSMDTEe75Wi5Iorp/Bz9DSFQsavMGM8bcZidKW/BKrmT01gWQosG4NJoEZAtJWCIoOVwU0ptrKpLBJ6EraMH2K5ZLxL+dZouoxVs7OFC721RKqNCrcT1LqnMm5rfKVoEw8hzzQ0k8cCO2yoeJtg1Y8e8hNGUsgMsbBPFP5zYP1NVaYlwTJY9Y2TyG70f+uAsTk69al64v7sqmU4TyP0nTR4Euin/i5eYX2UhbPjUti21X7VRmsamnC+qop8gM+R9qmQev9PQnurJT7qa9a++TMUeRWf8rLtq4+4TFgPeilUqPRHWLZ1pfC9Po+QwatnraCQAayMxDmEsoXRvzC+Ya/LG1gW0SPEAnjJzKT8lzWH8Njq5ThbUoz3zb0WU7v3dPxKtOB70cSBiCXepTQcncWPZPwKVM3iqYv27MDxoiJcN3EaslKSGaYVJbXVOHq2BD1zuyIjLs74uohYz0h+Juq1yXbS2ReDUw01OHbmFHp2zkVWQpLRtbS2Bi+yffXumoepg2jwGt8TOjIoVb9Mg+EUVjOR8rd2INzpqQEKgQZHxVt1fu/9817AqdJS3DFzDgbk5aK5SR+XaGBF5XFl0ic0NvCothD2eyNB+AqEpviCrpaLjH2PF4006rxBP4prKvH4iiWouFCOW6dOwxWDhkGHyCm+yqh6EGjmUbJFgy1/A0pcEHn1GkHeKFBWVhZrb62Gk2rFy9KdJI/YfrgQg3v2RkFymg3QNvD9szu24oU1a5Cb1QU3T5mBHO1IHWpkP3VLpHXmuH07Tdmv1LTEPy0+wT6TUVGcHOQNwc5J5kMrZbnH58HL+3Zhy67tePdNtyPbHzDeZDqNBnvJq8R/XjdE6EhQnSmmuJedy6wnvtdCquraOiQnBOHTyjAL5eBf4W9RiEIUovCfgDdeqv0L0IGnEsS65cJPvDHjlILYhKReUDCbIWahtPSUd1ruRjXE4w3ovzF5CQUTHoqiNBXflE0KlfpaJDNON08QaYzf0lRPxShE40+haRzKjxHcOYtUVPxaxEvDVbENH6bJMLraIdx8JyO5lQqRNxCwM1mlPGhbqBi/Fz4qQz5/EJ4QcZUiYrirPEyL6UlhccB7JcoUpaTShKQCKsGhWUY+B31Exsf4rvwypqX0SNF2glaYOMNfSSp9LReTMBa+8rciEiw832tUVbOttnxYaTEfi6f7MH7KjwkwdfmTQlTsbLSZTgao3+s3AWjpScAqDwa0OgsQ58QgNRMfg1JVE/7EW2kGEhNtiZ+jIGtOtDOaS50kraUsKm86om/p2fLwdt8oROF1gjEAIJ5u2sgxqGmsx4ZDB2x1gAw+9TnjK6ZAqtPpT886K9mPeCqlGmOxRFxS7tZuXj8oPTFeKb9mWCotXm3giN1DinyT2r+N+LB327fh5E36Hi7UxI7L+xbNoJIbmb/2OW1hnJA5DRiJb1k/VkZhMH5p/ektAGE8RVstmtWsVjWV+VVU5o+fKsKsUWMxlsaqBrhYTKPnq+rB6slqVDVI6sjDmXEWTqyOcILG5qGi46glLcWT5Z2TlIpJvfsiKxhP2cLAVkUxiGMbMbkSpmsr5UdeMBFTe/RDXnySvVP6NVT+Dx49gqLiMzZDriWekWW0GqyMzK7qIqx0teYXfrBvMIUIw+taQKP5xukzTAYt27LRNsnx+LSeh1gJN/JfDcS4QVo9899/AAxPd2tg6Io+WtHDPuNn4T1NIXRLTMW1YychlTR5fvUqvLJ3J+rD4SWHIok4SXIJWAE6OAGvl+b9RoLSFbkjA+KWj1UIsOHAXjxJ4/vs+fMma6vp98K2bXhu7QpkZqTj5skzkBtMcJ8+8b02A9NCb1u9pL4putCYT6Gxqp3HXaodSmIylxfSJYbt+3RdPTYV7sHY4SPRhcYqlQCG5k/vWb+vbuT/HChvOekVylUpedg2y2ou4MmFL6Kqrs4ZxFGIQhSicBnCZfANq3zcUiEb4SRDdsJbQpg3dBFlzr4rsRhit2Ks4VFMPrdRUNRRcFY0a+OeGPsGyMSQMXlFCgsLPRMxyRYt/5VxKGNPI9nunZazKmysnX0a8jFNGrdHik4hNSmZSqZLT6qBDD2Lp/SUFX2pwzBsEWqbG20nXB813OLKCvzy8YfRKaUTctOzwkuGnSplo8xChs/2rYsEkmmZMt+cAmKzj4yjcLuoCNU21zPtRDPSpa3ZOYMMY4ob42oWNDITGjLrVKkwCaOBo4MMRluayCdHQ5e3ZilUBzKOpVibQcp37e/D9xLsUux1lmrRuQqcKTuHtORUYqy5C6ZJOrUqbwrhLfv2Yt7qZehakI9Gxtt97AgSaahKCX3kuWdQUV1lOwc3NodQePw4CxGDtIQkt1RT3/Jagwi3C15tVoH3rp3YXxT+Q+BoThqzLdg3rD5tN2O1wbp561A+gqu6miahkgMBNJBnbNy+Df369EWy17ZzC4dznceWzCmO+iGbnFezSE00CTXrz3CijevH4l6M83rAEmRc0lOgNOQ06OR4n2vnrt8ZGoaHep3hxmfDk3nSQ772pDjWNxWe/dJi6JX5Mk64L9tKF3nL8zIDK4mVsQNyhixrJODH7jOn8fLGtRiW3x13TJ2OVK2qoXyRQahwrqT8b5XsnkUPGSIalFA47bxs9aY86HJz8jCkR190TU6z2SUjjN6RscdG+LFLzAb4zKChnwYbjJ8qiKqecdysdoztAdCvZy/0z++BJBkdSlKfcvBqrYVhGNLqRzlGalH/7Ko0LX3lzTCMmJaUiBAN1g27d8LLNLvndIVHAxkW1g2AaoBUMsliqZBvMCjJSNVYueV4b7JAjjmL5euYpCzKyszOnXHw7GlsO3gQzcSrd15XBFQuJmKynWDiiXRub/eOApZeO5i/c6LXfwKUHTGwXqz60SaDp2rr8eTKpQiwPm+YOB0tbB/PbtyIeevW2PfiN02Zhjwaq7GNTWwu0lfoWFcyVlVnRgv6p1FWx5N3qjm1g9ooQTTTn6S9ZOPz61dZfV4zbhKCajBMS5sOCoSfGpvFfBWB/gEoaDi4LtY06NTG1B7P1tVg5c6tGNN/oM0ER8D6YhSiEIUoXCbwn+L//zR0ZI1i/EJNmznYd5zksGbi8V7CRLMhZsQJeA1R8WyhQvPCmuW48TMfwe/nPwskBO2dxtYlhbRxU2zExWpXRroYHxq9bhdeGYkxtOC0g2cLFSEZUzIY44LxWF+4F//zp9/jQnUN/FRsJTrkpMTbt5p6pEKitKlN4C/PPoslGzfBT0Hl8fpwXtvGr16NopKz0nopg6ToKA8KODrbcZBpSMjJWHYKDUUYhZruZfwpnaqWZvzysYewdMM6eFle2W02C8u4PsbTRkyipIx3pSsKKR0pcGbUsjz2jrjGMKzPrX/kM0NK+bPmwHikgWaBLW9e9Y1XIKSZ7HB8Ku5+oyXDUJi/smEDfvvkU6gnnaVMtdpyKKYl3GiwHz9RhNWbNqGGRvyx8hJ8/4HfofDkMZv1WLR4KQ4cPgRP0Iez9XX40V/+jO2HDsPviaNCprFqpcN8hVeY3rZsmTiL7O0aVBjCOl4U/sPw1lVmiDf/pAuO7NEHaSnJWEwFVMpiBEwxDIOVU+/YzvzkFcmJ7NN6YUahg4jx+XrBVkQIB94rqpxWK2jJa2S1g2b2pPA63qC2T2f8kHwp0vf47Pqp+qjbZE3LV225Ka92PIbulan6y2VcZ3+Lmevf4m/aIP5CQz02bt+FBG8Ac8eMQ2fyQ32SIH4dCS2jR3S12SjR1eLznXgja2v3ySP4wwtPYNeJw+RxDMi/7IQk9KXxEUeepvrUDLp4i+7tbE8GEtmUbgSsTTBdM4QZUJ9LhBhRYYRHgDy+V2YWspJTGJryi7x458mjuP+Fp7CnpCi8HwBxJZ5qBLaRFJ3ag+Vj9SQZwYtaC42UANOdMWggjeDu2LB3Lw6VFCNW3zvT3zamY2wz+lQoc28wMEnhZiLGPbLdqXTuqralphrSklji0tzUhPxOWbhpxhXIzsjES6vX4qEVK3GivpHlV2wZ1yqg1iAxHp/1U3ltQJp9QGEiTn4yy98IMIPZ8nagOrNvN9Vu9GN/ohf2ny1GSVUlJo6bSNnbggeXLML8jauRn98NN2lmNSmFTbDRVgNpkEgrmGzAVrKd9Sm/ZH8QiYGA1aWVlkW3Lq287Ia5q1jMctepEzhafMpWDyQSD8Uwu5ZhpO+I9jaIIb/XC+GwF0sbrjO5sKfu9b200ImA2vildIpCFKIQhTcTxKvedDAeHOaLxsN1Ndkk9PRdFtUNk5Z6I5FCfzFxY6hURmL8KKutwbNLF8GTGI9VO7bjaGkJfFRq7Dw0Mt8QDc0WGlPNNIxqfDGo1+YHwUTbTKElpOXGFIfxcaiObUWNPwaNeu+hoAm1oT7UjPKmRjvvUEfStPm99j2reLmOuZAR15DgQ5Pfg7qAF8UtDbhAJUOGbxPx65qdh9/85BcYPHgQ6hpr7WidUJwf1QGGZzqx/jgaaAEaaCoiFZdgAI0MUxHTgtqgjmyhccpSExXUUOA3hkJmVJqSQIpoNtXoxXgNcV5UUHu9ECR94gPw0gjXBizCMRT0ozIQg3I/yxEXoDAkbalxhURXKoKIize61HhICxqisbFUkygldThPjC/IsgdQS8EmnFv9VBhNyHlQS7pUEKcm5q9Z7iYfDd64OL5m3KYQpk+Zhm98/svITctEI+l4tr7ajumJi0/Ad7/+Ldx83fW2qUk10y2mUX6eNG4kHZuIc5OUMp/PlCW1BtGhVUfoMG2Bih2hQzvo4VUeUYiCU8L0XaoZBexnGWyn00eOwfETJ2zXWempthiE7V39yelqTouL8Kj4gA+J5BN66ZJRC5T7W1B+lzpLnemo9co5n7CTP8PISJIyKT8pqmaGvCqgcx39xDc1A2jP4cTbeam0XrpI/nKX4nW5OPtmXXxFmPNZeGuVy7bD+1F8thRzR0/E0C45sB1YWQ6bMTatXuV1tJKcMEWb1cK34l52DE1VZRUOHT2CC5WVlrT4ly29VTimYWQTwQhmsyiMEVDDZW7wQMt5lW8ErF3wZ7jImx4xNNp0HI4lRT/FraiqwoGTJ3C+rtbFVjtso5mmVTLiv4yno8iEjqXD2HYhXlraHdPagizKk6vHTrAZt7W7dhnfjaFxrLS0RNxmWom4YROm5xvl+O9Vz5aL7h2WRm/DncaolqRrhU5bqAndU9Nxy+TpGNSjD5Zs3oz7X5n//9j7DgCtjuvqs/vV7btsg10WFpbeQSCQAIEkJKtZsizZlnviluok/x/nT3GcxCkucYuTOLEdO+5NsnpFovfee+8sC2xvX93/nDvvLQtGNrKFhOTv7s735k2fO+2emXkz2NBQbztz0nQr4G71no3SJmoZiAElx3gLW6RY5E5A0KdfBaYsnD7KN/Op11xGfFo6qBRXK+NZs28nwsVF6GA+//vJR7Fy+2ZMGTMW982chYG5hciOCWqzfHRqvTyTA/5IJHkiEoqgUNvKxT6aqZo6UE4yZ8qlJpOzcY4yxpJ1qzFhxEiMItBXOlQHxXfPsYVhPLa3K6NfcCsD5s0mszx9WW4+7p11C3QHa1/+ZChDGcrQtUSv+5ZgN+TRVL0nH9Zd0rldXEiA2U3zIAFbVkLfcbG75yCnflzhya300UgEi3dsxYrNG/Hx3/kYduzYgeKcAkwZMYqDZgLNiTh++OyzOEOw+MSC5/EfP/g2Nu3dh36l5agqK7OrAs52deAHTz2BR559AguWLUN9YzOqawbatQY7jh/FlgP78da5t6Ch6RyeWbQA/Qf0RzEBbyAQwtH2Rvx44fN2eMHjC+dj9d7dOHP2LLZu246sWBxVlf3x9EsLUF1ZgYqSIrTEu/GzxS/iv374HTzz4ks4dKIeFf0rUVxSQJCWhcVbtuAHjzyMp+hmxbYtyC8sxkDG1x6LYcGq1ajtX4Xrx49HOi6+anaYAyZ5sGrPTvzvYw/jB0/8HGt2bEaA4LOufw3TmE0eJPDIghfw3ScewfyVy3Hg6DFUDRiIsqJiHD5zGo8tWYBDZ87ge489gh898RjtjzP/g1FYVII0Bft9p07g248+jJ8++zSWrF2DtkQMQwcPRg8H5fX79ttVEK3tzfj+T36IFxYtQpylM7imBuFgCAePHcO27TsxatAQ1Le1YPGmjZg7dRqqygdg0ZIltqqRYGH+xw9/hJ2nT6D+zEnsoUCWV1CIDbt24cDxIxhRO9gG8STTsmrXTqxYtQIjhgxBiGDWiUqsRa4K9Sr3k6HfhJzwTFZSkOm7JfiNzFslXaKiJrvK8/PRyX5l7fatqBs6DAVh1ieCCNsOTEHyctkMhYNIaoKGbTs7wH7KOqQrJxP6FbKEUU/5gq7x21PSqytUxXZbJp1SfLLzlQC4rze/Htm7Qu5j5pwwDBfdNUF+8gwYkVQ2DgDQjHXudHsrXlq7GuVFRXjnrNkoCXrbK1lGEurly+VRq816d9y04OyHIbKLqGB/P270GAxjv6fru6zvlG8rA/kXKXYBEH+c8cLmjwEqmvtOBZCJzQxsycw3t+D44yYbnHlZaSnGjhiNoRX9kUNfFr2tDtON5cGtplk4isMF4uz5q7SoTlYUFeB0Rze27NuNsvJSu2dXB0UJcOvPciQP5uvVJeVX5HhvWuNNb0zSy5yJVT211CR7UBLJweDqKjukasvhA9h+6BBBXjZKS8vsKjLbMWM89PPgwnITMDK5QL32Hvl15nLk87GXny9LDNGsBeSo4YC0pf4Untm6juNxEAcOMr2JNG6ZfgPmTpiMskAY6I6rFOmH5WyVgH5ZyZQ6TUKEKBfYVuCILB0/xD9vwzbLWoWuwxzZfll2L6xfjfb2doLhucjXbicBR6VJdZzuLAqFrfI1deWk+mBB9fXE8G2Ch/nNZZ9XzfoZ1CS4gHsfh7+cbxnKUIYy9NqRetzXndQl6rtOXW2iDl1DXYpCycYjB/DwikUEo5vQ0ZNCdkjbWd0KiUEU+3DUbctavW4tKguK8JbxU1BbUY11m7fa/YSBaBjnY5342ZKXbFtvR08cM264EQcJiv7xm/+JU53NSIYD+P7DD2MpweDNt9yCmXPm4pmli/CTF5+z71YkSWi7roT23NwCPPzcc1hB0MQXpCIhrN+7C08umG/CVZ4OV+AgE9VWoMIiRPPycLatGd998jG7eD7Awfs7BJXff/JxjKLwNGPGDCzZvhmf+vpXUZ/sxOGz9fjKt76J3PwCPHjfA7Zq+rn/+W8cPXsG2dQntbrJYtM2QPHNBjMC+x0nDuMf/usrONvUjFtnzUUoGsU//8eX8cz6FYgwrBeWLMRPnngC10+Yhrtvuwurd2zH1x79GWIcCU/Fu/D1557AN37+Y5QRXF8/fQaWb92IL/7su2jJSqK5qwuf/8bXcKDhFN52/9sx6rop+ObTT2D++rU2wy/Av+/QPuw+uBuTJk9CWU01vvDD7+KZVcuRnZuDvUcP40mC/JZkt/GI8pUJkGny9qfPPY0N+3chLy8XBVQRmuUSaOcXcrDPz8NJ8uxH85/B2c4OgmN9pwx85+nHcez8WURzoqo+DExFZNxw7xnK0MuRhDQTLNWP6IxsYMa48RTWAlixZRPi5oSiKNvwBdFYEp/0dM+nrlMpzMllvZeA51bTrpTkUts4+yrbVUFJ3z59YOdmdzF6nZwTcZ2Sgd4Vgj516BuK0hqgHwncFykJoLaickHR6TVJTKqVj20D9gT6OPVbCHDaW1sxZ8p4lOVGyR/xQPZuANObXvqCVQEnHZDXxrKOy5SO8ljadf3KUcS+2fhCh8ZNx2r++CExXIXlXnvd2GQB/Vlp8F3upFzdcOGZVqb05M5kcOVdnB3CSALm4kBEi1ropEVbKoVuji1ajVNe1YWpfP16534FVpRLvqeS0C3Ic8aORkFuBBv37kZ3MsXxj2MCI1bZ+m5fdWJisnVKLXkkUCMe+HVX5PPCFM3sShdaaXU7GYvZJMPdU6fj/ptutonUn3A8+N/nn8bO06c5BjHXBLMGoMgXV4ZunNM6up7GcLUPhW+8Uky/nPwVVF+9HMnGFN0oXK2bClg3xbptknhQRRUeuu1u3DR+KvKyOH7F2d6YJJc6pVRl7SY0bGBj5Slk+eRpdxT/tKtDZOfyspzUs4hH1hRZ/rtPn8SOPXsxd/oslHMsT+lQNflheLoix3x7iVT5/uqcXwFpxoRxK/HatbXv6HF0J9hSroCvGcpQhjL0epD62muDvEFIKjsYQn1rE55YuRiL92/HY2uW4kTzeXf4ADtyEx4kUXDwDBBsbjl+GFs5eL/jrfehJBzE7W+5HWv37MRqAiEBpIi+WaWnGVNvwN989OP4x/d+GH/7h/8Hre1tWLp6OePswX3z7sBXP/OvuPnGmzDt+mmoqRtCgFlvAqwO2LBunHGXF5Vi5MhxWLh+HVoTCbT0JPHMggW4ftwETB81Hn/4jocwvqYWs6ZNw9997Pcwd+ZMhpFGOBJFIDuCUx3tWEGweM+8O/GX7/8Y/s873oe//70/Rm1xBdrqz2NAYQk+9zd/j49/9PcxiYL0TXNvxp6Tx3DkzGkDptrhrCt/3IFJShMLkQLAwg1rgUgEf/cnn8Afve1B/NMf/DnumTMPDfUN6Oruwo1TpuPrn/83vPP2txK0TsGMmbOwdutWnG/rQiAYtmHwHffdh0996KP45Hs+gD/93Y9gycZV2LZ3J/Jzwvjz3/8DfOmv/hazxk5gnmajvH81dh8+ZNudgjpkgwDzT+nv/77zvfjUx/8Mk2dMx8I1a9CpIZvAMpWr+yXJSw7CGnQlyJiAEA7ZpMCg0jJ85D3vw4CCQrzr1jvw9x/+A0weOhyzp03HkfNnsHH/boRy8rHz8GEcPnEaU6ddbyvvJox4rMgMthn6VeTAkGvPakLCKP1Yj+6YPRfbDuzDzpMn9Dm6pEu2LVefVL9M8dXkUerz2OZ0qJoJluw/LtTCX04KUXW/r3JbK52dTy40mve4ySmboPKVPmajsm/8PSWBXknuq/x0+2FfGse1RuKlpVcAzPgKNLa1YT2F+ar+5biudjD5pWtD6EiFYJkxONObLysyKgEBfef5lZ98B6v3bEeWOiqapVJp+15SYMv8CGGyTmhCUk8Bv97VVZLSo1+BLzn1cJPFYaDWOTCSnQ7qS1jIDJPhhTTRapOsKY5Bqnvue9eV+3fiq4/8EEfPN9gOE1mrbhKquJR5YSsk96vVZDdNMaq8DNPGjMVxgr0Dp06xDw1bmlUNBChfJUhzESlEtxKqRLkxWPk1fnj24ofmkP0VZ52InJVKIDuUbYcuZccSmD5oKN5/822YNnoc9hw5hX/7+WP49pKF2N50Dl1MvzZWybcmX0IaKxQ4lcCsxaJHH/plQNSXJ/xxwcYKub/Ej8pT+dD30N3MxNlkHKlEEsVZEbuft5lywh7KGDtOH0V9dwdS2oXBOpqyGY0kgqxTOv3f7klnQDpoy8Cq+KTECxiyMK2e8tVNhChdQEsygRfXrMK4EWMwuqoKSaZNk2IuyfbjyHmyR98696uoNxiqXm/SMxDxQgdU1ne24uHF89FOOcFN/GYoQxnK0LVH/rj8upG6R7ddxjTskCmAsWvVASd5BEoBDvg5HCB0Ub4GMr/H1mymDh8hisO2o4fRmk6hoLI/djU1I5cDev6ACqzauRNxDkIpjq4aSG+cch1yOaC0t7QTIFWihqCrtakFYYaRX1yE55Yswj9+/rP4wpe+hB2799gVK5JdBbK0NS+V7EF+KIR77rgDO/ftxc5jx7Bm716cJCi8Z9Y85DCOWEc3fygSxXXFBAWVWIedWKwtW1o56Y6nkRXNRU1lJQIcwBPnWzF16BD87cf/FIMGVCHI8Fta2/C1b34Tn/qXf8CPf/oT+tUBS96GIA4yEqc0MGpQFw+0GnHu3Dlb6eyXX4Dupi5Eu5P4Px/8KN5739uZ/x7kFfXD+q3b8JmvfAH/8tnPYtmSFQ6oZqeQTsRQUVKBCRw0k0x7qiOFupohCEVy0NLWThwcQXYghJ8+/HP8wz//E770lS/h2InjiObkWPllEbjXVgzAwMJipOg+j2aDyitQ30iwrCFbghZBqbaBGWCwQVnz0xzQyWD7flj87ezmwE+zzjjiBMHpjg6MGlyDm264AU8vWIQzqaStbo8dMhQzJ09FvKuLdUZhibdO2M1Qhn4ZGThUP+OtatnKFBv3qPJyjB81isLjMjTEY65nlHDOWuXWdUT+aod7z8uJolDfauvqErlR96QGYaQ4PGV6Z3fB/hKSeV839vT89vkzi963C38yUx/qK8/ossqP4/VSSoMBECr3cHmwb+rFRoIb9btZwRD2njqJ7q5O3Dh+MgZEC9nf0U59qcIhqXScH//d/aqPibNf6uropP9uc6+y1nf1KkSVv/wa/pInJcQOXrKY7V9a9dnu8D9X9kp372E5jMPiEyChUt3SFTzKj7lVPeH4ZUpe5JYWAqjd7Ls6CcbTca3/klQfe1Qn1RfKpae8h/p8SyPrmvaVTB82HDlM+KYDu9HNTASE9OTTMsOc0emrqSyR3ov784w85WtMb0Q35LXu0rYDiGiisSsQi6MmJx9vvf5G3Df3ZpSXlWHZjh34j5//HD9YvhTbGurRKKBH3is6Yy39qTw1/nnsMOVTr974rae0ci33ntLMlApb9l4+VJY6cDFG3nJYRltnDGcbm9HR0oFZYybjA7fcgdl1o22L7oatm/DY/Gfx4+eewtrd22ynkw6HVD0Sy5U/7bYI0W1RTq5dZaOobKeG6oqilVIalSI+2MvYrg5dOzd78hT7zlog11Y/nWvrhqTcu9O9UnIxXiCnl5ylMG0uHy3xLlYt9WMXk9XhDGUoQxm6BujX6wFfRdIwpEFWXacm1e07oUQKJdEcvH3OXNwxYQreOftWDCwqtVlPs5c7CRLZEbTGU3hx+XI0t7fjP7/xTfzD5z6Hr33ta2g614gtO3bjfJygkIOLBnMJO27AYCedZlg0D4aitt32L//1n7HlyH7cdfc9+MjvfhhjxoxDTN+yWboEWAW2OMDFYpg0fBiG1QzGS+vWYNm2LRhYXYPJdaPQ1dUOnRgoIGbbCr2/HgJGzZzadTsc0Jh8pLKTNmAySMbTjbZ4BzqzkvjRU4/jC9/4BgbUDsSHP/ghvP3tDzDPDMMGXAJWCScCZ/SnQU+8ECAOcYBMccCx0yeVXwoKHQR83RS+ddLhp774r3hu5RLMnHcTfv8jH8Gc2Tch3pNgurqZHvpj+hL0H6Q/neKoA6YSsTRyIrnYtH8vPvH5f0ETefbQ+96Hj3zsoxhSNxhJClvKi66MiKUYlnhl32UBEYYX0FYvClgClEqr3NqATDsJMdqSSfawBjgBSMKYRtOe7BDiHOjlNp+Cyx0zbsCJ+rN4asNG7D9xCrfNmIEi8lHeTViQYhwi8cVXGXqVSW2H/29kctVCFUTiGp/6Z0UKsK3fOnkqgsEAFm1c51bxpNTWrL7qyerKeumHIuBRSNCaY5NpriLaoUGsi1La3ijlKiQ9eMrC+wUl8wuq190V/slDb1vw/Pvq0rBfd8VkqWfV07oD8ZZPicu28skMCDY2EahuPXQApeTxhMFDjOt2djsDcQDGC0caC4zKHrRjmHUDBuLjD32AYHcC+zfXL8txSL0y3StO9T3ql9upO83+8ijHkWPtbTge60Ynw2LR0oVCVJ+reOlJnRn/BX7j9HuKbo/Lb0c7TnUSICsRmqBjVbHy0J/qgJc+nZ43Y9Q4/ME73o0h5RUWlhsDNQFpI4bnkXFJiRQfwxCA09g1vLIS44fU4XjTWZxubmRd1OnRAmDszenX+PwqK208d/xmOpQ0mklZ8jw3Xmr54vX5VGpptkJNY10J1ZNMIUI1uWYg3nPbPNx3y+3IyyvEks2b8G+PP4ovP/ZzvLB3Dw6Tl+cTCfvG0yFX8kZtS2FRuTj14/RGioTK6oDKzLPIUkGyTLRLq51hnOI4vong+L8JQJ9YsRQNbe0429GGRCKNYKIHBaxno8sG4N5pM/COubfgobvuxpQRo5GivyMnjxHgqrYyTHYUWt1O2eiXRGF+FOFQ0I3LXj2zOs6neKc/K2l63XHyFLbu3o1502eiPBpBlsZfjfUKV+Mb80GdhkiSZcq96PkK6CLnCkYBU6N0iMIsq37RPM/8YrqcWYYylKEMvR7k+sLXmTT4qGMPWBeqkZDvFCDrOGC89YY5mFhbhzA7ToHUQDrEAUCdejZS0SDWH9iB/UcO4MPvfBf++MF34UN3342P3vNWfPx978e5c2eweO1yZGt7Dgd5nYyn2XkbBCh4xNNxpCLZ2FV/DOcobHzoHe/BnROnYtTgoWhpaUKCgE4CVNpmyTVwEuTyvV8oF7dOuwELGPaqDWtxzy3zkEegJiFKs6RZqSTOUJDo4nuSoDpGuwT1ujdV30/pnrpN+/egNcwc9yvESxs34m8JKI/Un8aKVWswbepU/C7zMH34SDuJUIdWpTT7TlCqFCU5AsYoMcRDWfbdr075rRpU466NOXUS4YIIziXj+NS/fwU/fOZxnO5uxaZd2/Ce+x/AA9NuxLDaWtQ3nkV3kqCZQkAgGGF6z2PxupXkCc2i2Vi9dQOiLIf+Ayqw++RBtGXF8MF3vxtzx4xBIUH+6VOnWUwOnKY4QO89cYwD8Akk8qI42dqOXXv3YWDFQITJkSzmN5t50BYx2+Jlgz2zQ31PgqCX76qIUaYl1dWF881NBppjctfZhWmDR6BqQBW+/LX/RDSag+snUgCNd/cOub5QkqEM/SqSQE35zPoYPawOSrFvKGP7etvsW3HgwEGsOXwAugoqRYAqQd1NQElYpmOrdO4RCQZRUFhg10KofesifpF9J8s+S27UwZk+o5zin5sucO/8cczUkzxXa86KhOw79YZzZzF+aB0G5OWLk9bibbuw1+Z9b9LIxE7nlbBPpT65uqiI/ZUDA70gRkqDDsFLF/09tmkjfv8rX8QDf/dJPPDJv8aDn/prvP8f/haf/t7/YN3RQwSl7OPY39o+EPZJWeybdG7CevZ5//Dj7+D9n/4k3vHJv8CDn/x/ePff/TU+8e9fwrM7tqKTdaYnEKavAPtpB2zU0emqryL2YzXFpfa5ivWGzLd4wSHGARzlxXpFV58ukMt3lPVyPMeHTgHlUycQ5xjVwzFCO5FEF/H7VVL8MWXv+vP1fZXF7kgpdam9QAY47U+s1IRkANMGDcT7583DO2++HUP61+JYfSO+9+ICfPaRn+O/F72ER7ZuwbrTp9DAcbWbIfa2X/JMkwYM0pR+HN8YryY8OT7pFPtu8rCR9WXPuXN4Yd8+fHfZUnzl8cfxb488imV7DuBkeyc6epI2nsbJvgSHNQ23SY6h2Ykk614hRpYOwF2TZ+Aj974Db7lhNkJ0oJqkU5FVq1QfC3JzkW+n47v0ufzzl3XNALucMS3i00mOawtWL8fE8eMwdsBAWrC0LROOXtUxTXF7WiOGLTnL7lynXUV+Id53130oziswuwxlKEMZuhbpdT8lWKSO3Ow0EtGdZlT5T5Cj+0X5TOg7IHWx7O7VqVNZhx4N4efzn0ZHrBOf+PBHMGlgLYYOGIDBA6swvG44Nm/ahNbm8zYozH9+PmZMuw7DdFphLG4D36KVyzGwrAwzrpuKTVt2YP3mzdh+dD/mL1qIXdt3YMSgQbj1+hnYc3g/tu/egXtumoPinFwOPtko71+Fx1csQgEHqD8k0C1Q/ij0hvjsIOh6ZvkirCIQTXLAK62oxPNLFuDWqdMxcXAN3WXhhaULsWbPTizbthXPvvQS6gYPxu1z5hgAXbBmJXYfPoKlmzZg2fq1OEvB7b65t6KyvBwvLFiAusoKOyW4x1acybhED8rKyrF7924sWbUSm5jehxc8jzMNZ/Due+7F4OpBOHT8OJavX40dxw/i+ZVLsY1uw+Tvg7ffjhYOnss3bMI5gtaN27dhAd29tHQpHph3J+6/aS5aKRQt3bwBO/bvs1N7X1i6BEdOn8TUEaMxbcIEbNm9B5v37MLRk8ewfscOPLXwRRw7cQIfe+j9GF5Vhb0H9lIdwJ2z56CjvQ2LV63CLPK8qn8FnnvhOQwbOgTXj51o35ntP3UUi9auwaadWynMAWMGD0FBNA+twQDmL16C33/HuzB37Biku7ts8Lf6ozqRoatCJhySbDKGZRAO6dgXGbjHG4nUVKTY/NSFuH5HSm2XAq76n5K8XHQTMazYsRm1tUPtezT5UXa1wtX7YnXO9UcB2/6XhUQ8QTMJzFrZkRvxT5qL6RdNfvvIdsqQSdpFYdNOfBd7BTaCAhkEk1uOHMJZ9kkP3HQzBgqwuuU6ksYS+VcZiBSOoEEPOgkojze3IM26mkvQ6n83alsz5Vzu9E67/c3N+Lv/+Rq++P3/RUt7B2ZPnIYbx07CKI4jsXg3nluxBE8tW4hugtWJo8YjrEkLqjb6/9qzj+FTX/8KNm7divFDRuAm9u0jh9QhLxLF2g0b8PBLz+J40zmMGj0W/VSHlF9LrkEWPnpsV4smDJsYV31rKyLhMMcPAi0Nfkqq3EnrPYyMZy4/abrfcmAf2ttaMIpx6zAwnXAtu9d7Es8vGj/d9mSa1NbcQU0OXKrMsgjScwguB5VXcvyuQm11NUpL+6EjEcfhU6ewbf8BbN1/ENuOHLHzKnY2NGD/ufM42daO+vYuNHIcPMe219Adw6mOThxl+e89ex7bj5/C6gMHsXD3LizgOLto2xas3bUT9WfPUnQIY9yw4Zg5aQomDK3j+B2APg2wTwW8dKnALL1aFWa90s6mvGAY+aGI1UV3DRHdUb7Ji0RQkl9guy78cramr7LUv0PRVrYJRvHE6hXoinfi7XNuZd69qV8vPl+96uSSoqQZ2QQKSXfLFxFsu7y7Muob/1VJS4YylKEMvUK6JgBrb0fKHwmTvkCpO+90x6jszFwHZ3CI0GqdZjFTHEBSiQQmUSgY2b8GaOuiHeNLxu3+1MriEgwoK8VADoT9i/thfF0dAafuFqWwkEyhMJKLcYNqMbpmCEYOHY5ODnbJZDfG0N0ds2/GMIKtIRXllo7q0nKMHTgI4YCuUclCOwerRxc+j3nTbsDtE69DkkKHvlXSTGptbS3KCCp1B+zQqmoMrR5oVzJMHFKLIg54w2oHo6KyDB2dHbYF6NYbZuKD992LIg56dcM4eFJo7mpp5gCYj3k3z8UEDqwTOagWRaM2Mz+hdggqi0psoBRHgsxPcU4erhszEXHyuzuVwOCKAfjwA+/EJAL3fA6HE0ePsy2/XfF2DBk4EPfffAcmVdViQt1QHD7XgK179+E9978dudGICd63zrgRD9x6O3LiaePfsKFD0dLURIEqgJtm3IB5VCMI2vsX9iNPApg6aYIJAN0trdBVOe9/4B24YdRYBJIJG7MH9CvDiOoa5DCPZSX9MJZ5KGBeCnPzMXboMIZTQt6lMWbcWERzcpFDPk1gnP0ZVoqAYOOxgyZofPitb0N5JAj73sYTLjID6tWjXsGTQuYbHbD2JSXfz4LyqL7KYcssDOg/APtOHsPhk8cxmnUzwvplIEOra6xycu9XOcneAq3BYMjwVDwWs5UfOzhIodHO/vT0lDz3ff9tU+KXgX+J+9k9JjjbvhdbmuqxU9ab2Y8v3LgGxewD754yFXmyI3/plEql4RUAH1Z+LAiByV0Eud/82U8NCI4ePMg+RzBP5jBtZZOmu71NjfjElz6PZRvX4/c/+CF8+o/+BA/OmIE5o0dg5phRuPXGmbjhxhtxvqkVP3zkUZzr6sK0SddZ+X/hB9/Dl77zTcydOQuf/dO/wIfuvBc3jR7N/m40bp46DbfcfAty2K/9+OknbMvnjVNnoDQatlV87aVVPbONv0oz07Nw03o8/NxTqB00BBWFhS6PlldpXDZFAuhmRtJ6f4RA+FhzI+vpCYxgPS1k27Qe0XNzKfUtg1dTXS5sq/ueEtnTtzctfz3gatvsqU3HY3bdUGlRvl03N4pjxJAB1dRXciws4njfg+Pnz2PHgf3YfeQYnwexed8+rNuzG2t27MCq7duxZucubNi1Gxv53H3oCPYeO472rm7k5eVTFijHGAL7GRwLZ0+chDEcj6oIMvOZlkBCG3FdWtyBX0yfksg/lZFdWcP06vRjyRaGQFUnWaaR7ADKdCMA+0eXT/1QTrH67ACvjFRvtU185cH92LpvB94+7y0YGM2zSWeLTj9XkxSHY7lT/NHfecoha3buRHlJMSLetWV903LV05WhDGUoQ1dA7INt1HjVSaFq0NJqo76j1MyiDcLOupcERJUA25rnv1NJJNEJfTqZsCeQjRgHiDQdCayG6UhCTooOdd8ZpWjEu+MEfxwkvOwk6Sab5kntsaJZbjCX4DaORDpmW7DSaQrf2ZrR7iHIo5AZjCAY0uFCKduqFKOfWDqJEAWncFaQ5gRJiRjD4qCTF8E3n3oUTyxegK/91T9hdEk5ulLdtmU4oI/ftCWNwEys1aqrjqkPMS1pxq97Ye20Yw5mOt0RCNFPjwFeQm3LayjbnWysdCac5IKeWEIIHeEIBR/yJUFQaoOihDcxjRyTwBy0mVJqCMiV7xjzplXqrB6KOLlhJAK67IEDdDwbUZolgyk8u3Mzvvq/38Hff/xPMJ3gXyvQuphfgDibAFgHJPUw//qg64KgQdBPe01I6KRmnbCoVEjYlK2dxqn8cjTWaoYELK02E/Uw3xROu+IsoxQiOriJbqHVKZZfgvlPE8gGVbb0L5BQzzx85DP/gJHDR+FfPvKHCHS20Fx8CRiPRZlB9eqQVS2xmmWUS6E7P0dHapHe6Ox21YYPASatlrC/8DKl/udEG4EKQcR1Y8dj3riJYDMxQZZVjvas09a7CXRI0QP/E+RRU1sbq3bc7ouWmKq2JjKh1HS9Uf/WkvggwKqTc7WjRHwMsD+2cmA/H86OYFdjA7733JOYM2UKPjRrDnLMp8rJNI6szcuMhiob9jOHztbjxTVrMXrYSMwiiNShfTpZWW716YHODehg3/unX/485q9eic/++V/hfTNuFFxm+drIQLfqw9xJ5s0M+gs//iH+8yc/woff9wGE2T99//vfxfvffj/+5nc/hiJLARXToNLWAXIKRWL/99avxl9+9l9w/8234ou/93Hkh3TGccLynpVi38V0JBnxhkP7sG3vbtw2YxaGFJU6BlG53Lmnr9F2ZmOC8sQx9YV9e/GDl57D7TfMxk3Dxhjos0OOzNNrQ5b3SyK0foOkhxWxR76rPkbmQObWXhiWJjTUGlmkDvSR54Fg0OrK6cZm1Dees89ZujgudGsM4jit8UbAUJMWuvs7ynEml+ArJxBGOcFkeXEx9ZrodLuSNHmQpRVSKzexUmUu7roJFJHXrFUxLH+2m0KFS4skBRPFq/pQXlCIfI7LVi70oFBcnr18qF4pT4zjQGMLvvvSU7hpwiTcMno8beWWefQ48qqPYz6jLV18eD/6U9pE+8+fxbce+Sn+9F3vRVVJP8dH8j0ztmYoQxm6luh1X2HVoCBS12naPg6so6SyLXYc2G2Gk+YCt/rGUY61imnXIbAT1lUvGk9kky3gw3cdLGTznnF9w6r4OJwIPGsgZHg6+CdtI5hetWJLkCXwZIOlBjKGxwErRTtdJyOKcQBasXEdJo0Yjduuu55hx5Gy/URuIDDhlPlO9TCsHgI6DXiJlH0Tp/zqGHwdnqRVwjQBrECs+WNelbcAwab4lmA8Ao4BAr2gTjpmelMUuuiVJJGKxDiTDDdJj3biKf1lMz096QQIzw0walbYssh4LD7Gn1QcTFsi1GMnATc2nKVwPgZl+flIdxOYp+MIcuAy1qkExDwO9kwY081wqGyblBiUIL8YngQ+gXMBc30zZtv9aC3hQNupVJ5aFTcwrDyoLOhe6VH+TVDkI8W0Kx8C6FnRKPacOmGnEr/nrW+1b9mylAcGrPB8laGrQ377tBVWCoFhbwa+bzt9w5G1H0eu7gg8eXnluw6UKYlGEKUgunDNapT374/KggJrd/qmXcDE2p6aB+us9Se0C7JP0vbgGNuD2qnVTQXpMVFR9Yn6t5Y8bri+wTrLbNtpYhNt4i1BhrYDHzt9ErdMvg6j+hHEifOsg7bKqBDk1wVkJDMBnH75hZgwchQGlpWz36fBhRGBD5YPO/VHV63A13/6I/zB+9+Hj86708YUu67FClT/TIO8Kl18nzRhgvWV3/j5D7F8/Ur83kPvxt9/8KOwr2pdt++lS3VDYbm+euzAGiTzc/GDp5/A1HETUFdZSRfyQLc9QQVPSqN/SSmmEGCXRAjLGZa+j7VwmCGFqVB782zm9mb1SycEbzi0nzwLYOygOqZHN3e+tnS5/tcvG0un0/aSxjmRs9OYrjKyEYClxHrAumDnVdBAPOjhOJbo6ebYkrBdRgPLSjGIqra8HEMrKjCsYgCG9x+AEQP4HFCFugH9aV6OmvISVJeWoDAnxPEowSFK47E3lqku8c9Wd5keje0qcisbS5dTKiK/HYuURrf9XDi6ByUcj4pyoiZbyJGfb5dHXzFs1rtzHCMfWfgSair7427KDUEDsvxX3Vcf4vHlqpAXtD3442qVVUA0dnVi856dmD5uvO166ktXNU0ZylCGMvQK6HUHrL6Z5BZTfcx6HevJkUArIOrc1fnbLKiWO0j2TQz/JVTrEASz0pgkxUAVrtb/BEAVmAZ8tyWNipaa4LTZfQ5Zdgqk0iormrj0yC11/DcBgvFMHD0GE4eOoIBAQUpx0NxcySNJwdtKDAMXYFbqdbSQlwvLA5NFnTKt0wTljyJWtpT8OjOXZ9oxXP9UYfvGV35NwHPxaHDX1mXltYfSVjogwEg34gndyI8Wf5U8xzUCXepTFMQqCkswc/xkCuVFBIMSkiyX5KHjhfisgcvFz3TryfCCFCrMrSYPmAdtUFZ6lQ5GbH5NLDDhQCM6baVn4UhQcLyVY5qZ0E//ss9WSC5uJse2Dc+eMAkDi4sozRHIKiRXmBm6yqQ6JHrTAFarm30USUYi1Sjt6FDV1YRIZUkxmuMxrNywASOHD0dOOGx2qpusmnz6/RCFaz1oFwi6g290pYompNz2YLUSF6ZtZzUv0v92Kv6QG3qK6TSzfoH9gRjI0ugJRbD54H50d3fj9smTUZqba+byYKtR5s71HDJXnyO9Jik1q2B3eDJs9Ytyq/7Kwmdc7azH//7wT5FiOX3uD/8Uhdo5ookxhaE+WW4tRL2z/2FZE45g2thxCLI8Z02agj956H0oyuKIIpzlOjGWscYQTXwwPVR2NQ/Dq6yqxvPrVuLIseO4c87c3u3lWolV2uTdXU9Gc8Zn/bTyRP+WL+sPnVtHSpkYJy2fbJNr9+1Be2cXRlUPRi7f1VYvR5eWw1VV3p9x8hI7LzGm3KvyR8V/pVxlYKCSduKpzLSNm66p4djGMcAmPQkAVQaaXNCnQ071sJzIP40TVCkq+wbV4nPFJbAqvXhqU6WKl/aXplVjuaWXypUto6dblbGEC11fU6IdQgpO4WnwVbCmXGbMhHnT9TlPrFyKlo42vGvuPNY7HTEpj86t+b8a1DdcxeW/e3VE+YvHk2g+e94+zcmNRMzcJ8t/hjKUoQxdA2T99+tN6udNUa/OX3p1k71jNG0E/DSyaOBKGeTiACZp2gb+ACK0iwqWSojQ4E9zhRPUPaX8s6tXLEABLfq2ODiwSZ/UeYISmFy4Ana6GkB2CkMDi+ClAJoGtQjNSrIjdgqlCRmyp5lzqwHNKbnXyqi242rAsztmqSS4JpRuxmVX1sheeVJ+qNIUhhSjApNbnTApCCe9KTrzSfFpBdjyQQtZGeA1S/4qLRR40hLm+JKVpVOWA3a1g1ZeI0yf7qYtikYoTNG9BAL+kRkWjnJswpSC4iCtwVq8VAbtHlwC7CTDlxlNKHwpci+B5k/6HvLTraI6G/dU3lWGxi9LMMn4LiFTrqmnMFnANFSGcxBKSPBw8bicZihDr4D8Okbq1ape86HWYXVcZqqPfFFvMO+661GYX4Cn166260rsVFJWQqt/EuZ8gY5+FaaaUE4kjPxojvt+UsKytqKapdqvuf6tJ49rJGOMY5z0LIiOVBxnW5pRWlRs3/4by7y+wqfeyTrp+aPPQxq7Y2jRzg+v79ChRpoktG5QhUs62dyMPUeOYMr4iaggMFYZ6zMGK3M6tH7XFEuYXkIMVyCoH4HtX7/3d/E37/ld9AtG3CQpnSlJKYZtV8lQKY16Jtkhq9yHse5MHT0B2w/sx8mmJobK/lJJUXx8qFeUX63wNTHfDbEOZ+FVFAEG20Hk/V1UgagvCkdQVliMzq4utMf1/bRy5Pxdql5LUmxXFqNcKc1eu1I6xUvyQ7uGUnxPa1y32wFC1GskJk/kT8wnO+jL/vqSJla1Lcs+heF4p3FJyk0Cy4/jp9q57UySJy8IPS4OjUQDFx3/WB654bAd0GZtnGY+Ob/mkBqXTo2NG44cxJ59e3HH9BtQxv7BTrOWEwXqOX/NiHEzyyTylvqygkI8ePs9KMrLN3CfoQxlKEPXIqnvfl1J/aYNBFQCLr7eTXtqEPMFFdf524oGnzLzV0mzOXikIlEkg4RhkVxkUSEaRU+IAyEDzeaAlxKoomttmHKDoMAXBQEO+gJeCk9ba+VaYNdAFGO07zio5N4EB3boTBGllCTd0J7v+t5SA4AEDxNc+OfuCqQ7KheEUi8zzeZzUDAzxaA4BUhFmh1meAa6GZYGbV8YkosewlaFw0GmlxQ4U5QMZKGb6Re4JTpl/Ppu1OVLh1VoHNJ1DzFaJ8iLFL0J9tlWY9rH0jHEggkktMSkOHu0ndjxwGWAol8PuUdzlwflNxtxxmtb2GTGSCTImQBmvKWZeMD02XZtupdAKCPjgsqhV2Xb6YkqA3MjvolPBnRTzIOu4JGZGXn5zlCGXjmp5vhKFVlt11fOgHaqw6y/+Wwr9916G46dOImlmzZZO7VdBqqfrLdq12wuzpv88Z0PFOTnID83jxVdfQTdMBwDRKrDev7WK/V6Yqb6RL7bH3sF8kf3YTa1t6O0uBD5Qe2NEemXvGMfIVIY6jUNnpHxje0d+M4Tj+GFNStdH6LyZDmp/9HqNwtBLnG6qREnT5/ChOGjOCrQjfpG2tmqJv25MxCsIljZ2fZexpRmhylwolMH1NepsrjtzNaTyTEBkZS6T/a/dJtUn0Ub7V4Jh3Jw6kyDQrVxgymkchORjNjOTHhu5XJ89/Gf23fQwWy38qsArE+lP3FIddTGHcatP+W/qqQUyXgCrd2dlmcmyuPxta+sTbgO3fihMd0mSE0Y0Fghe9k5PhvLlUP682oE9W5sFJdUkvqzUYOsYFAMD3aOQ8gmj+WDbVFjjErWky8Yi/PjPZUuSxsVf2yMtIlu1oMcjqP9CO50/7lIK+BWF6RXqizt8kst03CoqQkvrliB22fOwaSqgbbrTO5tbFTcdOhCevXJUqXA+0agdLOuiyx/tAznhpyZpdvlJUMZylCGriXyhv/Xj9Rna0VToEf9vIQNbZ/RYKNOVgO0lNxx1OCgkeTgo2GegxLddHGgenjJi/j8Iz/AP//0+/jsj76H/3zqcSzavQ2d7K51RYLGQwkdmklXWBr8BezULWv1MREJ4TkKOk+tWIyUViI1iNChwJvSZFFrGOMgkw468KX0aNAM2GCqQY5mdGVbgOlJA6HylDDMLL8cRhleUqc2ZOmCcIbN8DQTr4QEGVa27W9yg6/Aob5xsUOfKLj00C6lbb50n23oUzG6AtRgLEHJUsqE2SFMBK1ibIjPHKpgKITNxw7h/37xs9hx9DCC0Qit3eyv+C+xMFvue4KMUyvWYQ5cAUYj/gUZZ9DetTqrleNQJIgjjafxb9/5Bo7Wn0Q0O2TAXWWSDJIf4h2VeOO+RTLxwP60YmHXFVmKFacTUrSV2Fa+VU4sNwn3OphF5e6+E8y2/LAIrBwzlKFXTKpffEj1ViHWTdVDE9js363hS6RNsQ1W5+Xh3tm3YN22rdh05BDrpcCneTO3Lggn6EkWFKCR4K17GfMIWuXGVi5oZyeQZsiR+gDx0CsIa/ehIBpamtDS1Y4o+yi3AV3CvWmszMha47qtHHqGWrXUCniSljJTuAZSxHbjueN7B8FCV6wbRbneMU4MWH2qPlOQGz1t9ZYB9LAzMqWOSn2OylDAxfoqB6qkVFPkoPdzCXmnqbYECxRX5BayYwujS7OEJPV3Csv1jer7lEb2w8mUnfKuOATo9XmIQtLOH/66jFMpFCkftA2p0lVpQHssZuYivz72Va8lWblcASlLOkwpwZQbWGQ6BTpVFgEkPZVg7nWoosZE7VwiN6g0omgSVGO5xjGVoFd0ptyYyPDJOt2lq6fAsQHfS5QmGzQUy79YZUMolcZGBUMja8ORQBCl+QXICWp8pam588d/+XUBqGRY/GiMx/DEsoUYPmQYpo8azaHdr2NMo41zXh2+imRp9559STGrjp7taMFjixeitavT7SBR4jKUoQxl6BojdqmvL2mW0VZKqQSgpHUriQJuGgg4kLGDT3HQIpRlgmlHEGNDAgeNzlQK//mDH2Hpxo3ojHehi4LO5m2b8Zef+xd87bGfoZMSQzIrYSuG6ohzcnLtJN0AQaq2myq67JwcbCGIW39gDwL5UQQ1GCV0SBO7+WgAYZrl6ORagj4NWjZ/S482ZGpLLAUizbJGI7l2JUuYbt18rwCpgCYFnHAUuVHaa/U3W+AvjVCAwJDp6MlyB2XodGKFHowSNDINGnDDFNkUZjQ338LNImDX1y+SrQN0kx0M8RlCHsMNawjSwBsiqMuNIFKQD51urOGqh/6KKDxPGzMBBUwHMT9dZzNNDDeHeY6GGWAIkTD54gHmSJBAVd/k0czyFcmzAS6djiM7HEAbw316yXI0tyeRk58v1I0cCpxRpkTbsOjTBJCerCCCgVzyyc1+k1mWJimJXxISlH9fiblWLyiU6F2Dv4QHrb4IqKtOmBCZodeOPEHsDU9WwfrUNZEENP/Ft7esOmFS7XDSoIG4ftJEvLBmBQ40N9p3qmwinjuS6jCBhr1LgGVd14FkRfl5yGXb1zd1NsmmvottyLYsCuDIH1uKUy4+p1Tr38TkNXqXY5df7bTQFt7u9i77TjGP/bJBNjoVW035DBJ/vFkD9aX9ivLwO/ffjztunGn9o3PjOWZn4VfdYoZZWlqGI/WnrQeSve1GYcBux4vGHD8SC4Sk/lYpVbnRHcvVvokUeU/fpcCQcqGw3G4g4PCJ43YQXW5u1N4VkpJj5U03CSYuwjDvmX0TPvauh1BSnE+YJginfDAM9Yf8M9BKvpm5FP/VDVYUFdtJ9gK7GnNEBoQuUdcqKWV+8qx8HWeYVf06e5Gz01N8cTwwTnqOfNfuzxmr7uipn18I2wwuKP2Kn76JJcoMGQjbs67cKcrLRY5OuWflsbMbLB0sc1UwoltNqro6AnSwDjzx0oscE8O4bfp0uK9DBRL1nTH9u8bPf4vt6pGioVLevOrh4vbib03GsOXAbnTHYny/ymnJUIYylKFfk6wPez3JzYSyyxYi6R2g3ECk2b5sdvZZFA7txEQJKCQ5dR0rQSEH+m76mzX9Rvz9H34cn/6DP8S/f/Jv8Z4HH8Ijz8/H0u0bkcohaIsEcZaAdunObViwZROONzcjmwJEJ6XOnceO4XhLG+q7Y1h38ABONTYhnB1FgGDuSFMTFm3ZhtU79uBMewzBSA6ZprQqndlIatsWBdIOvq3evRMvblyPbaeOIUUAKCFBF8Hripu9DQ1Ysnkz1u3Zh2amPJug8cz5Jhw8fhwJMkFgPSsYRpyCxwG6PdPWxjTnoIOD22oOJgs2b8Luk6eZl6itNsY52BxtbMTp7i4c7mjDlkMH0NLZgUBeFOeS3Vi5dwde3LQOB1oa0SNBicB+QEmJHfxRWV6KeCpJMBrBwfPnsHj7Nqw9cghNDPcI39uScaajB8fOn0UDeXaw9Rxe2rYR648dQTcBaXY0gjPNTdh6/BASeQXYU9+ANQf20m0rDjacQlNHF3NInpM1WQT5LfEEjp85C31Tlk2QLZEuYaumckCnHkl+cDKEK3/TmsjqHNk8NmusVRUzyVCGXgG5CtVLvdo+Zkbmjj9Uqn0SVjXtM3fSFAzsX4VnFi9BQ3cCgaCJyzYp4zypO3X1Nsi2pGeYz34ErXlRnSTqtrA6QZX2tsIiP3Lr/Zm5lJ+EvmZvHsWsehkUD4wFxstUOhvpeAo57PMry0pdO+eP3zc4ACIN+SbArz/2F2E+B0SiKGH/oi3YBup6w2U52bkAwODScgweOBCb9++1T0QsPQZ8FRHjpzItI/NBjcXn2SsN7IXsaeFL7x4OhNA2jbh7Z5xtNFm+YzO0K6iuf6U5tvFLEx5yrx/VlWQP+rH/rwzp22eaSdGxHS4kUqRenH7fqB/VnkggG0EqHZ4jZ87yAl3K+9dC8ecXzC6nNJbad6VS0lPp1yY1rW2oxVBpxw3ftYNHvJeid8u/6oTvX2Gahaf8OGybsR+2lBe+/+4fgiiiT2O/kzeoWAZhui3Jy/OurxGXjdMkP1zp6Nb9Ww1YsGkj6s+dw1tnz2W9ZA8iC6VLT/mQp9eAXNouJvduCXHptzy5d5HxkWT1M0MZylCGrgF63U8JloHfJcqF3+nrkKD2RAr1BHU6aCmHwojwjbmz0YrdLAeZrmQKP5v/HEbXDcFNY8ciRLCUkx1C3fAxWLZmnV01MWfqdGzftx9f+OY3sYRgdfO+XVi6Zg1qhtXZ9t4vfON/sOnwEZxtb8fylatQFi3A9RMnYP66DfjKd76DzQSZSzdswOqduzB21Bja59tgpm1bWsFs6GjHvz/8Izy2aAE2HdyHF5YuQlF+AUbUDEYgO4ynlyzDZ77zTWxgvC+sXIadRw9jzMixOHLmFD7z1X/D0FGjMHjAQOYphONt7fjLL3weJcX9UEH///6TH+K7Tz+KXUcO47mli5EORzCibgRijPtz3/ofPLFqJeNbjOcXLsANN80heAc+953/odul2LJnL15cvRpl/cpRV1uL/ccP4+//84sYNrwOtQNrsHTrZnzyP76MFzeswTqC7W0HD+Gp5xfQ7VBUVNfgs9/9Lp5ctgzLN2/A86tX4OeLXkJTSyemTp6CRauW4euP/AQNne04eOwwNu3YgNHjx+BbDz/M/B3HDVOnIpSi+MYB/n8e+xleZPrmzLgRUZabtgc7wcMTJFTk1FuxuiLO0DVCKhOR6rs7JVhf8cnAPd6spOyZ0KrOiC+CCKqrwwfXYvvePdh35iRGDa2jIOsYYXyyPo5/PeybpCfPJEgHBWwjusc5hZ5Y0votOXe4lTrz66nehwTpNzN5mSVYsy7fHuRTdgAHTp3A6cZzuHXGDPRnfydG2UnLLBDDcXRnq7H0o08w7PA2vgsIaogQ37UTxC8Ti4phyGt+OIQd7OuXst+cNXM2BuTnE3/Ezb+BWn1CQpcGXxSAOicjpc0FJWXG1PSdPLN+TX90p3tlNeG69VQ9vvrT7+HuWbNx//Qb6Mat4mqiQmBAyVO+lS/bnMp8BgnQepQ52TAMRWTZkJHe5Jj/9s5wmpMJrNu5G4UlxagbMAB2HVkf8sHHtUouhy9HlklP/SL1tb28C0e/zM6IiVCr9MtSpNVyHf6gT4l0IFF+btSrfyy7gErLuZKR7vilM9YlmlN2WXXwINas34C33nY76srKWSdZJ1jequ4sTZcgr1zs12lfdbI8MGwbX50BFWugF6nqRor9kq79G0Z5I+qdAi9zX2UoQxnK0LVArs99HUmDt1baNPDrYAMdjKCtT20c2J/cvAZfnf84frxqCU52dSLBztQd3MOOlB7sW0qtcCoU7XElMNaMdCIZRzgSoAoiznAS7KA3b92K8uISfOWTf4ev//NnUdG/P77+05+iOC8Xn/qj38ONY0di0rAh+Ne//SvcdtMMnG09j9XrV2L62DH46j99Gv/0j59EY3cTfvbC40hENLppW0+2HaaxYdcOLNm4Bn/z55/At//lC/jAW9+JXbsOoIOAbR0Hrm88/BPcNetm/Nfffhqf+Yu/waF9h/Ctp36OERMmIlhQiJfWrEentsuGA1i9ZQuaOjsxdsIEPLFoPlbu2oxP/7+/wrf+6XN4930P4gePPortBMVZ0QjOE2AfP30K77rnPvzLX38S5eUV+NbPfoZzTc340qf+Ed+mn+snTsR/P/x9nOhqAcJBNHZ121bqhrZGpuvHGDpoIP7nM58lD/4UzY3N2EZQ20VMEqOg1MhB7PCJE3jXXW/F//zjZ/EH73ofnlq8CC9s3IBbmZ8//sCHUBnNw0fe9S58+s/+AmOrh2HkuAl4ceNaHD5ZjzCFzWPnzxAQr8aw8WORL+HQtmFrENTo7g32NojKvK+4kKFriiS4/LYJL6yOVjW9rKvnyefv/bfOQ/35BrywaZ19O0c5lOSBBJ9FkhPNM/s2tm0d1FKcm49oMMJ+w7UA1Xe3dVQwRz2h3n1Fk179m1PxxwCB8t67lZVmSa1Ek3m5Aqsys1HK9fOGFNmfO36JBFR7sO9sA5bu342OeMy2a8tcyrkiiOCrvGql/IGbb7XDcz737W+CvaJ9VmH4kHG69Ty+yJv3sLhkLyMaSPmkpDmIy+GHbtSXpeU4EEQLDb/+05/Y4TzvfOtdVn/0eYsRhyvLFt+1hVkHPrWlkth46CD2njpFcKwxRquKitgBWyM+nVa/FoJ9lpJFkJQgcBU/xVfjr0eX8v1aU30POPpFpXbgq1+09/3+8jB+uR1/WAx0Qz6rdKymyVzyCPlcnF+AAt216rjpFQB5r7LM0idKql80VBqDQWw7cwovrVyFG6ZOx/jqaislfXvrpqkuEGN3mouNrxp5sZH8+son81iaV4i7broF+Tm5rD6OzxnKUIYydK2RG/FeZ7KDLzy9DqAIEww2d7Rj44E9aEjHsPXYQdQ3NZlgoXMR5dYGG/1xoJegIKVvgXoIxuw0YEonOhY/IYGIwskD974dH/zg7+LYmZPYsH0L2un3dEubXWkzYkB/VBXkoSwvHxOrB6OcgxPHf/zhx34Pt9/5Fuw8vBvbD+1COjeMfceOoDPZjbR3okeS6YtGKPBwsFq1eT12Hz6EG2+YgT/48IeQn5eHTfv2IFCYj4fuvRdl0SimDqvD7OnTsevgHg50PZgzey427Nxl4LMjncRTL8zH7XNvRTUB9fYjB1FcO8hO4j1w6hhKB1Zx5Ath47YtdjiUTvudNGUK7mQY04YNR0dLK3YScI6fch06Y904fv4sakePwmmGvXH3LgS0nZkAO5yTxzwdwr7jx/Dhd70fI0v7Y+rgOgLTe9CvX5F976vlbG3hnThqBGZPmoChBPv3zLwBA6orse/IYZSTV4Mqqim8pTGosj/GVtUiLxHEnTPnoii3AMs3b0QoJ4xVWzYhRunsdgr5AquSPm37MwtRlU9laYCV1FcQzNC1Tb8NQo2tLvRKsJ6GYGpgIQW8WXOxZe9urD6wj2BBuwRUpy/0Y474bsKsA0qRUBAF7AtC6ly0ImMCL93IH59qB24lRA3CV29estx5DBPGM5mffNaZAAIAhk3N8hfrmiC/g/1AjNYL1q7G9x57GGfPN5ppb/1Uufne+dTrtLqh+L33vBtLVy7FVx75CZrpI5tjjs40sFOC5V6JUdmYNxePkRnwxzorKur9w48sD+lshLLCaKXVZ37yIzy/Ygn++KH3YGz/GvaCRKmqJ1rFlXe6VzpNzyrR0NKMnz77BFZu2uDsnBPvx5HMLCIa2kOvUgxHq3wCrNfEoP5GIzLTeMvGqgkSTS5oIkLnPRREIm6sUr2UPfX6FacFcq0EJGdkh3CsrQVPLV+K8aNHYta40QaE9Q28wjN3qjt8+mX3mpCiJCkPqmumqHcp0dxJGl3JuFJl1V5kfZKlNUMZylCGrg163cc267j1Y//uqVXSEg4U4wYPRWU4F+MH1qKmXxmyksneBBvIZe+q61BsplAz0hppKDAEoYOMdDyTBMweRKhfv2kTPvefX8U3fvI9PLdsAU41NNBp0FZIYvG4Xf0iYSbdmUAgK4isUARPvvgi/vFLX8Z3fvIzrFq3EV2dcYQ1G6+7/tIJjlF8puKYMXECfu/d78fSJUvwuf/6Cv78nz6JxauXKpVI0G0gEjY/6WQM8XQ3CorzkI53o6P1PGYSXHa0d2DHwf0EqIfQ0tmOqePGMdkJWx3euf8Avvadb+OL//sNfO9nP0J+KGwDqAnHmk1nHAqrpyuOZKIb7YkuLF2xHF/++tfwma9/FU8++yyBeBGy4j1agGZ6yZeAVlpRZ4urAAD/9ElEQVS7yJ0ASvKLkOhImBpQUoaiaA7Rvg520nDcgzD5nMU8dncR3POZFw1TqFO8QHd3lxOUKOiluimAxynM5xTh+lFjsHzXFmxsbcSidesw67ppGFjcDz3xBMvE+16X/v0t3j5gfU0H8Qxl6FeRBDZ9O8faaoIpuxdt91O9nVpdg1un34AXly7BrpNuRUx7BMwbHzoBXE+7/kZyH/sXdU/a+VGYn2MTc65BMjBzQPf2qzDkUYraNzFdlD2+uG9PbfHRsd74ohfxpC+x/5C93POp74VnTpmCd971VlT2KzUXNpFJ3hruNBOSBg95JH3oznvwp7/zO/gq+9bP//Sn0Ff39j2xlwb363VQik+/5pU/ptFqHP+yWDM0KUEjAZNgdsDC+sqjj+C/f/p9vOeB+/HRO9+KXJr593grLO0q0hhmW4P5rp/SokLcOfcWTOV4ooxptdcsqJRPByCkXCiqK3pT3RSLAuzXLTzLdG+uM/SryGOrK1bx2u320QFLRfm5Nomhd7eKSr3sWU9UO9zOAJpRLjjTHcMjCxdgQHkF7pg2DTpiS1VOE1bmSkXCFyv33r/XhpQ3i8vLo/IU6EkZAK8nyP7x04+jraOdySNM71N3MqA1QxnK0LVC6k9fZ1LnqK1YfLKjFIDUHZ75HAAemH4T/vgt9+N9s29FRTRiJ0cK3PR+XyGf7E/tNN1AGJFIlEJhxE60PUNA2tTYgOryMuw5eQRf+t43MH3mDfjcn/81/vVP/gJzxk9EOhaD3XWqYYcdc6yr276dzSLAXLplA777/FN4+31vxxc/8bf41Ec+jrqKAQSFMTItjXA6gJAuMk/2IJgE3jH3Vvzv3/8zPv3xP8OEyZPx+f/9JnYcO4j8glzEY50IBHVSbpgCTRRNbR2mz6UaXTMIN0yYiMcXPo+nVryEkn4FtjUZqS5EmbEpg+vwqY/9CdUfMw2/j8/86f/FW26ahR6GGe4hsCRoRoppykogRPdaX7519o34qz/+I3zq9/8Q//Dhj+Izf/JnmDlpIlK6WJ48SxLo5hcVaMcZ6s+dphAN5EQ54J4/T8BMEErBR6vS2rpoJ/VycNadrpoKkLm+0RKFE2mE4hSXEgS2QQ10fCYTuHfeLTjScBqf/9H3caLxHO696VbkUArN0nZgJsAN9ax8KjtvIPVBa4beGPRb8W2T8qj6apNhQYMJvuQn0DqrbiRmTrsejy2cj93nG6w3VT8iAOM2uQqgaDXNNRgJvTr6J4/9S0lhIdurDiYj2JEAq2Dp177T9HhrAq36uTehEjHLF5P4Sjudfq5zD7TDQ2QAjH2Ru65LypjlRi8qbbecVF2De8ZPQRE7MzcHIDdyJr8KW5ObUuxzaFBA3n/8He/Fhx58CP/zkx/ji088hg6VH92kGHcyi4oCvUUj/+qyLD0uXJFKWbt5Uipf2gssdtHu3x7/Of7ze9/C77z1bfjbd3+QYFVpYFhWgwQo6ZyBaqu40qf+VCEXhcOYN34yJtbUMk+qPS5M/YkFUo7UgzolUn8uftkJ76yrNpFpdekX+Z5RFyuR/3206p7AqCYK8nN0j3KuWi/NxXu5dWDW8Z/tW/fsks8JtupmjouPLFqEUDCCt914E/JpbgdFypv8Bxi26qs1dDcV0UuuGF8bsvTwx9qTM4ozH8fPNdhBjGZ/CWVAa4YylKFrgdSFvq4kYUDKBm52lgkimKT6c4KxIoLWYaVl6BeJIJXsZh+rFQk3myySe4FNCTANbS3Y2nASOzvP4endW/Dp//g3RAgObybobWuLoa0zjryifgjk5GPr4SNYvGat22KczLYTgcv7lWHT7h1Yf3Q/znR2oLm9A52JOIrLSikRBbFy80as2LQePfSTlRW2w5rilJRioSy8tH4V/u7LX0RDeyeqaoagbswYtHR3IN7VgQkjhqO9vR3ffvpxNCWS2HboKJav34wxw0ajtLCfXXcwd/o0bN63D88uWYZ777oHFYF8FCTCGDdgOE7uO4pzbe0oKqvEvvrT+Or3vo1j9Q12ojDxIuVdMS+IZLwHVcUVmFA7EktXrrArZ4orq7Bi+058+0c/QUKHvUiQ7omjp7MTU4aOwAgKRv/94x9jW0sTVp48hm898zjOxboo0WmmXoOauKt1BInauh9X8fGdA1ucwtbA8kqUlJfiiRULsKOpHo093badeMSAatw4eiKeeeoZjBs+CuOrByHZ1WUCgcrPVoelpfIFQv7btu4MZehaod46Sr3rKAU41BaETthMkj2YOWESRoweiccWL8Ch5kY6oQXbpACt1XPzpxBUz7WqIdAK5OaEUZCfi7AmyNimbNWGrnso+Dqwpf7Q6d+MSuS4QlJ2+RBv1e/oZHUZtrEfdjK1sxVPTOlNftT3iWcyEHJUf+gezrmeiouFqJVuTSGYW/3QbwFd/P3vfAgfvP9efP6b/4mvPPcUulh+AW3ZJgAUuBQpLrdlm/6dkYUrezudlvVAoKeTEX7l2cfx5R/8Lx685x58+kMfQwkBZDLFPldpYNoVtZLE0nX9HtMhYK5+1tky9QKy7Ktt8sIiI8mKP84NSfnztLqHNCHAyrFJ1c+ny/E9oy5WPp9svNOVcTQqiOSgKC/PJja82uT4L2Ur2K5+WhlmhdBO3SOrVqK7O4YHb74VpSHKCBwjbUqBwfpeXem5AtJvn6K6aqR4/cisbejp1WP3xTafrIM6Zdoh6otJfHFgPUMZylCGXl96/U8JJjkzZ+u2y1g3y56VXT5Rmc1+SgKkYKeVPpE6XG370veRy9ZtwNZtm7FowQt4dv7z2LBtKypKSvEHD30AU2vr7DABLSc++vjjWLJ0CQ4fOoQc3T2aTOPe2XOQGwihqF8JDh07gh/97EfobG3DXbffgc6OLjz2yMNYvmo5zjY1oqS4BCUUCubdMNNmJ5NMk04J1kEL63Zsx+PPP4uFK5dh47p1eN89b8MtkyYT1PVHTl4BXliwEC/MX4iFi5diVN0I/M79DyKfwkx2OoV+JSXYsHUrBdkAfu+Bd6Ek4LYQD6iuQRtB8CNPPIKFK5Zh7cYNmDxxImZPmYacUBRLli2zg6Tm8l2HiGgNtHZQLfYeO4rHn3wSS5cuxx7mdfaNN2DSqBFobTyHNevW4KbJkzGsqgYDqwZjPeP96WOPYvvuPagYWI2WjjbMnjARw8oqsHzFChRTqL5xyhRQFEKMQvWy5csxqLICU8eOQXFuIcJFeXh24Xw8T76PrhuGQRUViObmYP+JU9i8bTv+5H0fwBiC7VQyYeWlsc9kA0+y8icsNAGgKiB9hq4dksAlEvhypwS7UyS9RvumJVVDinX8vbTf0jv7JQm5fAuxHldXV+PomTPYtm83amsHo4htU4yTYHuxX5HWxeiXhkH2G7qTMR7XJwYSfvsIjbRX7Lbq8yZUPjkdzTx9Fnly4tx5HDp1DMNqalDXr5TmxjFzKa44t/67B9jIthhVgu8CGupefBcGPOlGwrrMxGGBPaUjSoeTxo5HQ2cnvvXIT5FbXITrho1EWAce0bXKWX7Nox+gyl7GHIS06qtt4lol/dr8Z/DZb/4X3jbvDvzLR/4QZcyLDgDssWvZvMkOC0Pp07imdLktwUpLN3VxRcJ/pVEa4xUdaFw0K6WHgfh3vMr+OIH9mu3bUDdwMAaXkl/+eJtRV6REPT26e7wHBbm5KCZYDcnOaoDjsTHf3DmtQJ92T8RYfvM53u8/cRzvnHcbhhbmo4cyjwvW1Tv9XSCn72ty8curTcqDy4kAq5d8z4Q69VN8z83Px+DK/ojYgWUXyOdPhjKUoQy93sTxz7rgV50UqjrIjq4udMdjDqzQ7OW6P3/bnPnKsq9P2ZEGTSBwM5kcBGy0D9o2XnPJABO03X/qHM62nKN9DEGGU1BYjOGDh6IoGEZPewdS4Wx06zqDAwfRUF+PcXV1yM3LwUkKmSNram1GPxAOorm7E5v277JTAUcPruN4E8DGXdvR3tGOMaNGIZDoQVdbGwYNqLKj7tO2fYgdPgWW1nQCm3bvRBMBX23/alw3ZCSyY52ODxwE95w4YYcVFecXYtqYccglWE3Fumw2XyuLR8+fRxffh9cMRlYyRTPmmeBYq6jbD+xCU3MLqiurMXrkKGR1dSJFIffoqZMIRSMYSEAYILjXoBuORlGfimH7rl1ItHVh2IjhqK0ZgBSFmu72bvo5jSEUqlvJl7U7d2LwiJHoaGtF/wH9caalHZ/+4mfx1x/7COaNGY8Dh4/Zva6VBPPaAq1FjP0Ew/mFuYyzDIizZCLZOHjmBE6dOYvRug4nP8+usvmn734XRw4dxdc+9fco0qQF02alRoZIdBNgVX3QjLaKM+6NkxnAem2RhHwVnLZz5+ZE3OSPyui3QI6xlVRm1Al2prWnwGUPK6pEPu0QVPtvYh1/bOFLbJfdeOj2u1ASiWi+TS6cN/6obuvdB6yy0TpeZ1ccLWyPOiBOIFduZS43dgjQm5KMK3yQC9avy4jcCUexdv9ePLl0Ae6eeSM+MP1GdhkC+c7eeEjleEheUa86ery9Bc8tW4wBZRW4i34icmG889wxPvVf8q/v80Vktxnou72zdPtnX/0C5i9ejM/+3/+HD8+52e1eYUloR7imA11ZKmYZq/+iCqoMge8smI+/+Y8v4/Zbb8NnP/bHqIlEGV/a7rPWRGRIuy1VZzTTaSQwozRqZZXAh4HOX78Kh8+cwgM3vwXVBYW0dnEpzRrr5F4n6ctvyiUKAeb9mf178PCChbj7xrmYVjuInWnCjZ+X1J0M+LiY/JVVO0yJqiAnDyUcv4ISRYx14rm1fkc2xlLmoErTkcaxJdu2Y9mm9XjHnfdgTGWF+y6U3vx2LOoTglHfN7+Erl7JqCa4mut07k23Kuie4KwU86Ptyl4CAmoUfepJps5kKEMZulboGgCs7Eppnt1j+4BtYE5lE9xoIEllExiyU6V9KjuuUcDc6cAKDQoavPlAJFwMhOUvYREnk1qZZYecEpxN2YnBPdlhhIJRW9VIKz2Euj0cdFJdHGBs6p3gMxhAdjhshwjF6SabHXleKMKIstGRUPwUPijcxKjXDH6AwFIJ0Qx/NtOpb2cl/CQZb3cyhlBc4Izyg/LOcHXNjrZ7dXe1c2AQPziISABh+EGtXNFxLBanHfNIgC5m6T7BcJgCD0UwfWKi0/z0/Yy4mxvOsUFUaTUBhenVTLzuMswL5yKUJlDXQU/JTobJsAIRBJifNNN9uPU8/u+XP4vyiv743Xc+hBQD/+4jj6KzpQWf/cQnUJUTRUSHUtFfKsGI9e1qIEiAHGQWKIrFdTCTwHbcTgPWt8Ox7gTjAA6crcdH/uFT+NDb3on333EnUt0dJllZVWN69TWgrRAo6ypApf0XK0aGrgH6bQasamMS9JRZ9UEiV0/ZKCTYaZKN9Vh/arvn2HZ//PyzCEbCeOi2t6CEfY0mkfRdvtxoMk3CokCQ/12mtoqqLXQSZLS0dxK0Orsk24qc+O3jzUdipCqW+n/HX6trBHq7T5zETxc9j+vHjMQf3vIWAwHq6SU8a6ON/GqST3wKqkD4f7Slibx/BgOrq/Hg7FsQVV+j8jNr9cKewE5jnUFg4wzfFZ76MXXox7q78Nf/8e9YvHI1/un/fAIfmjOLgn2CVgpLG7k1PvEhHQOWvxjff7BqET755S/gputn4ot/8gkMikaRxY4zzT5PG0PV3ymeHo5r6SwBGtaDHo5DBl45TrG/72IUjy9dhCP1p/GBu+5DTVGh1SmlMcA6IVhryWQ71DfVSQIijZhKzn8vWYi1e/fhHQS6YyrL0cN6aPWL5IOyDF0glSYZY3qRdnDZyipVSPVD7KK96o41Qj1UAzkG6pnkbzKQjQU7dmLlujV4xx1vweSqgfRDmYJ/adUVlo98Xrxe6ZEfNR300V4luhCDdFaVpaNGdUpVsDOZRH3jeVT1K0U0pHp+gTJ1J0MZytC1Qq/ZlmBPrDOyTlOdtQysQ5SdOlFnpsHWDpvQUwOHZ3dh8PCVC1PbTROJbiTjBHMEVzplmKiTAWlw79NRMy0pueFTVwDoW0wJHRa+4qHSymUPAZ1EHJmlY0w/w0xbmAxPeWE6NCuruwJ9wdPAG92ldJAT0yNRV2EwCItccaV1GnGsm68uHxJ6/IFN4QpISi+lvJt/AjyZm1IaLDcaOCm0McwU86L0KD55tBl7CUdKt/KaIri28JhPClFJuhflFxeirH8Zdm3fgRVLl2AjB95CCtgfe/d7MHTAAEtrjy4UZ/wqA/84f9vam3ZgWvlS9lNMW5Lx6RARrRjX19cj3dWN+2+Zh0IKb7ZC4pLNtIjf8u7Cc+FIk6FrkbyqanUgFAwgHAx7Bu7x5iZXS3vrqR58eib+C4k1mvzJpbBXM7gWm3bvxpHTpzB88BBEdbKZ2o/arNzLG98sXDLX+h420CB5GwwQxLB92QSRdUCeW/URXpQiheMr63+sHV4weyMov+8IeBXMVgyZW+tTqd196iii0QimDhuJEJ2IY/peVPnVyfDyLDBvPKR9NBzBmOEjyPNa272i9VDraEguZP1Rz7JwY4IDsG4SQU57UBwK47pJk7Hj0AH8+NnHUV4zCGMH1VoIEu8FgC0ceeCPJiofWbMGf/3FL2DalKn4wv/5C4LVHPa/Cl1x0ifToqfya9t6+eZMXBqUdoOefNYMGoSJo8agIi9PzskTF6vyom9kxRgD95Z/BQrorPeXNm9GR0cc00aNRlE0YKtnCtX4TLqU929m5drDxcrZGRedkdojNRqXgoEslOTlozgS5dgl/+Q53cihu6pKHFTtUGm5yaR0IICV+/Zh8YbVuHPuXEytqbVJBZWoDlRSCYtUzorvF8jC/wXtVaILMdivMkSNZA/xIYv182RzEx578VmMGjLUDpuSHGT11nhkDDB9hjKUoQv0cm0jM0l49Yh9lsf1V5kUKsdttHd3IRaPXVSA6jM1UJvi+9VYRXi5bP2mFelaDfey/o2/npClAYp/cieBR3PB2TlhtHR2orGjzQ5/Kc3Js8v6E4mElYkG3ICAbp+w/TLT8xdIdnSrFeogB3XzxXeFk6E3Jl20whoNU6DJcxaZIjVybUNKq4Cs82wvJ7o68f3HHsXg6oG4nwKtDvdxV1BRecBMDUgCo0g8du0qy75n1fbgdu3o0OFnfRqaPkFQf9CX9RZClmvjl2+U1ya5swqYRWZenEloQoyZ0WpkPJiF7yx93njxl/c/hPJQ0AME2grr3GvlyrbH0pNWqDWxp90oYqnC1Z3PAhB2gB9J/Zjjj+O5ARuS22LrrJQi4cL9Lc34sy/+C3buO4gv/dXf497JE9kfMn7ynxHRk3bABPHI+nX4q89+BuNHj8UX//IvMbywkPYKhX2eXxaKx8KWcnHZjh66kxMduMRStjxph4zVDu1mocbaHu10CrLyaXmjoQC9hUf7I+3N+Lef/xzRUCHePW8eCsOaVGVoaQKnKxw73qh0ae7EE8czR735Jzus3Yh/cqV2RBXgGJWvq2uiBKsypgPthpAHO0zLZzR/TMs6qBP01x46iGcWvojbb56LGcNGI0I3tttLfr0oFZdf9q83WVJ6NWnmziVUq/W6cH7/+bP430d/go8/+F5bZe073r/Z61CGMvTrkt9O1EYybea1oau+whrXqqa3KumT6VyfaXQ1itcGqMuo35QuF6bUb0qXC1PqSulyfm022CQgKgmE3p9KxgZvju7RYMi+2S2M5nLs0qqtBEMCVVsZoNsL7dANyD69TNLkR9uuzVrpUDxmk6E3Ivll3rvCGvptWmH91WRtTX9klANBWSgMhVA7uBbLt2/E0fMNGDp4KMKyM3DUY9tZzZ8n4erP9h2wseguTV2BpUmfZEIrOmyrdCtAk03+94Ie+Zcyv66R2/sbQfHPPhHx/vQvQGDcIE/0Hf7hs6dx8kw9xg4egiqtOBo49XnM/Fu/oncHUmQq0CDwGnNogX4I3ghU/RVZuZV369nMv5w5Q73bwW90VMb4r7vueqzduRWPvfAcxowch2EVFc6BBRDEY9s24y+/+HmMHTYc//5Xf40RBKs6IND1mxY9nZrO6e3h/uyll9yBUaoTtqtG206VHumllBWXHZo5jVdtrNQPNzVhxY5tqK2pxaQhdXYnt8XCPPfy+02qVBdspZSKBmbW+ySpPshevNIWcPdnHLQJ1aLcPBTkEqyac000OL/ieYCA1k0auPGwhxVUV96tOngAi1avwO03zsKNI0bbSeGqXozI0uGnTemgt9+I+grBvz65RCjPlnn+WDvQn8JnujVpvf/AAVw3Zhzyo26FNUMZytCVk9/ure2T+oLZDL169KYFrBki/8lYG0Q9CcdnuXRacbABS9uMKSTZdmcq2dtKhedWpeh8kvo8Xk4ZMRwTFBQ+VabRvnHJqg4pA1h/BZFR7o91nrzRqs3AgTVYtmEDTrY3YXjNEERMslV7oJzouXek1iblfrMpTId0YFw6hUQ6SbAqoVhCM4OmZ3PpnLNcvIklkg9m3wikfRcilxvlUP2M8iPmZON8Vwd2U4iuqhiAkZUVHjAxDw6s6oX/6t8E5oXl5KahtRWPrV6EWDgb1cVltjrpFlnl3+32UDDupw/pXUEqOVTlOTkYP3kyVm7diCdfeAEjR43F0Mpy20L5wp7d+LPP/CNqWb7//jefwvDCIth1RPIvZQFK7+suJgFs+65ZC1xESxtPHMKL61eiorwChcEo/V/iT69STJf4pAPrlCcZbTh+HNsO7sN148ahpqCE6UhaGp3tm59UXH3Jyk9PKm/qQBXDG4pUU9IIB4MoKShAfiTMuqTVcDniD925usU3ebVva8yjtcnVR4/hqUUvYda06zB39HiEFBxJ5am6Z35l4EX7apDqkNUj72nqCv/kx/KhcLx3h66doV8/A+EwqgZUobK4BCHVHZr7W4J9ZX6kz/xl/n7b//q0C1+x6feS+g/fPEOvLlEOVY/86pNC1aT45bYE+6TOVJG7ASNDV4t89lpD4tOVuAOS9u4pzSg7e75pkLbB7cpJ/vqWs/RXqXpl6DUi22LHIsxsCf7lJFnYVf20bd21K22oDre24Mfzn0V1ZSXeftMtKNKAp08M2Rgd5nLtw/pC8dkYq6/l3BUtLe3taKPKppCd8tqTfcMoV3JvgFWk8N4Ybc31+0y3+hjq3OFDzJclnyaBEI62t+D7Tz+BscNH4g/m3YZ8y7LckzygoMOHTMtwDJSSP9sOHMR/PfswrpsyGR+YfQdCBJLmR3FS9emeSJYQMZEPF7/KIE2HmiCQ2w1nTuGP/ulv0R1P4d//8bNoaWnHXxGsVpaX44t/8ZeYVNnfDliyvpSJ0DU4vUBJZnpeUixaTdUGcoFpAZ2frV2KRSuW4vcfej8mVw+x/GnFWST/lkT92ooxATrLX9YtySS+Nn8+Dp48gvffdS8GRYssAzpLQL4uN+b+NpDj1wXeGchnm9R7JBRCv4J8RNmegmqzZk+NCSEBw6g2QcTK4E2FsLwIVg8fxFMLF+O22bNw48hRiCpkTVIIDJPPOqrIqrGIheOn4dcltXO789xCuoQuY3RZYgLc+jCYV+dJbcAOLOOr+6oXdnq2vsvNTiWZdJfnS+uO3MvxG6SLyVCGrhpdrltVs1Cb1WcGalfWTNRe9JOhV40ygPVNTBpcfN4a8PDI57sKyQeVEpxsax0t9P6bCjuvRhgZev0pA1ivjNTfGaPsIWHXCbJqAvvOn8NPF76AmvL+ePscglYBLcqFWbbdUOI0veiwFgElT+jVyebu20ygvbPT+lG79kYCci/zsyhgEiVZ5L56Y5BAl3KiFa5ewGo2NM0Oo40Zf3jRS2iPdeH/veMhDIiEmVO6N8bJmaCu4576LBmJ323xOPbUn0RZSTEG5hfboU7ua3opuvI6RLFMkwoOF3r2NNRmE52yLmfmlA5WnDiEP/nXf0JHdxqpBFCZV4Cv/s3fYGpVlStH+VVZCRSxfJQbS6L9Or2CEjkTvvsAgu6Ptjfh3PnzGN5/IApDUS30WR/tk0uGfplbPZhuQdI9TY34wk8fQXVlP7zzpjko6gnRnPXBOnG5+O0m8YqsYmUjL1g2edFcFObnIRrwyp1lIDZr26+2DOv7aWrIZRWAK6t4IAtrD+3D/NUrMHvi9ZgzbhzC9KfJIZWRyloCqpRXROZRdvL/SujSMVNyUwfbvkjB+iQXfd9/GSXZ16iNCbCqWmhXe1KZpz7QIzsXltVZObjikF95/jKUoTcbqbVYO/A0ebm5iOpmkUzjuCqUAaxvZiJfdZiEp3X89pUz7qVMGWTocnQBsKaQlxOluvham8zEhGOHASePKer7DFiRdEgQGYST7W34wZNPory8AvffcotdeZOd1hoqhelsffPtru/yeSshWrwNZAUNnLR1dqO1swNxheuDVoJce/LXCcwuzjcC2XelSr3lh0r1SObUZgUi6AlHsHTXNixYtxIfvONO3Dx8pB1uI/ChG9Dk+sK2agE5WZIYrqqjXsVPrVS6+1QVMAV0GmplV/5Tcksbg77kncLQ6pO5Y9gmzCscgpYlh/fhr7/yRQojufiXj38CN9QOZNG5SASUFZBlg/qk4rBwlTrFpTU8mdBMXpQUdcL8l12K4WuFLqXwmNZAkL68NkWnRuKWwkqpjJkpXZX2ws4d+PGixbhPq35DhyA7lkZC9ciC/u0BrCo3bWHVimRfEou1YqhvWfNyclCUl4cQmSM+itRv6dopA5/8s1V6sU1X59FnioWycM9uPLt0Ad4+7zbcWDfKtgHrzlbrF1kGqmNWB11xqUAd+e+/Dlmly7Lr8zo6OpBkvmTUG2ifsC+Nru+78q/sqM5pNVmkQ8hkLhcCsqqHqluKwOr+L4T08uS7FF0uHS9nfzm3oit5f638+npRX/sr8Su6XFi/jl+R3n8dt6K+9lfiV3S5sF4rv75e9GqF9Ur8vhK3Pjkz7awBCvLyEY0QsDojR76nDP3G9LoAVnXy6jRN8T0Dll4b8vktUmmoHEzvlUeGMnQpZQDrlZEgiYTcvu1Kpk4g5lBGday9Aw+/OB+55OM7b52HCt353BMnKA3RKX1KqLQApChqCkQZAHHwo6M7htaOTsR0NVXA2w7LOOVVIEjY+I1DTL8xSkBB+VQnJHPmNZ2NIAGG7nP+4fNPYcjAKvzJfQ+gVJWRfuJZ2rpIN/qGgZlP26ycVl/1EK819rgTX8+3t6AwNx+RYAAJloXWaf1lbK1O+yzXYUcytyBp0nvKL8MReJQ61HJeLjGoqMRtJ5WXgMpdoQjksvyVDbOQf5cu00lLnd5Ult2JGMFIJ/oVFhnYcm51zY7nT/7576fPhSE+ySwb5wncv/bk4zjR3IIP3n4nhuTn293YiawAw6Pr38IVVl+Usd1CApXkQZD6QvZZxQSrmhQQ3hcH1STFVOfDKyOVKd2rKsRZJi9s24qNO3fgjhtmYlptLcs3iRDLR1fC6ERnK+beAtLPBbJ+k6RoXjEpHwzPB6wpvy6SpPUnM34l0ZmSp+bhJlMIYL0E9Q3BJlGolGY+rpz6BuJ79M30/nL2l3MrupL318qvrxf1tb8Sv6LLhfXr+BXp/ddxK+prfyV+RZcL67Xy6+tFr1ZYr8TvpXZXSJrEUrvNZz+jK9b8YC6No28UGXrl9Gv1p1dEKpVMybzuZBfksxzsuxXPzCcbcPuoDGXoZYn1wwTCS+pJBqw6su28nt7kS1/xx98uOCg/D++7+y7EOjvx8AvP2qorssIEaI6vvXKpeGzSo7YJU0t7ddR5kQj6FRXaE7orOq1vJ82xPVU+bxRlYFx6L7+CDFJa77HVsngc1aVlGF5Tg2NnG3D03DkbrfxvEeXaGOzxzMKxjoxP8ZOgbf+ZE/iPn30fK3dvsbBDKgnWV4uDv3bysHyaZ5Hs+vzRrbbsCvjK6fCiUgwlWHXf3tK1N3rqYZOunrK6wKflTnmlZ22p13U1cqvwlu7aamk7fL7eTTTQmYCWAIW2ghspHipLp6XVe9B61/ETOHLiBIZVVaE4N8+dKG1Wgigeb9/kij/G49535V9lRr14FskO2gn4xfm5mqZglaM5Eaa/9dX82VOvKm93LVUHC2T+tk1YsW417p51E24kWA3TkU4O7rl0ZsjKqs+7RwpXv1dOv+he6dPEi8WgePTvPa9IXXiYxu9f9PAXCfTwwbXIgr9SJfe+utSsr/5S+776V/reV/9K3/vqr9St/+6bXc7tr3rvq/9133+Z3aXvvv5S+776K33/ZXa/6v2X2b3cu6/3332zy7n9Ve999Vf63kd/4eXKld+C/f4oQ68ueUPuq08qvwxdC6QBzw16Ig1U/oyqT72CcoYylKFfk7Qq5/o9v2kZfvKWcjQAaoWsKhLF77z1rQjz+bMFL+JIWytBkbsX2bYBS1kIWjl1q6e2YmahwFYKi/PzUUiQYkJnMklB+kL7fiOQ0mpAzHIqwKAVMddLGdgwsxSizPeYocPQ1R3Hxr17YV/zkSdaLRLktICoBD7FZVsJJVP8/kyn0/eEgsZf2QcpmQvImDdPSndlxh/x2MrKbeQ1orHn2sL01zcDLFjb5Muns6Ufxt0r5Ig8gcVPiyP50jZNXasSRCgSsXKXS01qCAjrXlb5cdtUzYuRzFSXdBBeOw23HDpAswAm1A1FTjjCMLVyzJTQX1onv/8WkCsNkjGe7+Sd8i6QFwmHUF5YhKKcqGsndO0VryvrvkTmppIOuLXS79OrlmHTzq34wH334vqaGqszdgcrPdu35uKzykvxKrxLgtO7fW/tvf4mpKRb8hWHl89XQvLh8m/ZNFK/FCDjpPqGaFHQLqMyKqMutJsMXTv0qm8J9oNTZ66tNe1dmS3Bryc5EYk8dy98XhhG/QHMnmbnSMXh24mkVZmZ3nv2tc/Qm5ckxFmZJ1PIzYlkDl16OfLahTQCG1oH9FdW1QRtZUaKDScrO4CmdBpPrV6Fg8eO4cF5t2FMeTmBWAIpdobaBhxIUySmXwEwdZ0CUX17akGS9q5utHa0IyGAom2lFKZ98rtbeXFa9+uHYSCN1CfIXvK89tLl3PwmZJiBgSb0PR312l6rE5CVYQnRMpPKIjhvSsTwAwL7bubz4+94F8YUl9hppgKn4qOROXZw0oFfBSWQmUZjIo68UAR5ypUc0AujoHOV0IWc6qoYM6eyUOVWD5cs54kJN0BNxJxOJ8ljAVX3vaOspXPfx7o+1rYGGylUZy4TqUQqjVgshkg0gjDDuVBydK2kegWl+KVTCDZO0nLliaP4+uNPYtiQYbh/9kwEWfwBqgjjd98+u3jeKKS89aXLp10AUU/aun9b/dZTxrZ6qtV38i03NxfFuTnIZZswNhoPNcFwIS6PvUaqK6oNZ5NxPLl8Mc43nscDt9yGYaXlLHd3MJo825Z/BtC7XdzC7dXSXu+ulLWj3zn23P5K6hOSEke/3ZSb2jo6GEbf2vHKya+GdtgSSW1MJ1TL2G+DqltWvzKUoQwZ+c38yoiNiu02LzfPJhB7vfptyjPQ6ysKNkMX0VW7h9UHqMlEEqmk7obrU0ye1jfJFODVIwllvYKZysSUWfSSr73c01e99AsGGXqzkYQulbEEbsk4EgJlqvsLw+Gw2Vv7FjKQw0x9cDww5bc27+mZ+03PWEkwGmF/WFtTg854NxauWoHifv1QWdyPToWK6Ncf2aRUHtIyAIMiHBvVnWoVKRQKIs0+NqmVJXPrhGp5tCtvGJbz7cpMYEt6912mF/wlJPeyM0X95dz8xuQFqnxaHEobny6tHrF+5eTkIBTOxeYDe9ATDmBszWDoJuAsfRssJjCRliPlR374VJ2V8K37pHNYZ0NaWaVZjJE1xLppHyC4IyezOC7Rl+9Xq5PukDqXOPFTr7KVEqhV+LblV1o5skkCxqlE0L8+wZBrMpq//GMg0sVY8C3dnUwU08P3CAPIYfkFZG8AxW03tS2rCp9/MhY4UtDGKAbbwZ+fr1qFs02tuHXaDAwozEdPKk5T9wW1wKol7g1EVs/6qMun3gqGxJxqqZRlq0OW5NZWupMpAv8s9CsoMLAaoX3varr9WLPxytO1MelsKz3dnmE7/Nn859BN0Prg7XdhmLZ+JxS+qxuKT/yV0r8p7+FpPbLQ7WkRX2z5S+iSkOg3mUojnkiY/uX5cgXkBW3JUZ3yAvLD7E2mvWTUm0np4ZNX5TPqStUrItezREMck9nH9+muLgrrFQeboYvoqgFWFY06R3W4ibg2PmWKKkMZemOQhG6vx5XUrH8+Az5gZVOWIGdOXpFQ9ttCxp0LpBcJnWSc2Uje5jNKs9qqaiAYwItrViAZDKG6vBIRuaMzX6AUOZ/sRWnRy3JqQoEAwqEwtQH2tXHGQeBCs96dLpROvZI0kj9Lg4XjQnVhXlD8ufB+GfvfVPHHxdE3bD9devY1IxOK8gpx6OwZ7Dl6GMMH12JAfj6ZYzCObshJOhSvNMYILAisOjOBGxrwXYtUa/buwveefgx5BDW1FeV0TQtbjg0gJdBDsGhgwzu4yZQesuOfrQIrLCsYKQ+aeICYVs5M5cc/13Qc0F23Zxd++swT6FdehurifubaopZPC0rgSCHIhOXH7OmbVrsqh/ba5qrtqMv278P8tWswqnYYZo2dgGyBVZW5wtAEhY4WEli2/DCsN4Diz8Vm+rvUjM6MTCO+6LAumovJqRRy2AZKCvJRkBOxg5bEQPmzApUgYuQBTpto64HWTnWK94Hm8/jJs8+giPXq7bfOQ/+cPOdFP3SeJfBrvvVrmsuSc+PpFPfLuLsion9NQsWTbjeBBelZ/bok/34YqsL+y28aboauXbqobDMFfRVJY4S751mfe/QSDa0rcW8Z+g3pVd8S7JMN1vzpjsUQi1GQ8qf1MpShDF3jJOHYdcDW2+rBthwlWM2J5jg5LtOefz0iH1PaTqpBzQTnbDtoZ+3RA5i/cinGDx+Nu6bdCG28NtBC98JPKgjJrY4ksDtAJDOBMn1+0dHVhVa7BoMvBK22ouR7omMDctJfCOgaJ+ad+QyEc7DhxEE8sfhFTBgxAh+ddweK7K5U8kQsFDFPOljONk8aX13eZWb1lc8NRw/hmWULMW/GLMwinwV0soVkaZc0LzpVVk9DOYqe5ICxVvX06tmY3ue/NIrDazHOjEo+k1Ryu/bQXry4dCHeftsdmDJwqAFQPyCBB63Qyp8duEQzlZV9N6mVV0aaygridHcX/vPJR9HU0oH33fk21BQUIZnspkfmQ34sdeIAX0y9ycjjKdJuNdmAOrOZE4kgPzcXOWFCWPHNwKrbpi3g7jUfvZmmR1vKA6obQWw6fhzPL1uMYUMG467rZ6JfUO1S/E4jybKQ6KkttObXAnoNyKtY3fE42jo7XRvW/5uwSDOUoTcHsc9h+yxgPxQJRy50v2y30qrnydBvTlcNsIoUsinq1edeKMUMZShD1yqZfEZSk/U7Wop5FwlM7ioOtW8BqUx3fOUkEKbvLY2jZHY2AuIf2bm9/hSeWrUE+fmFeHDWrajOzTHEo+9YZe/8OLnZVns80CrAYyXAn654Ek3t7ehKxumQoFXlRDdaicrWd7FKAQvShXQxWRiX0C+6em1JdbGH+UgFssmbpVh3cDd+d97duHP0GAMrJiioYmqV01vx9PNm9VXM4VOPOLFcJ0FqLt1FxFe+n00nbVK1fyQPIS1O0p2r/97Wzh63wpUmELQpAFnKjQeI7CZcKwT3pgB0qnNDWwui0QgKIjl2yFKCfhLJJKLMi21pdiVhYdkPE6iJB6UzKMCtMJmBFJGsQHuM4OoHK5di/vpVeMvUmbht8nT0dMYIrNw3lo4X9MbwBeTM/5uKjFHkjz4OdSAyzLzqyppc8lnV3HMhrhofVSKq8YLwZkiga1uv6a+dryu2b8bqjVswbcoUzJkwySaJApphIN+TZKjKXX5tuzfJn3R3v1eRrOwzgDVDb06yXS+/hPy+7I1FGcD6WtBVBawir+/NFFqGMvQmIL+7yIDUX58uXM3i9Y89bvVOAOpYdycef+F5JGNJ3HPLzRhRXoFUMo2g7fl0krNEcgc9bZ3Jda4iaTlqdqd60NbdhS4CsQSFdLcVmW75tKtTzIMnhfchheiTXOjdD/r1In0TKgwRDYRwqrMV313wPELpAP747rdhbEU/xAg4A5Rw7JAqA4zOj3JsAr632qo9szZNwPzLXCBEh9B8e9lLOHT4MP7orQ9iUGk/4lNyJ2gQx9z538omybsA9dkpeiTgSfsr2Px1G8B0Om2A0WTj4Nl6fPvpn2NM3TA8eNPtiNBMqVCoOhzICp0mHr6mVtepENB6BRBMMx6llfEmaKHTopcfOoDvvfAMqvr3x7vn3o58utCJwgoi22E4pE3SU/70fOORpbq3EqoE3av1OarDLJCengT5mIXcSBRFeXmIsBxUTtaOPH6qTNRGxDf/e2OBVa1YZwVDaGQ5Pr1yOQ4eOmTX1lw3dJgdQmSr3iTnXuWjNGg6wNUnW62nlV9sV40sMxnAmqFXh6zaXEP1p28y1O+J+qbNM3qD0SWAtQ8pa2/MPF17dNX7Xr96ZgosQxl6Y1NfsHqV57ne1CTh10nXEqap12oOEZQAyIBoLj78tgdQM6A/fv7iC1h97DBSwWzoapts7Q0l260vtafKQIK5Xqi0ckvBPBzIQgmFed3PGc0O0p9bBVRUEuXNs/d74U12Tvnv1wJZ1pgiXXPTv6AYN0+6Hufa2vD4yhU4S1AfYP4swaqT3iBj/PWJfDOwyoe+QTVsR70mB8SPwmgO+hUU0Y0DqTI809GGjfXHUd/daUA1i0hF9T3GuFIhHTpmcJKOe3C+qxNbTx9DY3fcwhYeDdFNQVERovlas2O56f5V59zFLSCkdBn5TzcYa8W292oeA1vZ2N3UhCeXLUcoEMat181ASSjCck4iRaTq+OPybsHbSu8bj5R2/2lK+fd4ZG1E2lQKYXKpKC/XvlcNsV2oHOzzBV+SUb/Efzd9oQkaveowLHonWD3c3o7vPfM0Tp9pwPvuux/TCVZDAqdkm6Kw7ffUaAeJwK5I8cu/3vxoMpSh14suGn9ZKU3nqurLkuf6mqDeduS1VT9xXtNz5hnK0GXoKh665MgGG59erh7+isaWoQxl6PUntWW/PV/UrjP0ikgAQ9xzKyfiqQOSbuzWYTLA6NpaW9FZtG4NuhJJVPfvbyefaruphHH5kdBiYI4jvfnmU+8iHQwUCQbt+z7FlkwR4BD02aqRIpd/KgNONPDT4iv92fMaUG59kull3iv7VaA9lcbGvbuQJFAZOWiQHV4lTmjd2oQeJl3kP5UVH4w7I3KLQQrED6sehKkjxqAkJwfZBPtZgWws2bkZ33rmUQwo64+6ikoDLjH6eWnbRhw6XY8BFf0RYlkEGdrmgwfwvSceR3lxGWor+9vKbVEkB5NHj8Xw6lpEVSwKl4nRt8oCzZYnQ5peacmMD20ythVdSy9LOSuAUx1d+MGCl3Ci4RzumDkbY5ledDE1DqnaKcM61MlAsN7FCWkU5htE2RZBS79Lt/LFN/KCTxNqWef5Eg2H0C9fBytFDaBqRVQ7Box5JLvaRmHyT/VBf+l0wsBnkh62nDqJxxYuRDHB7rvn3Y7B+QW0V60hqe1Qo/qj9mWkOKhVGclc6THyrK8qMTF26JJ3SrDifC2izdAbg/xPcrRbxnaNUG9KdeVydI3UH9emXZuyFuqlS0+NZ5rYs8kivZuPNwqpx7nMoUseyS5DvzlddcDaS31rn9XQPipDGcpQhn7byOv7egdujuQCqxq0tTo0jACovLQC89eswKHGBlT2r0IJAagQja2UmtCiE2KpN0HFC4f27o/hEAjY9TcErykK5ykCV5nbqpTCEDrq2zcbeQK/7Ix+wcFrSiacpTwIQnReTb7UtzZi9a4tiEaiqBtQ7QQd2Ts5jrqLScYBGgYE+G01TXlKI0gPYYJUu1pGq5NkYGcsjmQijWnDRqM0L9/C6kh248lli3DwyBFMHjUGhWF9idqDbvrroPuxg4agvKDQwhHftPrn0uQEGQNljMsvX0uhFZbsBLwEp2VEMEttT3bQ7ur90cJF2LpnH+ZePwMzxoxGMJ6kYOemNwKMx669YYAKQ+9Bxu+V7DVHlwrT/iqRysbVVpFSL16Ij1TkgeZUCvPz0I9AM8fbrm2TNVb/mVeFI75J0PUyLi7oTtpAdggxBrdsz248t2IFpo4bh7fdOAv9giGGTcf0a4Bf/hWa/HvlIq1Lib32pvCC5ioS05ABrBnyyeo764HfhvS0McAz89uAX//7knxcC3VHadAOoGz2t3qxXkxp9xJnh8YpHyR7XAuJvmJSv9UHsPrl4OXhDZWVa5g4Jng15FWmX1Xf+kaaKcwMZShDvw2kfs/vG6V6+0lPeNaLvr1LE8BoAJfdyfY2PLFiCRrbWnDHzJswvmoQwnIu/z1JA2LaOqoh08KSBNC7NZTmFiYQZxwdXd12mnCCwrAJOorLE3YukPQ+hLBYTPd6kWIXiBNwSTKtoXAUh7ta8Oiyl9B4vhHvnvcW3DZyDELKMt0YpOHTe71YiLPs8EeH79AirXtUFTaVfSNJldI3qnSmefIebeelHBVDEgfOnbUSGVrW3/gvkTEmlMMY7SAlgWpG2CN0ymAFmpQAO7WW9iaQyZdeeonx9eh0YqWDaWJBSaA7m0jix8sWY9nWzZg2ciLunjkLOQwnHY8xYSzTtLbHKpIeO0zKokwBIUapsvbWDa9p8kUPu75HGiVZheW1BU3aRKNhFOTkIhrS1nba6ztU1lnnVv5YUnJOA/s+OymQqrZAQz5Pd7Tj+eUr0HDuPG6fOwfjBg6EvjATWFX05t8DrH70Invjv+qBjFzJeZbm8iqS1c9X7xvWviKeD3jebPRmz6PypwkZPaV8wKrPECy3NFO9V9uR3aV1RX3C606Wbtc2U97koJ9MAdmg91lGT4pjn/LyhipG7Y7JHLp0tSkDWDOUoQxl6DUi9XsSgt3Q3IckpEtReLZtXlo1ozQS5MAtQbyFYGjp9o1Yt20brh8zHjdfNxU5NuD3IGhjP3tRvyO1ztWPSQKCI7nRAUbd8SQF4S7EYt2Mi/byR7sL/bAZmE7hX9xbv7aktOn+UQOsug6IfNFW6XQwjEON5/H4siXo7urEQ/Pm4ebhIw1kBskrbZH1D8kJ9DKAytM7oJM2cCqzoDEhhQQ5lJ2l1TfyXfKfpBAbIskfj0e2tdpYKxij1VE9JITxSX7KnXGd/ymmV6Wk9CszWs3T1TXyYgBMjhhHWoiT5kpGQzyBx1evwqKNazF25EjcO302igJB9BCs6lCnJMMQmNNpwsqHgWz6lf+A7Q93pfZGIfFCPHPCuFaQYQBVwp9OALbyU/mL3eKdnzk5dAXB/EqA158rJ5nuPHkSzy5djOKSYtxz0xzU5hXYoVqOzxKe1QoVJ30JBHsk/70M9LQqQ1/n1FUky9dvBlh7U6m8MrwLB0pdWdp9//Km2mQ5v0K/rxUpX7Yl3L1Ymf+maXRlr9qkEnf5vmaISUtrAk0rlGz72cGAXc+kMkppJZ6kE+e9zRoXkXVvryK5ns+VgerYlZDc6hMU80c/6VQKAeYhqAPsaKdT1MX33v76DUUZwPpa0OsKWH03mcLMUIauLbpcp5Bpp68G9en5jMl88l8yhsQj26YovWdmwhMHd21d1fv24yfw/MrliObnUAifi8GFxXbFh4nbfgFZ0BK6GJZ179J5lgJN1CboJ0Yhp50CsQTjLAK3C0KNtlZ6AptJyS5Nniz3mpOukFEeAgQzgiL6FjRLJ/IGcnGgsRGPLnkBsXgr7p89B7ePm4wcL9vmjj5tu69Iwhz1boXTgUgJToSftJLASzBDe8HNgE7upSvHdRIBrEpEh2PRJ8NxQF/hCegaQFYpiEl0F9JBTZIcZaQypeOU3Kgs+aqtvEZaaSASUyzyeqSjCz9esgjr9uzE5NHjcOf10+1u0HQibnVAl+toG7KAq04tln+lVCA4QfxlVxd52X1dSdn7JenoCyyUXikdJKXDxXLzosiP5iBkJwAzf7JXgPy3slMZkX/GewtGgDUNQl2Wg+PPovUbsWHvHlw/bixmT5yAApuYYP1hAAL7mhASSE1pNcfiUQKUGC9dfNir9KZRuYuUEs/N1SLL128GWHtYp3qUL+qzmEfdPWupFmBQ8DLXO/Wqiq4uk7+0tL6C7pxbvqWdMK7dBSo3+ZdBX/+OR70PU+o7/LgsD57+IofUWLxqXrI3c+fKubkkHtM6jSYatM1eeTViHgVgnXv39Nu656PX3IWlCPRQI/X0JJtUMh3dqn7InR/uReT7oY2fOAtH8cnMxe/r7cfy2cdfL8nMf3f2fqq9EKhYy3WCuOoyy/bEmXo0tDajMD8f1eWViGQHLb0++y6QfDI81XnTSE9TPv1s+8nvJRqYe9ObiTl2SVfd0s4cVy/URi0cRax/331forlWgzWJqFAFrFXTTp07i5bWVjv1u6qsAhGBcP6pHHv7yF9B5ooJszrWS0zERWXiyJIpH6ZxbxdIMZMYzmXz8EspA1hfC7pq37D+qgKSva8ylKEMXVvUt31m2umrSX246Q3wfUlAREKhKb1L8PQGUK3I9S8uxOChQ3Ho9Ams2LYRWRwca8rKvVlpB8ZM8d3EDfr1BV4T5jiwU0shncCJQk84FEYgSMGdgpCUyIRSDsAavuXVp4tAhqdXtJILDJyRXKotul9Q7lcSm56W4CsiCYwm3jBOATOFkM1MZiV7UFpShLKKMgpvp7Fmx1akgmHjR5SCj9bbTJCwBCjvVDKSsKY/S7hZuXeFnUUh3+LQO93KjTQWqfjRp3zMn6wVoOdf70ovC8zcmgtnb9es8E/lkNZqggrV4qc9/zefOYPvL3gBu48exoxxE3HX1BnoFwgb2FC9sOwoUjn3/No77cQhaqyevLakDLjy8ZWwjhLp2GsZdHqXRP3TSAZOQNS31ayCKIhEUJqfh7xoyL69Nt6JZ3IrvYLS5IDCk0cBfSsfF6cE+QON5/DwooU403ge99xwA24YNQpRhUFwry3ZVgL078IUHz29r0QXPzyNS4/+XhNiWl7uG1aVsfhsZpZ/x1s3ycT6xbp/tKkJT2zciHWHDiIcDGJgaRmSbN9qP2rlZLfdOav2oLt+tRMgW50G639PNIq1e/fhqfVrcKL5PKoqK5BDXocUN9udXZMlntOvykHAVDsU1GOkWQbqY7IJYnSKdVr71JkmH+5rcq1HaIlP2yJPd5quSeu7BvoL8j1taEp2jt/uyiGGpUSb6yDf2SZYaXbVN+DxFWuw99QJlJTkoyQvF8woXYWYviBSDDdljT5l6QqmXB1Qf5WVpauoFJ5W2l2e5Hbz0YN4fMM6HDzTgKp+ZShgH5tk8lQOxmFlhUFqt4fSpc3rwXTY0ssQLFydDK56qkkz1VHre8jDJO3kRmBMUydqAekst7Jo5afdG+SBWCNwl7RdAAG7uipg/lT/gS4CxidXr8IzG9fjeGMjRtcNR0lQ93Y7Tot9xnWFJZ6pj6C/sJUNwxbgZFn6E1xypWom5658lVamjnYyU3j6JlzUzZfnNm3Cgu3b0dDchMHlpYgoPOWFSpN5yo9IebVdKmygHQxoPv0t3LoVyWQC/QdW4bkN6/HE2o04dOIkxgypRUlulD7EI6WLZaV0e4kTr4z3TJQ+mbFxkXkI2acUjIn81Un6NsGiMrB0s/8kz5CVID/lz/v2n3Z2h7UCtPqmtCteqymWaetzr5jU8i5z6JJjg//I0G9Ir6REMpShDGUoQ68KXTyE6U3DvE/2zgFZwoU6aX+lU9/6VOXm4QPz7sLscVOwau0a/GjhApzs7uC4K2GUYgqFJRveNVDbEOwGU0pOTsd/nVyrLaU5oWwU5+aiX34BAUPUVvH0faQGcBvMjSTASJhy776wL5LOKYUr5d5FzvzC+69L4oHCsJxQKJGAofiyKMUlY50YWjkAd829DQMqqvDU4hex88hhS4pEKCkJOH5WTCBzchcDlWDj7MRXJ/BLeJOQSzNFKubTga0WWb6p+uTfReT4Y04Zgif+ugAsEJaJ58eApq0kegkiuGihx2f37cF/PfkojtSfxtxpM/CWqTegQOCZwNacSjEMPYwfAhceKb0qVycEK7arQ5cP25n2/ROJn0qvhHTxTYBSLPCftt9dbviMhoMoKiqgykckrC9z3bZAPcVTlZ9ya0BVwrvMTYJWQTL3DLSN74v27sXDLzyHorwo3n/P3Zg0eDACAvvyL57pT/VHiaDelBJzgZXO+A1DqrtKsPijPEpPoZ15PNfehrX7D2DFgX040txIHBqkW63QBxHWJIh8EWRkRQhDQxHmO9vAmupxOBrBkZYWrDl6CHsbziKRTfAXzqE93ShO+VZcAplh8lPfVItxEvzV1sRf2gd6IuxPokxPUKlCgGA2O8RSpTO3NZQAMhQ2AT/ABqfdA0onQmx/PXHGR5DBxqRrvRRPFiuF7bJIJRguw4gGcayL+Tx2BFtPHEcbzQM6FZ19mgCNNXa2tSDzmx3KYzpYt7JCBiCTrDeEUq4uMV61Q6Upi/XvVHsnNp06iY0njqKFdSyg9LG9BfTdP5/WqwaDSOpKLcVHv1YP1bGwT7It5j2u9spvkPVbnzWkrHyoGI/arD49CEmxTLLpPhhkOQRYHuR3FpWu7NJJ5MZT+hTbsxifrZ6T1yVF/TCwvArlJf2QTd4kerr0bQP5p3uiWVbkW5pxazLAWg6Tp+9D3Tf1DDMkXjOdUgKATL8mO1VABjKZSgZjkxGBHqWEaQ3nQjch72towPrjR7Gt/ji6xEet5ltzVP4IxJlvTf4FBLhppHoVo/Wus/VYe/IYDpxrYPNNo19eMaorqlFVWYVQMGx1NJStekM+qJqpX2YZsAQYbJgBkZdmofSx9PSeRfNgFGn6S4nvSjTtNSGrslHfKw6GyFPxWAfaBVQngiE6E2+YbPGYcQcZjupLUOFaHBm6lui1OyU4QxnKUIYy9IrJZAiOnZIFtF1N+ghVXWV/1AyuxdYj+7Fmx3YKmrmo7NePA7PcOCHHiZJS/OXA7bbJOiAgWd30DCvEQT5KQVWnCYs0A645Zzv8QiS38kC6dCCXqUI0eexl6IIP6S72/6vIglX89kbyNC4k5omCZBEB96CqagpvRagbUIUygnqtRih/AiluZZReJWSTP7ZB0gQzJzwqSG1HdWQikf0KqLp8O+WxoDcN/tPPlcXnCaY+yJUcL1vjuVzRWmnS97MHW9vw81XL8fTqpYgyzXfeMAfXDx+DKD2lKIBLaFSyjOVe5EqPXl9r8rJ6GXL57asMqOpPCaeQbytySrVAKgVVZShCgbkwLw/98vNsRVy88ldo9GchyT81qqNiq9woGAPtYgzjOUhwpXtqdx06iDnTZ+CuKdNQQESjlVsdRGPCKP3Zn8dDI1/bx+iaIabzZVdYvaeZkVc2meXxRWBE3ziebmvBlmPHEafdmJrBGFU9EO3d3WiNxdGlOp2Tg+ZkDKfa2hAnY6PRKOFID2KpHjQSeGw/fRJHzjegX2ExhlYNsshs0oWMD7Dc4gQkpztbcSbWhRjbUU4k1763T6fiTAoTEslDa6IHZ1s60JFKIpSTi24+m7u7bOUuyH4mwQbRFOtGV5LlFI4iSaDQGEswPQmEw+xRIkE0kwdnOjpp3s02m7JvmlU3EmzbzYROO86fwYHT9bYNc0hNDSLMR1rxsW4ILGVHQzjXHUNDexdamf8sgvNgToT+k8a3QBZBDvNS39GCxq4OICcPh8+1Ys+p08gjjybVDUVZhEBXoMkDqymmoYOsOE1ge7aL+SHfQjkETUSEacSpCJTCebYS2UD+NnZ2MaU9yMnNJfvIe4VD0NScTKItHic+DaOH6Tofi6GD7mjCsiJYZzvRfIAtr5L3HfR7nv1yjOZB+i8rLWeeB2HY4GqU5IbYFBhuOIQu5l08O8e0dTDFYbaxEOtJgP40hvQwP3Hy/0x7h6W/k/yKKm2Mg9asU+oR3WpuIC3QHUE760V9Zyda48xjJAdbjx3FWfKsorgIk2qHIo9ATyA1YeG22P3UqnsRjknWmpmFTlaLzcePo76rHcMqKjGufzUGlJSz3x6E4YMHoTg3ikQixXJKwz6d0KxET5zxZ9NvD/MTIx91z3iA41XQdtOobOtZbs3MQ5B1LEKzHtbBdHYaLYkkzsfpI6IJF5ZZdxIdSbYp9rvNrAtxBh/QeMd8ql/RBEQTw1N9DFFv/bUYckXEcuVvZoX16hLHA40IGcpQhjKUoWuS1EOzmzbAyhFUgn+2lgBJ6QDQyufyrRuxcfNWDB9Si1umXo+KvHzbfmerDHQvYd9tqZPMSTCgMP3R2B8C+K44EhSoOilIdXJQ70rEzdoBV9pLT3f+sGHbWWmu8LSt0CXW5NpXjZReAz+MROkT2Z2bfDqBXbFSQNWKQRbFRaa5KBKhwBmh5wAFkWw0d3Wjra2dwnASLfEYGjs60NLcjlwKF7MnjEc5hRq3aimRlOEZeBUw9ICOGZrRRXS5bIoXSqdWowz081crNCo5bZkUDG2ksLpu/168tHYtzrc1o27QENx83QwMzC9h+ilkMR/asqZNgwGtMiifzIf4fhHoeg3p0lgvl3dLH58CrLozmJxwilqK8XJAkJCFPArI+RRQdZ9tNsGAOAVbjZEbhXQhPrOzcFT/WN/IYNXBDvJl3cGDeGndGlSXleFugtVBxSX04CYqjPzwvPraOwFzLZPSynS/3Des7unaQzY7AAnncqODwlTvggR6648cwXeXL0cHBfYHyJe7p16HBevWYvn2LSitqsLgwTXYs3Mnzjc2oaygBDPHjseNo4Zh98mTeHzdBpwjeOpMxu27SB34lc803Tn9BoyuG4T65ias3LkHuxhHBwFUPgHM9LphmDFyKPoRzGnFa8e5RizetA6nz55BhEB07KhR6OruxNGjRzC+rg53zpiDU+ca8NTq5TRPYPKESWht68Teg7QfWIHbZk7FAYKbVbv24Vj9WcQSMZQV5WEy45k5bhLO0O/Ta5bjKIFsRyJo2zyLCHJzyZdbx47F3LET0BlLYc3RfVizdyfONbdYpzS0agjmjp+MYaXFSKXZx6WysWrbDtajPehgnofU1BJs5mDT/n2oyI/id+bdguFFhcgmHwXeYgR7+1uasGrHLhw8ccLKqDCfwHbESEwdMQwlIdZnArzjzR1Yt3MX9hw6ZCeyF+ZFMG3kSMwYPopuQjhJsPjzlctwrrMD4+hPq3+79jHO/v1RkleAPbt2Y1BlOe6+cRryowH2rWG8tH4T1h86gGFl5Xj7vNuxbP0GrD+wHwNLCnHfzBtRUliIQ01NWL9rP3YfOoxugv9IbhBjhw3HrNFjMZDlpKpzknGu2bsPO/cdsj4+Py+KccMGY9bIMagg4O8hr9V7uUknprWlAy9t24pdDcdY7bIwavhoHGk8h+OnT2B0RRl+56Zb0T+vBIfbGrFyz3bsO7if9S5ubfz60eNwQ90ohpuHepb/txcvxM6GU7hl6DC8d+7NWLlxM1bu20P+5OD+efOwc/surNm9H0NrB+GeG65j3Uuhi01//uZt2HLgEMYNqsG9N840YLtizx5sOriPfXmLTbiOHzoKs0eOx2CW15nWs3hk5XLUt8cwZtRoFHI82LV7H0oL81BVPQBrtmxCv34luP+GmagmqE6wv1/LvmTJpo0oLSjEg7NvRQX7J9ik4ZWQ+ujMN6xXmzIrrBnKUIYydK2SN/BJELWVFBlQaNAAaKtGfNUVK0MHVKFm8GDs4gC+YstGBHPzUVlaiiAHYgn58qmVDwEg51mCv8y0pqV3/QsaEFbRSt+9RTnIBwIEEXTQQ6HLtnnai/wpEEeWDgvTvYsEIkV9jPjix20v+rki8gV2Rw4QKULFISsBIN0/qu2z+qZJqZSwHWN0rUzzY2tX4vENa7Bq716so6C2ed9eCof7cej4MXQTyE4aPQr5zK++i7WIyBtxWADTPUVe2vmkTuKJPT0fF2VNwbjvZ5VWgk6mTdsidYWOVow2Hj+BnyxZhOXbtlC4DeLm62fi1klTMSCSj0B33FY2VC62gsiAFaaVF3WvF1gV+TEr3z6ZXsmU3gOFIgF1/VoWCFy1eq0VuDwKxMWFBRTCte2PHBao1YoO7V3eXGC+1lfiunGeYSRpebitDQ8vXoT9FDLnXT8Nd1w/HeXRHPKOYSXpjPwyEOcHIb2n3hDEdF75CqtexEevTQezcKK5GVsJ+HSf8LiqGgwbSCH9wF5sYZ1v6u7CiWNHaJdAN72dae8k+DiFQQPK0Z5KYtvBQ+hO9iClLZUML02hPdnVidG1Q5DNcnuUdXc121Eu+4dSgqSzrW3YdvwQ4kigrnYwmjpj+M6C+dh37qyWsFi2QRw5dRpHWxtxprMNJTlFmDRkBBpaWrFs/14cb2/HIca/l2k63XgeA8r6IVyYi5+9+AIOnapHeX4ZiotKcKK1CVuPHUI4J4rCwiJsI6hrS7H/yo4w22qtKcQI8OsqKzGoZhCWEZA/vHIpmmNdqCgpNvbsqT+NI/UNzOsAFBLoLdi8AS9u3YSWZJpAP4omgvHTTWeRiASQw/xPGVKL/qxX2hWQJvA+2dGOny9Zgi0E66rHpQV5aG1vwa49+5HDfA4l4G1o68DD5NHmA/uQRyBWRDfnu9qw9fB+JANZqKsbggam88XNm9CQiuMo07T38CE0tbQgh2koKy/DRvo9096GIUznQPbjZ8jj5zdtwZGzZzG8ugYjhwzBqp1bWZ4n7AS9KSPHoTvVg58tWoyNBKI9gaitmjYRJO47cRxnm85jcHW1rYY/uXw5Vu/aYe2xoqQILbEObDt6AK0sm7qBNci1LbXML+0bWT8eXb0aa48eRFd2ysaE+tP1aI5321pyeW4eptWNZDkk8bPli7Bu907kM+7y0jKc6WrH5kP7kGK6ahm3vqPdfPggGlpbUNevHGOGDSPo3ImNJw+jM96FaePGo62jC2sPHcQ5+h1eMxADCotxsq0VT6/bgHrWl5FMXw3B7LNrV+NFgs6udBIDivshFYtjB9N4pqUZI2prkWD6n2f/ejIWw8nGJtt9cYZgPpd5GjxkEDaxLI7xvaq4FEPLK+2gtqc3rMdugunKsjJMGz4GIfUl1o9dCbl+uneFVS/WLh310WboN6AMYM1QhjKUoWudJDi6h4EAUe8gKLCW3YN+ObkYPnw4hZUAVm7aiP31Z1BcUW7b6AQIBJzc6o1biXEhEAYIFJkw7xvpHQYowhx8NWOs74Hs+yet9mlwNvcSkC0gpo3hGunpzCwukoRJp9G7rwTAroDo1BfI9fCBoUjRm50ECwtb4oXEVpm7Z0tnN17avgW7GhvQwfQHKBBOmDAJc6dNw21Tr8PM8ePItxzb7mdbgpkfB5A9foiMZ55iHA46uVw5E/9HJH5qO534p6/jgkgRqJ5l3GuPHsGTK1Zi0Ya1aO+KYfKosXjL9TdgRNVA5KpwdW0Nc6B8iT3+VSQXDv/ojeR1IQFSVxYuHeKC/ZNRSqGBQSrHE/5qgoN+tL0ujyCjKD/fAKutqioIWsuLapT980XGjjz+ejxwdxNno4mC8ZJtW/Hi8mXoT6H4/ptvwYQBVYjKka3oyp8XjheYq6t9Qu6jv2aJaXxFW4LtVbWHNZOg6CRBwVZtCWYYYwcOJMipwo7jR3C0sZEAJ4UZI8bintlzkZOXj+Pnz6OddS8/EsKkUeMwfMgwtHV34+iZepQVFePemTMxc9xYVJeXE4QdwNLtOxGiv/tvvQV3zZyNRDAb+xrqca7xHOoG1eLo6QasOXiA9TiAG0aMYTxzUFSYj0NnTqGb6RtMsDJ1yHA0EpBtPHmI7TKB4mgY00eOwnV1dRjVvz/yWU/0veG4UaNxy6yZqBs1Akcaz+J0SyMCBCkzRo3BmLrhiAdDBKD1yGUabr/+OrbpqRjWv4qgsRWPr1uN+mQME8eOw/vvvg/DaobYQUrHzp1jPQyjH0Hvoo3rcY7gq5R18/65t2LqqJGoZ1/R0NHGfjOMKQTplaEc2y0QYP+6lcBy5a6dSBLETp44AbfNmU1QWY0hlVUYRFBdUVSKTcz7cgLx3KJCPHDH7bh9xo0Ehd12j3NTRyuB2CAD8pv37ic/spATDOK6kSOZ9xEYN3AQQW8VjjCNxwmoCsM5GD1oCLYeOIjV+/ejIC8Pb5kyFf0JwDcTdB1nORdHCzBt/CRs2r0bq/bstu9459DNHTfcSF6l0Ey+xQiGK/uVEcAmsHjTZvTkBHH7LbNx15y5yM4LYc+pEzjX3GyHTA0mQNahcD3hMHZyDFm8ZxfTmcZE8uKBm+bQTSn2njxOkJdG/9xCTGCZbTl6CEt2bkNefiHum3sb3jJ7NpKhCPafOonzLU2oYx+XV1SA9Qf24KyAeGk5RtUNw87jx3CQ9SafcU0eOgwDyiqxjwD+bHsLCsnjYVWDsWb/AZsgKMsvwj3M09n2Vjy5dg06WL9mTp6Mh267C6X0t/3EMdS3NqOU5VpWUoGNhw4RxANhto/JdUNx/bDhGMG6NZrp1WFRR8+eR4gD4WgCZ20rX7pzp7WpW6dch2ElpfbNsiberqy/cOPTL2wJ9uhKQsjQryZ/JMxQhjKUoQxdo6TvIu3oEj41+Nkg6ikdqmEQqieFEoKjeWMn4j1334ueEPC/zzyO+Vs3oZ3gQVd+9GTrMAv3TZFWDQwPMEwBAwOdNqvMgUEAin70zVWYcRRQgCwrLkJJfgGiHJS1ZqvTa+2AJm+wlpmtSdKPlH0TRSWB2pTQTq9SXL9ayZ+dCGlp88LXH0cufWtlqSY61AmQ+j6XhuQTFd0qDSV5hTbbH2a+S3Pz9XEujlCwOVF/CkW5UfTLzUWUyQmIh8y0bcXlnxcj49QPHSgfSre9ERooLV4cLhVkF621U1slpe2t+mbrWHsnHl+/Ef/x2OP4zrPPYhdBw6hhdXjvHXfgrVOmoZYCXphgQd9d9bBQkgHGz3TYyabin5aFGLDjnePB66WUBPvm154ef7QyKjvvz8qdT63kRyiIF1HA1knOxfl59u2ZgDxzwwBUZxQCwyOA1YE+MnG81B/LQHWL4SnObrrcdvokvvP0U9hxcB/uvGk2Hpo7F4MINLSCa9uPLW1ee1D90B/ffZL+yoTPNy65/Lk8asIjTYa7011ZLuSLeJpDIDG5biRGl1cQkNWxbbtTcNsIZooCEQynsF5CM30LWpAdxIjiMowqK0MkAAr6LUjTf4hAcdu27XjyhWdx7MhRhFk5UrEUTtWfNZCgLfU5jHvGyGEYV9YP0wkKKgngGKil0R3K5dqutl3OGjsa7555I+6bNBFTqmpQW1CJ60dNQqKzC88vfh6PPf84zhNY5wRykGIEeWxfQwmcygvyEI93sL3HMbS4AGOZzlL2VY1tLWhKxOxgncamVjz3wktYt3INetq7La2NTS1obu5Ed4K1TqBlUA0m1QwgT8oxbtBQux7G1SDVZKaX9TORSKC6ohI1FeXMayfWbd2Kx56bj527dqOI9XvUiGEIhrIJ0Fpskko7KjZs2IjnX3geDSdOI9QTQFtzBw4fOIQI++IQ+aCVQR0a9445t+BugszpQ+swqCAfY2trGVYIB5nnoy0dONRwHp2JOEZW12Bo/wHkIdNn/Z3jYZx9RnOiC8lgD6KRbIyrrcaw/BzcPWE8PjRvHt4z73bUEjSeIkiLsy/sCUWxefd2PL7waewlEA6kQ+juSuFsYyN0V7cmG3QwUQv5r3ijzMuUmlqMLSljnalFVWk/+qFDElmIozpESSvybPNb9+3GY/NfxBECzbysMDo6utHc2mbpTbOPU//htrCTu6kAglQBdt5Bdp6VhcUYM7DGJun2nDyFk50xgtXjiDGuETU1qGaZnyWQjzE92rVy8ugxPPX8C1i3easqHbq6kjhxmgA9qX6If7Gk1ZP7b5iOt103BTNHjkAJy3NydS1KcnJw5PxZ7COA3swxoa2rAyOqqjB6wAAEmWf7ltfaU4auFVKVz1CGMpShDF1jJHnAPlX1x0zJ5HqRNO6BJ70KxLnj/KnoRiupQ4uK8P65t+POqddjz6F9+NYzj2I9wVLMD4+BS2CwSAw88J1+HSkiAVeGywFbJ9tSViXgyEaBQF5RgdvWyQFfdqlkjAmlmMMBXt8PeoEyFDdD7d5oxWAFvEzp/RUon+wbSQWkqIwPevLVsiLgqvh1ZUwayXRCn7CivLAIRRRwZo0ej5snTUaysw3Pr1qCz/z4h/iv+c/hiW2bsZ0CVwt9ahUvi26Nz4rPhCxmj++y0wquVrL0pxVmCVYUncy93HRSv6fxPJ7cvhnfWPACPvOzH+DnK5faNjhteXvvnffgrutvxJDSEmSTb+nkhS3AKlLlw+egQUJjmpeWa0ApPbbqyX8DnwIgTK1dxWFbslMUxrMJVPPRr7jQgKoOVFL9UV1xK+F6UQBWiCb4aiJGeZaw7E7sJEfJW20BPtXRjkeWLMDTy5egZuAgfPCe+3D9oFpEe+g6RW5JqKQS7xS+45b7dYl+c5Gqg1clXpZUH52w7SYQTMcy0oFHOhnYTk+Ns7womAuSqUwDWUGCKNblZAKpeLfxNiuZIhhUUaUsHPUK6UDQyqlJB/s0t6OH4GB4/yqMGVCDspxCdR1IsU6ng/QfVthMD5Xaibbda3IhHeST4C4m4MowK3MLECVITMS72Oa0dfQI/uvJx/Hclo1oaG9FGUF0Ht2kdeowqNgotZ08JKU0KW2atFCVYpi6sqWHnSdhIdrbu3Cm+TzOtp5H/5ICjK7uj+rSUusz0wRLOlk2FMk1PrjvrPXLGkv/6qvU7sU3AfiBBGr33zQHt7Ef6RcK4/Cx41i5dze+s+gl/GTZEjSlyRkGYXckE4ifb2vHicZm8jaA0VWDMKo/eZSXR54lervxopxc5JFJafZLyUQnguwTtMrcj23oBPO+sf4k9p1vQCQaxrDqKuhAKR3IpDJV76pmYmXLMkoHqWe7CupE5XgMRaEgRtUOwejhw9geiwnkkkjp0CzWjQ6CuYazTUgQ5A2pHIRx1XWoyC1i+ZGPGk+Ud5Y/mUkuaqWSWdOpy4xQdSKo0+hVR9R3MVx9H84eDfVtjeT3OfKf45DqxcAhKAqHiWxZ15hP20VC/0w2FTnNshR/dJVVkHwbScCoPqSR/Fu6dxca2E8GwgGMGjzY7mlNxhJwZxZnIU4+NrBsu7s7MKx8ACbVDEFNcTn5kyJ4z0aC/Uxhbh7ygyHE6SadjjPdKdRVVKA0NwedjGPx1s3Yf+4M09CDkYMGku8sHyVQ6tclef0NvGfo8qQ6k6EMZShDGbrGSAKJlAEYaqR6ybfUwwZ/vpiA6hlTeMmlcDFr+Gh86K63cYCuwouLl+DHCxfZwRxZIQmMVBQSbFyloOcHaWDNwILeJOyaiTcAU0AUcI1ECEbyUV7srZ5RwFCc+tbVB8ACu86jR9RrZt3uI+XzSpQJNBSc9EcDylHy7/TO3v1Z4J6QoWSbMET7OIW2AeXlJqRkU+CcO34SPjhnHt4x62ZUVw7EroNH8bMFi/Bvjz2K/3j2OXx39So8uW0bNjTU43B3J07FunE2HkcLBcQ2ClutzFsT9edodjoWw5GuLqw+fYKgdxO+u2IxvvrME/jqk4/hxwsWYMvBAyirLMftN83CQ3fcjrdMm4phWqmiANjT7Q7zsDIVr5li8UV6AbUQhThtV1MeKFObcHspb15rJeChOmDgU8nmi0CDBFwJovmsE2VFhXZSsyY2olpR9d3S3orHwqIBSeFJYLdX6iWEq6yDaX07mY1zrL9Pb1mPH89/BrGuGN55y+24f+pUVESiVseEkXXQV0ofrTIQ+ZWSXg8j/3k58vJj6g1Ol2ZTPJaZSsBNCKiMpGedUpnZxJImlNykkl2JRZVm3RQwibKQdepsa7Ibpzs70NAds5W0aIRgNdFFXwnccuON+N23vx133HQTpkyYgEkTJqOmfzWBRA/7gyx0JbOwYe8RHCOw3X70KBrONxNohAycCGDq36500cFRdmGp6ko2mmMdWLJtPY4R+AwZMgzvfduDuPfmeShhPxNPx1jehGmsW2orOQTZmvtIsMDPdHTjDEF4F+20LTNEwKR2Nrx6MD7wwDvx9rfejWlTJ+G6yRMwatgQ5BC467RiHcq27/RpnGvTAU49OH2uUdWLfNDqH3lo6XJ9T3NHK4FjBLOum4r3330X3ve2uzGwpsomqtbv2Y/jTS0I5+cwb3H2k2ncecsc/M6DD2LurFmYSB5dz/o7cOggdNt5t7pajGGr36RidHpBmkBycHGpgdYEAdWqHVuZtlYM7FeC0QOrmVn2HVaeBHnknSYBIizpiAKgeRfB4+nmVnSzPWrl8BvPPYn/ef5J7D1yEIWF+WR7jKCT5cc8fPSBd+Ctc+Zg2vgxmD5xPIYQEAto2v3GpLycEIgVkSBoPN3chGamV9/oNjW32ep9D/OYzfIozS8ACG5DtL912gx8+MF3Me+3sl5MwnSCe20nN1L7J29V92wnCf2r6G2MY8o0WTKkvIz5rEFrewfW7NmJ5rZmjKwcgFGV/ZHFfjc3QvDLZ5D9xfC6EXjvg+/AfW+5HdMmjcOMqZPt1GTtBtAEA5NjfUlWQgBX1+YEbUKjnOmdNmo0+deDg0eOopFlXlNWijGDBjMfOtOZidSYlqFrijLfsGYoQxnK0DVIEhlscHeyg5EJ+1QaiG3cJ5m1584Gfc9MM+RaOckLhjCsZhCqBw3C4VMnsHbzZrvCoai0H/JDYQOtBj56I+MbB3l7s8AlB/GN9gIcsjAgyfE8ROEwwjBywrpWQUKkE3q1Sib/5pduvWBI1DFsF/qVkdLm/DPsCwGZmUL2t0k78UJ6Ct+MX3c69lCo0xU2Ow/stzsHh1HwKQ1GKPyVYfjgIRhWW4uCggK7VuNsSwv2HT2GHfv3Y+OOHVhLtWbXTqzdvRO7jh3DtsOHsPHwQTuZc8GmjXhx/Tos2bIFa3buwPYDB3GysZHCtA4yKcP44SMx5/rpmDZyNIaWlaNfOGInjWZTyJI0HBB//cI04dDPzQWQrqfy6+5EdDx/rcjK+xLSd9CWBqt8brt4kGWu71ILc3NRlJeLaCho3z4rySoPlZ1VGOn9ysR3M+Wr7O3EZ9rpOhbVnxaGu5Fgf/6qlTh17hwF3im4/fobMFBXFVGAd6uqdEuB0vFQqzZKmRe+heuUb/Qr6UrdvVbEfL3cN6x+ybh35Zsm9uJaQHYwGycILjYePoI4QcTYqmrU1VRj+7HD2H/6DHICYUwdOhT98/PR0tmODfsPoCkWwyC2iUlDhhiAaupsxR7W+U6W9R6CzS1sBxXagtuvHw6dPGLX04DASpMVq7dsxKqN63Cu/jTG1A5BWWER9h49jLbOBE6fbcQmgo6tLM+EQCYLvaqsHyYMGYxWgrAt+w/aNs4J9FdLc63mdRMw6JvIM13dyItEkRvKxvad27D7wAHECI5KcqOYMmIE8tm+u7q67LTiNvJKBzut27GdYSQxZlgdzrLunGo8j0Q8hlz2TwcJ3hasXoN9u/aiMieH7b8aR0+fxOmW82hjOGcIqLcf2Ie9p44jpT6N9eu6wYNRSoCkfjU7HMZ29gE/fOppS7egfjQ/l31qPVqaO1EeycGMMWMIqBjXcaapo83qdRfb/dJNa7GR/W7bmbN20rJOd9+4Yze6Yj0YSKA0cegQZHXHyHvGwz4ryD5b/dWOY4fQ0tWJINvbrNFjMLmmBgEBKqZlM8vtWGMTitmfXT9yFNthBPuOH0NbLIHGlnYCyzYs3rYFO04eQzLZg+tGjERpSTEOsmyaW5qQ6GR85OH67duwZssG1LN+DBswAP0LSqz/Vr1Ksy6pLFtj3QSszThxvonAfB/q29sI9AlUc8KYXjcc0UgB4z7BMm8n6Ixb216+YT3WbtyIlvozBII1CDJ9G/cfQgP72SHlBId1tdhJfh46cwYRxjNl9AgUk9d55L2uV9rFvMR6kgT1SdwydjwmVFYRzMcRyM1hWR7H+dYWdHbznbzas38fVqxbjQN81hIclxCYb9izG80s10GlrNeDaxFKshRZHhqfdMdtIDdoaW5hPdZXpzOG1+E65iUQ13U+NFBD8xvdryQ3RmWutbm6lAGsGcpQhjJ0LZInmWqw85V+ZHwRYKWZlLYxOb1zpGsJzANJ+KOEA/24oXXIKynC1r27sY0DeowWhSUlyOWgbwK/wAP/JKAZ+FWYFpgFYxG5b1OppV+lQVvpQvomi8JGOBJBSBfRyxftbZueeZcHBSKdnvIpdTE5uwukMPxcKCWa1TfyHsRQDtSTBKe0fc+uf7GQlA5CGaZt/7EjOH62nkLqYDvQJYtAIIdpK6IQVVvZ37abja4ZjLoBA1FVWoF+/cqRU1BIwTWEJAXtVgL8851UXe0U4A8jlJ+HEgpCJSWlGEw/E4aNxvXjp+CGUeMxbegw1JVVoiQURVinj1Lpe2E7hZhp1R2KlhumVekznlLCU7m5/Dsloc/LtcujvV9CXt77Ul9nLgxpvKeojwPFp7phes/colJa+O4DV7OioGerqUxylABA11YUEKTm50Tte1Wd1mzbtRWqJdhtW3SxWC3qJdty53RUzD8DJQTCDoKFZ9Ysxy4KsmPIx7fPmotR5RXQlkSrmwQsljYWvHwGtWJo5ezxS/WVFnrX/xXTK3H7WhDz+HKA1SfHVfFSv56eedfWzIbWVuw7cYr1Km2rcoOrB2Afgcvps+dQHCbgGzIU5QRtHQSee44cRTKRwsjySoweNAjJeBz5BXlIEPi0dcahS0666U5bfsfX1to37I0tHTjVcB67Dhwi2OtERUkBbpw8EcOqqtjP5KOUbag7kWSRpREOBzFwyCDECIQ7CGi0LXciw+lqbceBw8dtW+nEoe67yBTTIZAaYtrqCY7ONTXiwKG9tnW+ML8APbQvYz82ZcRwRAjGC1j31N6b2toRJ7CJ0d1gAt9xAwfa7o/2eJdtGd1NwHzszGlks01OGT4ac8aORXE0iOLCPDQS2HYTsJ9pbSZQiqOsvARJArRi9omTCWIEomybLJtxlGC8NZXEyaYWgqbT2H/wKLo7u1DFtN0xZQrGVlagnG0iW3fKNrfZgVA7yd/2eDuqiooxb+IUjOhfga72DuwmeEuy0g6pLGcZDUSY/NLOCsIpq8uRnAhOnjuD9vYWDMjLx5zxE1GpSRumQ3ee7iUA18m3/Wk3pW6obXOOhiNoJV/PM31HTp1i+GnUVFbjLdNmYEL1QBQTDBbl5KOJ5adDnbYdOoSm9nYUF+TiximTMG7wEDtsSI1L2/xzc3U1WDbBYRvamD5NAOQwDWVFRfZpRU1+PibX1qGioB9C7FfPtzfieMNJ7Dy0H+0s6/KiEsyaPBlDmWetbO4jvwTkhxFUjqkdjKPHj+Pc2fMsiygmDR+GIpZ9lu5Bjeayfp1BN91WFRTgpnHjbAu28q6t0aVl5WhkHT/LMttz+KCdgpzLvE8jsJ3Oso0z7n1HjrD9sD6IvwTM2j4uxmrXgfq1UF4U+8824ChBfz7DfAvrbznjDbDJ6d5amyi8tNG9LKmfzgDWq00cX/zhKkMZylCGMnRNUd/euc+o9zLGv0Cue3fCvOkp3AZooute1u3dg1VbNtoBKjdRoBk/aDAKhQDpTIKm4Kh9d8jB29+GK6CscVzO+iZCJ+O6rxn99GRRWEihsztmQre+nbJVV4JHlySBD7l0rv3AFLbS6QCTwJQEAbphBiwPAix94qUk2fsue23v0+pkSItwTIzeu0NZWLppPfYfOYR7570FNUVlyIq7uwadPwknkssIfAKERsxcnOlVmvVdmBbzFInknXggC08++yymXzcNdRQAtWKq7/50mrLyom+5bHufZZL59fIicr8XSC4Ur8jy7eu994vIDC41JGmv8CXEVPDXub0QpkxdWi6sfhucZ9DOh6MLfq00qbV6wDd9txYNRSiwElBEPIBKd5oekL3nTR7pU+vaJNvLrDiklwEf5tTVL20PpXyIY+cbsWTrRuw7fhjjR4/GzROn2dbfkPyQ8SkdGET3OlDLz5SxtS/TfOqTjjckqe4wc7/8HlaXdemNBfJipmqrQCfbdzP92zd84TByAwG0J2J2DUhPLIl+kRzk6ltGumuJJ5BgGUUYSEk4h+GkWc+1SyILHfE0ulXxCVuLGEZutnZkRNCcSuAkAWBLM8HUgAEoL9TERY6tltcT1JwmIOugtwoCmxoCqSa2tx++9DwOnj6BaQQ4v3vTbYimCDQJFGNMU1l+DrSOmaKfAH/ibE8NsQ6CrhO2vXjQwCqyhe2SdnnswQS8Aj3MSyAbMaarjeEnmRet+uezzUfVlpm/DrbF+uZWnCD4iRA41wyoQllOHnKVJYKZVCiApmQC+4+dQJJhD2abzouG0EnAEw5ECFYjiNj3+Q6EpPhIME7dnypA3cF86t7OKuaxmIApxDQwVUiQ583k95ETJwjQ2lFZUUqgXoJihhmOJ5FguhqS3f+fva8AkOS4zv6GZ5lu95iZmaQ78YksmWSSGRI7cdAMMsRxYjvG2P5jkhkkixlP0ul0zMzMt8yzw/N/36uZu9Xl5JwsO5Glfrs13V1d9erVq+rq93UR26YgSil/GdsdbU+mdkvz5FXm6sFszSVtP9UifwhlfB70DAbY5mQCmp6QQmc8DUI8A9XhIJ8lxmtlm3uiuRkdBKJamXtgv74GBCMsZyoJSYZrp+6OEEy3EqxpG5e+faoYpsimTmjBKQ1/li7VnqdVFt0dOHj6FKLkM6TvAHv2Y/EumxpS7mPaOaZNvbfkEjjeeBqdrBe1VdXoV1eHUrYZAdZFtRaSrZtpqz6Wsb6oPsY1l5pyCbRqaon0l+Y7KcYyjSe1jnIONdEiFDGMtdVsC1JsNzrSGZxsb0YL61tFWSn61dahJlIMP/Wl4dbtLFcNj9bHtUrKHU65t5P1YjP9U9TfL5YusZEHCwly337RQhQzDb+c2kg2XfZsXRC595C3D+uflzzA6pFHHnn0CqXezXvhXBBQoEyv70YaBet37cQWuorSMsybPBkThg5HkYWjcWRz3dRTprd3HrjqRi+c5F7GMhH0y2sZBAwnIKTFWWSEJmg8xGkwxRM0EmVwiQkjFsBcgSSb2Dso5AwmGe+FjlWXeG86e60zzcNTWM0NEwdLP+xHVyJO4JxGOY3VcMbW8WVeHGB1IQucTChzZ8AmLRFJpQWWeuh390MPYf6cuQZYs7aaJGPS2Uq+xuKsTH+I/qdQeW5GTitMQ57Ps6J6nxcoH+48ZADHeFHDlkfnp14U5UOLt2i4r+7pWlv96INGNBpBiXoPCAQY1Eh8FFdJnVuO+uBhfvn7RrxWj7tpkzxUNifaW7Fi+zYcPHSYYKI/Lpo6FUP71Nk2NX5VHMkjOSmH4lkyEpp0bpqvGLJCeWHAWqBzy9jun/kCwiMN+zQrugCIj3VfIIMF6NRHl0plrDdIwyPFK0PwYOVFl/VrER3toRpy4X1pZDMJGvPqn4ogG2JpaA6jlS7BYSZpD3+G4GD9od2446mn+az4MG7ECMybMg1HGxvx7JbNiKdiuGbyNLxh1nxEtJwwZdRCab5cyqWvoZp8PjVSQqsaW28Y/zL6CMRrpaEhs1kCK/OnsBpebz3ukl3SSH7WszTl0zPrI8DUPEllQ/fUS6ujwmaoEw17dR9fyM+aBA0Zpc6yIaYr8EMIRcCqaq9eR3+Q+hKwUhw6W3yI6WV4z9oM40ySvExbH4gUV/JqOGowlbOFizIhHxKUX3NtLV8Mo5EWAmySzgBTSGmqTeO1PZqMzxNbpZtyK30BsGxaGZMumX6IOmNcyaEeSc1bzhDcZQPabku55D2CVulGoezTEflKgWrFJa/0ruff9M9w+vChqSP6OJcjL9WvoPKmtKnPMKNLlnSQadE/yHSkTMkhcK65otaGU2alq55fzTD1EThq1eacwKjSZzQ56UqjdjR2Qgs56UOIeMpfeSITZMSL5aBri8u0gtRDQT4NqVbe7F3D+LaSNb35j1w4gLUnjuE3ixdb0HdefiXmDdGwbO0uK7UwjgJeMDEvjOIB1j8veYDVI4888ugVSuc27wWjwIwqvsBlswg4HI91Yd32Ldi7fx+qSssxX3vRDRqCMnvV0gAgG5o/ZjgYULDouucMLXsrKy0aEkY8VVr6s0RIsssymZQZyhoumMrQpdM0CvPghsYHzyyOic1oSkPnea7/zY7ofS4y44S+8hcfs21oQIlHQL27TM9WVNZdMSsQT90VY+bzpbw4/ckIpaHKDCR4uXzdOkwcPwF1NdW2sIfuyxiTYSl6Ht8/ls7JmIFikiWRT+eFyHSWP38ekYcriQI54zrP2dLQfX1sCNEoV29KOCRA46ftZ6Vv+jdl8t/UZGnpwnE28eRkwNLLrmmwKqIN1yYXYYITba2sb9uw5+hh1PSpwUXTZ2J0bT+U8p4VmtKQUZo3BNUTbMzoCnXa6swrkZQ/5u2FAGsBk55LrmxYovlwiqMh9Fq5uQDQxNfUy7LQSrrSoeqt7tn2UCyhAAtPT2Lap6Gpbri1Lyd4kWI9J4QhirKPPQKxqota+Ih3c+SXY73poP8zm7di5fbt6EzF7flLJdOsSxGMHzIIr50/DwOKihFKCU4wugEfPkcU3LJOPoEA0yDgEcCSv8CgqgBro6UpnWieOqW2YeFSkVbylb/AoOqI8mLPJe/Z1ljmTzYCP5KY/gJ4+tPQaelCc95FmvmeyzAt7f8VdIDVAUcno/IsgKQLA8jGS/6Myyji4vQsLz07vM92TuBYwdSLLJKMYclvviov+pGnXfM/a+hMudRNN3JE+lB6VraWCiNRbsmn9KhAnhPg81Rq02JbVCjivhTPKYufslO3mmuubaAEHi2s2m6eq8QtTy6jTte8JcmlO1Hh2uJRHgloHwPIQ+WgtlK613WK8mhV37zi7AODykctpyLqY4HYCizbxwcFk0x61+jDAOuH1GXp82i6Izv1tPqoU803lT4sXUvB6UFpKH9ip3IL0VMfNLVQW4rl+tD6NVi3cy9G9huMN196CWpYd/0C/sqDGBmvCyXXTnmA9c9LHmD1yCOPPHoVkfWi8TUqACHjSIaAjAYDEh3t2Lh/D3bs2YWy0jLMnTgNE0eMAF/BZgxkc9pSwBlUzgxzJoKR3iRy9DKDShfkbyavXjMKxnREMjplwCVShZ7XhA3DlYGh3hKFM6ODYZ0Z4shYyDNPjpsjC6V79FReJIN4mGFlPQi8RQPIgSAnvaN8QJKMV6XtjNdCQjTgaeQEaGFpH1stHiMd2j6w0qUMJQYN0jBUfBnBF0ZK6wLDmnxOxv+JDIwoz/lrkQxblYGBPMsXHXVi+SVp5WctniVjKxQIIkjDWttnGA8GUZEorInropDchZUT0+xNiqmPG9KhdO7qA3CkvQUrNqzF0RMnMXDAIMwcPxHjBwy0+iWj1QFzBlYd4ln+Kl9Wrt694kk6YDm9EGDNH4ykDV1bGZhPXl/0UHiro3ZivgY4VOq28jTDSKPqCFQ5Kb6ePesNI8i1baMEWo1jika8nqoAn3/Nd88Q6KRZL9gaEED4iFYy+hDEeqAPHAkW+P76ehxsa0BXugdhXwj9Sysxpq4vakqjNjJB4CSd4bMVCNszmtNoDmublAersQYcQvn6anWIpwKtIuVDWRNgkYQKKxCjQLpWXdc95c1WolV2yF/DzAWo1GuoHlAGoGMMyq0Vi/18LlwrwXqrPPv54Gddq+faEqWt9kl1n76MqjIyeZiupcljTrIwHVsJWPd1SaeeX+uBtGR5Tk/FOyMjUWtQZcAA4lPYY1rphnmi87OAyj1/xoD3tUqvgWpenpGBZwKfktkAP2UxcMew6qnVKAp9fxBYFui0OayU0aXNHz/1TS8nc74cFEeFwfhKQyMqrFSowxTP1YsaSKvNUZ4YgTdtQAt5MFlrL9V7qwBpxldafCFYGtKnffxT+6QD2yKdK1+qrNKD5FFdM/3TW1NFpFcGJ0nX8rQLI6krlGY6zIuGWqdySZuHrCniFcWlqK0ooXzano3lwfpoPdgu6gWSy6sHWP+85AFWjzzyyKNXFanJ51ufB53ZK0AGlYwFgQv6He9sx5rtW7Hv+CkUR4sxbdRoTB81AtUhLX8jS0fWB4lGg4CvXskyQgRS7O2sF7WMCYXp/YqxdPQlXeaNmVuaVmXgVYDV5rtmeCSIdV/+yUEGj476P8Mq79eLlL7JQG/aJmbY9faXASvDzYbNUWYtgvR8DiJJJLkpW15u5UNbN2hz+6w/iCT9ZJCpV0ZmoISSXOrJUFwzll4iKQ/iUpCvwFHXBf8XSsaMaR4t+5RRpPC6tqF/vKvhlhreq57UcDCEUJiOxrv1cDCwOAg8Ws9mniSTpcmjHVTWOssLYiYe75k3dWtzgnmtxZT2NZ7C2m1b0dDchLqqakwfOwFjBw9FCe/51GOiOAxrvMVD5+bh5HZnrxLKP48vOCRYwJAKc0/PWX05nblwOhVwUr0XQMkKjFHPAqMCpUmiB1d3ycsC6cqVttUeMtX2Qrqv2elEpQQWGYolQCfw5kCUQrvnS1uBML56ZDW3lNAINNwz4YBNB9AWMSF1qRGoZnnf9kumXMqFASLJbEBRcZUZysq6mdZzxjgCVbmAwlFue26lA7VVGk6sZ4/xJbbljdEplMBPkA2BarxAkS3YxoAaghu0YaNOfsmtOmt6tmvpRb3SIcZhXD7x2kJG89utTaLTojz2EYzppZhwlnKpTdAcU8lhLQP52TOgBs44uzRSVI3aFoUTmVgMkmb2kkxPPYECuYU8CZwKYKrnVnlKKS8EcXq0bT6m5FVbxDDWW06XZbrqSVSLpFWTbfE8+qtcrZ5QbkuT/tKZ6oZAqKXLfKmjWX20ru65sD6iV9djaq2c6cCAOPOiP50rSwZyeSbQrTaRUW0OupUvw6qm2McE6YD3VDbWm6rI9OEl9RNUrSNJLt1T3dAWOEyPfgFtOEsftfPqKdYHFvPXOXlkNQyeIVRHVYaqMRqKzRJClplJa8g7ganPxzKmHJl0DwG0GzGQ04gB+3hhAl0gnQNYe5G4mEo8esnkAVaPPPLIo1cTWYvPHzX9ZgDojy9zs2ScMUg7w4Zs1ff0YP32XbYVguzF0cOHY/r4CaiNRG3lVgEg2UF6W1t8Gm3iLb8sjQgZMcbTjnbHrhXKTknO0C7cZ7r8EXBNpdJI07AsDB3W/C8XjD80KIzIt2BXuN5DGRyOp462Wq0ZYc5IsmFu9Lcfyup6m8+SsTjnlajg0pKM8QSDr960CeMI4GvLKxhYZpULbz1SPDcVnEPnf806zpYmz54XIu93xtNZc2dIl+bEgqS7dsp0zkQxxdCQ4g31SkhloVDIrWQZ0l6VAYJV9bk4Q1PxHbs8B/JSbThLTn9W3jwvfJCwSxnsOlM+NSeSXp383XnoADbv24P65lYM6TcAsyaMt62FwrzP6mRl6vjJ/BQvB/oV39WdPOVFMurl/Yok6ZB5f+FFl6RpXlj58MAfgQThS9V1KetMDysrow17JQ8NpbT5knzmE4IjRAYZ1oFQkBFTBKTWw6X6ovuqL2EEWFfSyQT9CVv1PAuAMX17bgQ0WYo5DeclqNPiPD7VpwxBKR+LQKTInlsBE33IEkT2hd0HLz/T04JlAQ0Hpjw5PfQk7bHqF0/lJ0TAyhxGNE+clTfJcIQb5C0w6rfhsRraKVKtKdRjgRT5SgdBicb8CAyKuojIVO+L+CDb0FK1f0zLRkwwnACZtYa8ZcBFvW3ZFBnmkCBI1MxLLcIUFaIjf+uhZLr2rBXKQwlRt9aDrXwof+LPMAKhhQXEVD4WliQgqlp/5iOAtCAdMkCKP3ruwmrD6J+QzqRH6i9C/erDkg11JUMrc+pGQ6Ad0FMK0iljqt4oTeWXz510KFArQFwAm9KXFnXSGlOaXyvdSU82zJr3pVfrxVZOKc+ZeqY8Mh21M0rTcZO/65lO8ob8BDNVJMq54tkZ01C21UZKNuXZdEeeeqcIVCs5gWYtNmUXxl8c9efKWgw1r1Uf3ZBkvaN80r3KVx8F9I0kE4kwz6x7qbj1uPpYx1UvlTNCfOpQZaxh78wb5bpwYv7IxgOsf17ytrXxyCOPPHo1kd6getnrZZ5/lcpg0JkZXzpnGBlMFTSMxg7sj5EjRyJBo2v7QQKQPftwsq0Nfq0QWVqKsBk7jGV8HR+ZETIA1esgo7lwz67zIVxC+lf8wqXiAGEaldo+IxIOo4jpFPEocCVjU5SjUWVgR4az8SIPGhnqSTKbXSTDiU73RHm7x/KqKEpTRlbhTE6/ZrjS6Wh8eXD58SNGY3XVhvXo27cvtLWDjEZjT6ceFUtAaV4Q5SOSZMCKkbs6l3rJJ0NK/C0NZ1ib9qQH6sP1VGjOmBYt8SFMYFociaK0OMqyKqFBVUR9Ol3qvs3/I6czLi+DeBbyddY5GSTrWQB+JjT1RM3S1ffEsHrXDjy9ejX2HT2C2po+uHL+QiwcPwEDS8tsSKbJmY9uPTZMTAZi7z/9/zc6n98rkaiLF97WxkrcPiqdId6UUS4vPWEOvLkyTAtm8GjXDCOQkmX5a37qodYm/OSOO1DZpw79+tTqS5GrW9Eodrc04tY7f4cBtgpwpaqbVTOBE/sQRLYGCnkdigZx2xOP4rkNGzBzyhTWsSL8/pGH8ODiJ3DJ3Dk28rYjlcDn/uOrOFHfiHnTZhMckRmfH33skLwmJGUK+CLWm/nI8qV4au1azJ8xC6vWrMW/fOM/0Ld/P4wYMoJyKk7+maNQ+hiToiM3ew5suDFF1Lx1A5UEWWp7fnzbbynTYsxm+sXhIuFQB1iIpDTywzLI60AojMNNzfh/v/gFBgwcgvKyctzy1X/HiYZTmD99mmt/VN8ps4bWCkyJv8WmMFa7WcclmACa2imFNm8eVNfVqxmirwAV//PlpzNJ4AIqrIZvyz9IL21n09DTjS9945soLa/A2MEDkCFoTYuPeoFNHwL0zLOG9vLoy39kMEeG4i0gJ54FwKmeRb0L9CfdKV0LQ3/1pFqdENFP5wKUBnKZx6DNN1YM5oO3lU/VNX3QyAg0Kk3VGbbdGknDJBiO53nZFNbaW/1RGTrXfGqNYBE+VW1W8hp+bqOAVO+UEDMTsI+i1LcqQCiIn9/9e9z72COYPn0GSouKkaJc9s4hA225dteyZ/Do8mcxc/w4FPuo/ee1f1KEeo0VXrkxzwskK7H/vq1Nni6YjUd/kOwZ8sgjjzzy6FVCfHuqR4bvfRomejPzpS1jxm7qWkYFDTINndIArlwKffmyf83kqfi7178JC6dNR1NHG+58+knc/uwzWHvwENoSWSRlnNEwMSOSxpiGg9nIP7I0Q0opiL0ZP2YemNOvUrc/GTHydHYNQvyJ0NgsiYRQUVKMmvIy9KmsQFVluW3ZUELDWsBWxpwtLkMXzLsQjRXrWTVgayxdepLFDC8Zkfk/GinOKVUSIxT+LBb9pasgDX0ZoVooxsCdbjGEyV7I43nIwv43pzuOv17EAqICm9KB6zHq5c74UWYBUxr5NkxOR+Wb9yJBgtNoBOUEpTXl5ehbU43ayipUCajm90qVKSXNWzwpRaQ85F1BnnPJ+bh6EWBAgQUZ6TYcj/nQiql7aeA/sHEDbn34AazZvxcDhwzDe1/7Jtx88aWYUFWFKJlYL4q4WYYZkaeSycmV/8k7pSmncpNRL+cR9UCEJNBpz3BBL1SUFtSx3jB6aPVW9VTK6Nf+k4IgWR+BTVA9b6wB8gtGcay9Cz95/FH89InH0aZRDEKWfA60zc0dzz2Fnz5yP453tJB5EL5wGLlQAKksWwUf2wWiCb9WYlVlCAex5/RJbDp0EL5QkX1o2nHyJFayHoB1T0a8wM80th3Dh42yVW1l4ltc5YH5yekhDvMZjIYRLArjwPHD2HJoL+KZJAbU1eHiefNRVVUJXzzhgB7D5aIhBNg2ad6hwI4t2OQPGeANlBTxfpj8ogRKyjMweuRITJk4iY+wy6dWohWQykWKEYqUIByIss0hAKPuWuMxrNiyCS3d3QiFI5gxZQbGjBhjIFdzIW34M49Z6YVtU6YowvZPTynbBrV92jeU8cJ0RaFitmMR1n9mWPcoX5iA2c+0Ijxq6DOCYVtsSuUYVLupNiJMWcSTz02KZZZjGt0hYPGWtTge60BAWwnxubZVlHk/FKIumF6Q+Sj2F7ENDCCQpk6ZpnpJA9JZcQiZKOMIDaqt5MEf5H0CPjamiPNemulSCsoTYSPMfJCvjRMmH7YAbqQG5Q5GorbicMgfdHvIklec7XWc9SJh8ocNSPqZN33Q8ocDCEr3klcHlrmlTRdiHVJ7n2HbROYsE5Yb27Mc/dWzry3GAiwrTV9QfTeMrF7wjN/mSGvu74ihIzBx0mRW15DVMbV4fp6DevKxXdx76gQ279mDONvQjLXjlIfANsd0MkwvyHyq097N734JpMgviYFH5yOvh9Ujjzzy6FVEboigAFIeNzhvM+AKrtDDaACSf1qxU5FkUw6qrsakUaMxYuBAtLd1YMOOHdi8by9aMgkEaRRov0Dtp2dIQ0apjC3GE0Ljv/GVv3MkCZOnApDrdddIBpuLy5cWDW7NvYzQcInSIBJIK2GaAq8RGiACZmEZR4wjIRwv6xe0P1kS8pOIzizRdd5ZHJ3TmMn/Wa8m05S+7Es+hehb3QdRGfHUpWWT5HooyFc/vcjl93zk5DsjD3m5oA60mizqkZCTDLwjY68wlDdKI7CEYKCsWK7E9sGULoppwEd537bqEB+lY0dHks/p2eXe5HOeurIw9KDT3bOkclQvs/Xf6cg4DfEebD52FI+tWoFNO7Yjm0zh0pmzsWj2XEwZMMD2W9RcMK0UrPyJvT5oWP0Se/KQBiSJOD+/LuRPetF5vF6ZxMy/cA8rqXChI509y9Sz6q2GUAp4ytAPEMhphVZta0KsoaplvUra6iTI+rOvrQlPbliHXfv3YeqY0Rg1aBCN9hA2HjyAr//qF/YB6sbLrsLwPn2x6+ghdKWStuelvlakyHf74UPo5ll1ZSWe27QFXYk0rr30UqzevxuPbd6Ahu4Y+tf1Q09nDNV9+6KSbkC/gXx2BH5SrAtJSkyhCHAaEjGsPrAPW44cQifbkn0EF62xJK6cNQeVpZWoGzAYA2r62GrDbZk0lu3dhg0HdqOpqw2lJWUoI1DWE9hF3LXp1GGs2rUdh+vrqUegprzKRoyU9KnCoKGDbaGdtlgn9jecRAfxzNp9e7DzyBEkqfPKsnK2LyEc72zD0nVrcAmB8jCmW6b9SutqUcrnXqtcH25rwUmCxo3M697GE7ana1V5JfzJLAFeCCd7OrBszzZsPnIAjd0dKK6soOwEpQRfe08eM/6n413YeGQ/ssURHK0/bUOqy0JR+xikuaqSr6ujk/kvI7ji88Y4z27fgqWbN6PvoMHUPEEc60dleQVBWAobKMv6Q/tNtnBZGUpKSvhk8Y914XBrC1bt3oltx46gjaC/vKIKEabVxjLdcZp6SKSw6fABbD1+BIFwFEUs043kterATjSxbKqrawgoWZuYt9Z0Amv27sSmg3tR396K4ooytjtFrp4RdapHVXTg9Ak0ZBM42dGGdbu24WhLMyJFJaguqrBmbRfTbWYbcrK9DTsOHEBRpBiVbFsPMtxK8t5+5DDT7kJpdQWBeAj7j7Fu9PSgnPrQvGK/P4Smzk7sO3oYJcxvZV0dBg4YiAqmESSI7swksW7fLmwgrxZqa9uJo+hq78DVcy9GsfaBZXuqPK89sAsHm07DzzxUsPz1UdAaqOc9dH+IXPv633pY8/EvmI1Hf5A8wOqRRx559CojvUDVF2CLdOgvjw4KeMH8dE8AVqF5X0HUu6aXeZTnNQRJIwYPxuhRIxGgsXbg0BFs3bYTR0/XI8Fo4dIS8xcosSFw5OSGs4plPj2d2pmjghzPJ2c4nLmXtyMImxx4pX+IhoeGERfRqCmK0BHIRgncBODC6g0IEcTSkAjakEPGoyuAORn71v2i7gGlY9dKKE8Kaz0RvEmrv1/f/iii4alP/ApG2z8vk+Opi7NDZvPES+td7OXkaT2qNNhtjpv86Ew+5iekXgcDpsoT80JwKiPLQGpRseVN+RVAjxCgaGimerFkK1oeSGTlepMkmy7OJfnx/3nS8sKFlTw6UE7qTR8yCDvRlfHhcFMDlhOgPrVmFY6fPoXBA/rjstlzcLF60CoqUMywWrzF8iRW5Gc8Cpf8kw5c8mfrobubp/ypysfC2JVFeOUTFfNCgFUL4+j87LNa0BFrkuKxLvTQ42DDaRxsbEAwWowSGuLWq6pQrBxB9UyxjPa3NWATQUxdZRVaCWgWzp4NfzCAnz9wH8FRzHqoFs29CMNq++E/fvpDHCQAWTh7rg1n7SQ4/dcf/D90ZFJYOGkant2wEV09SVw1/yL87PbfYPPeXeju7kHz0eNId3Vjyqxp+Mq3v07A0IY5rCc5gh7tERsKhNDMuvLvt/4I9y9+As3NbVi1aT12EoSUV9bgNQsXYv3Obfjyd7+NyWNHo7S2Bt/+9c/w5PJlSBJ4Pf3cUmzfvh1TJ0xCcVUF7ln+DL7185+guaEZO/fsxb2PP0w+FYw7Dr948B48vWIFFl1yGTbx3hd/8B2s2rIFhw4cwvY9u3D/008iSvA7lWGPtzRh6crluGT+fNTWVOGL3/kmGptbcPmcObj/uWX46q0/wJY9e3Di+DEsXb0SS1atZFs4BgPr+uLQqZP4t+9/G1v27SXg7MZDTy9GU1sbpk6cjCI+w9+97Vf46f13YfPOndhBN2jwUPzid7+zYc1Txk+wtq2eIPfz3/2mDceeMHoMwpEwNjOfv3qQZdPdje7ObhzYvQOj2Ab3HzQIP7nr97jnwQfR3RPH0vVrsWzresycOgPlZSXYdugA/vX738XBg4fRxTJ5QD3qsRhmsxyONbfi8z/6Lp5mHo4dO4nV6zdiMc8burrwyOInsefwIdz79OMGDqeNn8Ryj+Nbv/sFnlm+HPGuGJasWIaNrEOTJ0xAOeuZfRRhfQywbfrqT/4Lty19Ert378OxQ8fwxMplWLZjC2ZPnI7i4lJ87Ve34u4nH8OGTVuxdeNWDB8xEjEC8y+wrDft3I5WluG9ix9Dc0cHpjEvdz30MB5f/iwWLLwEEbbFfraB3//9r7B45XO4+opFuPPxh7B4yRIsnHexDcX+xq9vxW3UV3trK1Zt2IBVu1jXq6pxw/wFlC+I2x5/BLf+/nbEOruwZds2LF61HCPGjkE/gnn70qGm84LItU8eYP3z0gUXh0ceeeSRR3/5ZAbuGeSQf5XmLx20cU5Ebwsj0OPmotLg1bBB3tGiSmFaJ32LIriCxuJ7r78Rb7jySlRUVeIRGjE/uP8OGiuLsbelEbG0W2rD0hOiMnCWBzR5f4EkgRibm5r/kyAKUbinC6Vuc6/kn/dzzp3LX3PWQiFt1RJEGY2ayuJi1JSWoq68DH3Ly1FbUW5Di/tQ1hoaudU8rybQUk+thtaGBQDJSGA4IvAooMs/DYFNxrqRS6XNqJQe1XOoLGnYrobmCpS7obxuqKvO3WhHnznxM0c/9YSWl5SghulLDsnTx2QrRw3lqZU/z6todJYTqJYYQBXo1scD6UH6yCtA51QOve2HovJgVySFEen6rHN3nbFVANICNsLvGVtek84fQJzRT9OAfXrzFvzobpbrk4/jZHsrFl50Ed5xw2vxutnzMbamFiWKqCF9WqjGR3grFuThhmDqnGnmy855aVi2rp08hYO5s4c8FfLgkUZzqhdO+pFWVFS2oBj//azzBwiYfr/4UfxqyZN4cN1qtPP58xMYFsKnWDZaWEdDy6OpDD74prfhZP1prNm1C2v27ibgWYO33fh6lAXC7rljZetIJ9HF8PrEohWENay1k4C6h2XOErcCTfO6hMdPfeBDWDh5BvqXVOALH/kI3vnmN5JPGj0Eqclc0qFu1gM+WQhESnHbo09g3c7d+NQ//CO++cnP4EPveCfq60+yLUgwTAZxXxot/iRSIR+2HT2AB59ZjLfe/HZ85Z8+hi/f8iXMnXeRLdJ0sPE0fn3n77Fw7sX42sdvwTc/dQtmz5qJ2x64A02xDnTwoWxXLyDzkKKcxwlkRo0YgX//54/ha5/+HCbOnI47n33KhkeH/UHqmO2RP4tkMIf2bBIxn3qWgS76txPkvPstb8W/fuKzzOOnmP0Q7qdciARw4NhRVFbU4Asf/TS+8ZGP4cN/+3d4kM/Mjv17rae0NcO8MP0P3PxufPkfPon5YyZjyIAhWLZ5E5ozcSSLQ1i9Rz2bPRhLIBigFhKxHkwlmP3Ih//OVh6+7vIr8VXmb+bkaXhu22bcQVD8t3/z9/j2xz+Br33xXxCj3L998G7k2Gbs3Lsf4xj3O1/5CnX2T7j+NTdgydpVqG9rZz0IoDHWiVETx+KL1MNXP3kLfATVD1Def3jfX+H7n/kiLltwOW5/6EGc7mzHYQL0R557Fm9+y8346kc+gc9/4jOYN3M2MhnWDD3fLFr162uOdEsygQMnjuON11+H//jkZ/G5f/4EDrc14e4lT6AnzDalux3tDPPB974P/04+kyjjj+68DVlW8K987JP4CsP/3Qc+iMeffhYbduzGpKmzsPv4CexvaoC/JIKjrQ1Ys28nJs2Zg/LSYpZLBu0p1i+2+Wt2bsVTBO7vf9/7mPYt+PyH/wmD+w5ET08C4WAYe44cxT1PPol3vfe9+PqnPotvfvErqKirw63334mEeontPefRy4m8EvHII488ehVRHi44p9Pe7uzBTgz0FDx0FICxeBqOJTNKQ295SZBZTkNsfN863DhrFj5405tx+fQ5ZsQ99Owz+MmD9+GeFSuw6/RpdGRyNufRADBdoaeILEh5f5KGjTovASkCXus2lA/N40IX4llpSTqX/1kn2QUmDVBazxJBKC+iNEZKQgGU0FgrpaFbEQmjoiiMPuWl6EvQ2I/gcUC1juWoqyhDXSWBJM9Ly0uwet0qZFI9DEd/gksB4D4Kw7i1PNZU0uVBZx1dPwLPvgSefXWk60deA+j6V1VbWtUErBUEymXhCErDYYLSMIrUs0qD1gFel12Bc4FTXSs//Hc3CvmVpSjAaefyyf8ZkJFzcc44+dHwVi+Xmw+rkiWIoG40fFS95EfaO7B42zb84tGH8JuHH8ThU8cwedxYvP2G1+Adi67B3EFDMSBaZHMntfKoPiSYxBrySYNf5Xum/oh6C2A/lhue8tz8zkNnwiqczl/dJKBjzw/PVWYiPRXqwSb8gz/jQ0tHF5oJBHr43ByrP4GuZIxFofIWWCPoYl3RFiqaqxdIZTGsz0DMmToDP7vnPvzw7nswa/o0GyKcI0jVok1phtcwWe3CqqfS50uxzmSYHsErK6PSF7DzE0VrDuBAzS8PFSPAOjC4tg7lJVEKGELGF7F5t5oXL3k05FjAasfefZg0agIunzQLlWQ2f9R4vOHSqxAkmNa+oAEthsPUlE7fPv0woP8g/P6B+/DzJx5BZ1cHXnPlIgxi23PwyCF0tLXhDVdfjX7FJagNF+FvXvcmfOSd70eIIMgWCWLllu4yvqTN9b764gUYWFaMwaVluOaiy9DU0ow1u7ciHC2moAFrn2z+peadUgqqjXJkMWbAUMwjwKogQJ1C0DtyxCicbKhHPB3Hgvnz8OEP/q31nv7wnjuweOUytCbi6E7FrMYnEymMGjwcV06bjhG1fVDH9ue6Sy7DwcPHsGXPLgLrLO5d/ASmT5xGIDsUmZ4kAgTamp/enzKHCXiry0owvLIaEep46+5dCLFtamTeH1u2Grt37kIR25UV69ehK5HA66+5Fu987Rsox0r85z13YeOWjQgEI0jpwxIzVMS8zR09CoPIc9LAfpgzeQqG1/XHtOHDURspwiWT58IfLsWJ5kbqvwqD+w/EnQSwP3v0EXT3xPCGK67FoKo+NpdW85JVLTO+IJIs7KvmXowrZ89FJevRnOEjcc2sBdhz4ADa0j1M24ehdQNx6aQpGFPXh3LksHPPHsyYOAkTmX4Jec0bNxn9amux++A+zGO9HDBggPUka4XpLQf2o7W1HZfMmG1tUIiJq5T0gWXn0QMo4vvnMoLpcuZxHGWePX6iLfqmIdtHm1vR3BFDR2cMT65ejU2bN9kzdOT4cZZTt83RtnbTo5cN6dnzyCOPPPLo1Uqy3uQuhM4TTqazhvz6NM+VRoPs4gFFxVg4msBm4WV456LrMXf8ZPTQsLlv6dP48aP34vaVy7H+5Gk0a+sa48CXkd5GNIK1AUZGANV66mQ06K7rz3QAVyt/8hbBmrZWKTgDbFrlSYCWzpd3Mi9lQplRTTkz5hhHZtUZMEfgRqfeUYFEG2ZMp7m41jNKAyga8tPI86E70c0QaRTzuojGqno95YqiIRRHQigPB82V0RXTFYW14rEfEcaVC9IQCtAJdFpPrNKldAXnjCSnB0ktp2GcpmP7610MGiwrGCvlST+8T2csRHZk3gxUqHeMPE1PTldp+fhpFVKv2hqjnWH3d7Th4S3r8csnHsLtTz6Mbft2YxCNxBsuvwI3X3cDrp46DaMqa1BMFrYAlMqI8qlMbN9DHp08Z6V8Hr2A9x8kxflj4r3CSMXpAJSp3J41qUXXqtO20i3LY+SgIRhHQDQgWob5k6aiiuBFX4Q0DPisLt0zoMVstI/oG669Dk2Njdi3dw/edsONNgJAoFT1Ts+EEtG8QPWQa8GbHM/1PLkPKXoiWJdYvzWHVvczaYIhgooMn/FcknxYMbT4j+qajUbgI655iAJ/WrypvKTc/HJJ+rAd6du/v225YovjME3bhkZAr7IPvvWRT2PuiNF4+qnFuOUbX8WXfvBdHGprhy8Y5bMaQTAURjeBYzIex4CKaiwgoCm1hZmY46AAv1TgQ1EwzGeTIDpJAB1PoTxSYi1Nd2cnAzCQPTdqeST7GcXx+coiGA0jmUzCz3iRNAE9QwUCQT7jESzfsRFf/c9vYfmzS5GKJ1FZVolIJGJ8xCFHvUpvauYS8RgSyRimTpqAyQTAT69cjbV7dtvw4xsuvsy2gNK+obYFTZpHylqQJc38ZJl2ljqOp5N4avUyPLzkKTz82GOIUI+LCBZV7o8vewb/+p/fwHOrVkh8VJZXKkdW/vqIEfWFEEixHhDcqsXU9kGlkSDLMM7yi6EyGkFJUZhydmNIbQ2+/tFPYvaosXjmqafw79/+Fj7/X/+J/W2NyIWVQ221o3aB7SjLvH9VX5SRY4Z60v6oZVVV9kFM+dfnD4mQpH88FUc8m6TL5OsZ86u88r2iVc4TyR6UsX7NmzEDhw4fwu6GJjy29FksnHMRxg4cjBTzr/rmpp/4EeuJUy9Z1hsmlmDe0mpD1YYTSDPZFPXSpeHT1MmjTz9pOgvEUrhqyhwUs1y0GBX/PXoZkdoZjzzyyCOPPPqjSADJnfB1on+BK77p5bTv46CyMiwcPw5vumoR3nbjjZg4egziPUksWb4Sv7rvftz93HN4bs8eHOnqQI9WgyQgDfpp/pGf4JgMc9uknwZMwYLQwTlnuP1h50hiOmCrmOeGcc4MSgXRn4xx+UkOA9DKHo1rGZuSh2Qr+9LEkysAThlaTm6du/mpWnRIwFMgW3skClxIQUr1XBkETt2ZgECeJ13vXPemQswCWQjLY14O3RVYkf7M13FVD0iK+q7PprD22GE8sG4lfvPIfbjrsQdxqr4e/aprcP2ll+G9r38jFk2fiYl9+6GcLLS4j4ajhsjLeOso5dIVpPTof4fy1chKQfUqzQvVtf6l5bj5sqvx4ZveioUTJiNCFJITsLHSodFOZ3EZMePLIJbswsiaPvjHt92Mj7z9XZg+aARSAm0CeJrLR0okkmiNdSNBgx/k30JAerq1FQGCHZFkyGhP1gCjMZ0c+Qb1kacoYivKBjIO+EpeJuqGNEt28tNqrce08A/Bia+0GJ0BH57btMGeHY24UA9vzk/5ed3d0Y66ygr843vfjx989Zv45499FE9tXGvhSwnEEgTH9S0tCEaKEK0oswV3fnTHbTb3UounGaiXHBS0ne1QY1cXfEUl8BWHrTc6Eglj+OChSFrvsoRUu+AozWdf4gvoiY/aBn+Kz5j0m5e1h8/Tj277LSoH9MOXv/A5/OM73oWLLr4I2ufWTyAm0gckrY6rj0d6arLUWxH9LuNztnv/IfzqnnswqP8AzBg+EulYBzJUlobJBtQ2ZgMG9LVqsPKjFXEriwkJKerffOCv8YXPfQ6f+/Rn8YF3vBuXX7QQnczfnY8+iHHTp+Lzn/wU/v6mN9tcWslvC6CRj4FLtgf6KKH86YOC2gzVDe2hqrpFrGhtSEdXO6rKS/G373o3/t83voMPfejv8dSWdXhq/SrKoh5OEvUkpprPufvQYZyOJeGrqLAVjncd3I/iUATFauP5frARIMyHFmoKhsO2qFdrZxfTpY7KShBj29rQVE//IikZF8+YiebuDvzm6UdwqKEBl8+dj3LWH60ubPVEOaDs/WrqbIRPl0BvWTm0CnUz62+P7RsMG9FSWVGO97zvvfjyLZ/H5z7zWXzwfR/A5RcvZP7ZPuqri0cvK/IAq0ceeeSRRy+JBFho1jhwJmdmj4xWGnZ88ctFaRiNKC7H9eMm431XXoH3vPYGzJw2GXGahct2bcVtTy3Gb+meXL8e246fQFM8YcMfzaqmQaIhwhkZWTKwaFjZAkOyJ5mUnIwtt/VC3slytlecnKAVDT7z1dEBuef9yXiT1a30dBSJJdO0+DSWoox5yex5GNCn1hla7g59dZ8XcuQjUgpyosIcYIVVjEJMk1HhTfa8M9KxcO5IOi3oVXQ23893LlUphr8MQHVRAKZDY1m9053pNA40t2Dpzp24c+mzuP3xR7Fk/Vqcam7GkIGD8earrsf7r34N3jj7IkypG4AKM5LJmnzOLNxDlkpLrJWO5NAIOjkH4j36c5JVFR6tluiEzp4Ps+hYRgSXNQQgfcNRRDTfWh9YFIdhVG/17AT4TAZZF7KJGJ8jhmGcN85dgHdechXCPXFEGC7d3U3+BB+svxcRKKxbuwY/feBOPLVtoy1mc/LUKaE4kyMQT8NPAKgFylLZJIYM6Ivm5tP45b13YNXWTSZvis90IpmkHARrGnquekpA/LpFV6Oh4TS++9tfYOmOrfj1A3dj06ZNiCYpq9oPPoPxZA8T8WHvqaP4zDf+DXc9+jBOHj2GtlP1KAmFEWYdHzt4MGZOmYpbf/ozLN2wFk+sW4Gv/PgHWL13F7JFUaSTCfjicZubqiG+Merm13ffhYeWP4sH1yzD7ZR1xICBGD9kGJLUQSrB8Jr/S12o9zEnfUnF1hvJvKYcaBWMTRLAJwiKNde9orwcp+tPY/POXQRzm/CzX/4c7e1tbLsc+E8zbopy6IOWAF6I5ROIxbBoznxEoyVYuWY9Xv+aG2zagp8IP0vgqPbDT13XFJVj+oRJeGLxE/g1n90TDfVYOGcuKvwRPHTHXTh26BBWrFqJr3/nW9i8dQuKtPUX68HJY8exe+9eG/561913ItatXmR96AAykoV5KkzHAEF4qruH+eVN1iOB7UQsDm37cuDECXzua1/FHY88hGPk2dHUiuJAGJUlBM0qZI20sa8oOQSp8027d+MHd96OZ9jG//y+O7BxzRpbSbyEYDLVzdafetaCdgL94nPd/IVYt2Ydfrv4Sazcsws/+v2vkU4nMXPUGAQIPkf164e582bR/zcooZ4njRyNTKyHslNPqQSSrCcZ1rGpYyfYgnU/+e2v8fS2Dfj1I49hyXNLkGYY7Tc8cfAwjKjri/tuvx0HqJd1Wzbim9/7Dp5ZugT+iPqYlRmPXk7krRLskUceeeTRSyYNBZQhbXhP73oBF17oy7eAk4wjg2r0120ZY8Nr+mDC0OGYNnIMhtAQ6ezqxKmWFuyg0bVu1x4caGhEY08M7ck0MgSt2rKlsPcnD8bTugfM8Vw/Ym7n7qhLkY5n99ejgSQGCldwvCEgnD9xR+WBXhbPMufHgOpqW3lYGMBumpEn0Ka4unZ+1kNrjvfFUn7807BIA7jn+17MqEzSndjB8RZMlNO5/s5SXta8fi1tC+HSUpodFPRgUxN20oBet38/nl63Flv37UcrwUhxOIzZ4ybgkqkzMG/cREzqPxBVxcWmTgEbOVtRmeabDDgt7qNsumHYPOF1QRqXcv7a5PDojybq74VWCZbedV649qmw3Il7/niqoZbqCRd4kCEvTzeEXowYn+UaJmDo4PPW1FiP2ZOnoLaqAhDg5LOGkM96JE+dPIEZk6agf1UNRg8ebiBr1bqV2L1nN8oiJRg+YDCf36GYPHIUwcsxAo4gLp46DalUEv369UdzayvWbtmAOMHYzJmzcPjIEQyqq8Wk0aOQY940dFOAcFj/QSgiGFq5fg3Wb99iwPL6hZegtpjgbOJExLu60H66wXrXRg4aho7uGBavXI6Vm9djP8HGornz8dqFl6EqqN7Rwdh79BCe3rgGW3buxPC6QfiHd38A/aqrcPzUCRTz+bt45kzsP3kSG5kPrS68ae1qrNu2CXV8tv/mzTejX3kFejo6cPr4ccyfPh19S8px5PAxjOg7EJNHjaBe6g3AXkQ+IbZLgVAQ+48eQQnbp0umz8AAgt7tu3Zh2frV2HVwL0YNH4EBJaW4eNJUDKitxb7Dh1BVWooFk6ex4UxZuWlqRLCsHBu0RUs4gg++4SaUZNN8BnlH5aZnMuMjAC3GgKGDsXXvdmykrgSw502cjFqCr/Wb1mHputXYsX8Xpowfh5uuXIRqplNeVYkt27dh7YZ12H/4IIYNG4p+NbUsq6k2lPno4SOYMWYMBvXvhzTzc+rkaRQTyc6jvCHqqyeWJACvZ12YhBGDBhPs9uC5VauwetN67N23F5cTaL/hsisQtvqm8RsB4/Pg009jyKiRKC4twWOLH8NR6uimq6/DzVdcQ9CYxIGjRzGkrh8WUA5WLhviPHbYKPT09OCZlcuwfscWxHq68bdvfQcWjp6ETFcP60kIpcUlOHn0BN50+TWYNWwksgSp2ZAfJ+sbEGZ1nzl+oum5urIGazatxfqtm9HW3IKxQ4YR8PbHXJb5gNJKDB44CBt3bMaSdcuxec8ODKmtwzuuvxGVpcUaLmAfGi+M3EebM6sE60IuT71OPXoJxHbLvR498sgjjzzy6I8lW6WU1PsVb+BGwIcGl+4L/Ijcnp6uR87I/B2YjNG1xXtwoqEZx06ftoVMOgmuIuEgqirKUFtRif40eqvLy1FOw8V6VxhXvadnSD2xMiLIt/CKM0yXB48iDUE7a0gInEnYAvDNx7H4Lp5uJegvmfpXVqOkKGJhCkwMN4jFWaZGujQeunDMdMZTRjBlSSalJ4DJU7vpjgVW7jbzwxPLg9LKZ1inclq9tCebQWc8gfbObpxsbEADwUgHwUI39RelMdWnsgpDBgzAYO1VWFKCMupAgxTPpGWJkySHJVrQYb6/QXqQH2XO8L6bV+viSr9nqCC4Ry+epHfqNU6DvpNl50DmWf0KDli5mJO/u6F6l9WXHFYG+yBC498+MLDsZHhrzl7BALe9WAlEYr40Ysk460YYQfXmyT9ftxKSgaAsxDKPaj9XfxApCtHQ1UJbPsvnsA7pdIbnSZvDHSfw1D6cZcEgNDvaTwCa9gfQ2NVmIxNKCHB7mKcAH5RipmXPvrIq+QmeQRkUtj0eQ1VlOUoCIWR6UggxLCEdMqmMLUTmJxBCNIqmjk7ECLj1HNYQYKpnl4iH4DGELkpQ39FuCyz1L6tGhHlJ8+nV8+GLp1FZWYlHtm7Et3/2M/zbJz+DkRUVaO1uQ01Fla2MnNWHAuqhm/kPR9m+UMTuTI7gzYfioJ/8s0hTr1ogzT4KUO8xhk9k0sw/CKqK0ZZIoZn5KdKCbpQvRZBdxCwHgyG0a7EjUhn1ox5sPVMZ+p9IxPF3//avuHbuxfjH198EX6zT2gR1dGp0hD2tTCcXCZJHAl2xblT5oygJRhCkHtpjXWjuZL6ZZg2f9TDzSgHhI5DuIAhs6exASUkRyorKkeiJM6/6sOVHB8ulREOOCbYydPGUFnnKopS6Vx1LZ5hnyunzM8+REHxBlhUBfRfb6eJwkbUrPoLrbDrBOqTV4wOIFRfhrz7/WYwZOx4ff99fof7ECRsiXlfeB0XUTTqTQifzrXoVsUrHUs4FEPaFWW/8qO9sRXc6iSrqro/2po3rPmsWda2tm2LkEYkUIawecH8GCcqv7PqSGZQyv/q46A9H0aiViKnH6vIqviuiBN+d0FZgqpM5HjtzKTS1N1O2kKsrBKqptOsptw8FF0RZez7Liov5nsq/F/Kkan6hXDz6w+QBVo888sgjj1465d8kvQFb4WUt1/tFUzh3986JqEtnVxsI6zQQ1kODqxuHjh3FseMn0MNrdSAFabxWEcAO6D8AtVU0Nmm0yfiuKSmnQeLYaBDeGTDLOGdfee5ogOzMJX8ohkkifwE1hjfDhQZjGw3Zux9+AFfOvQgjCPxsdRkaUBpWZ0DORc+TO1PUQpqCd8qm3TEQKOkopYXhKdlZT2weWJxLMutEMkPbkgnqJU7AQcO4rQ31BKinTzfwOmELi2hV19rqCowePtLm/JXTeCsnsHAzDvNU0IXpQH9ONpPPfuVT8M2HNRJwPevjwp+lc689ehGkMmF5vDBgzWuXHvmRlzLkGE7Ob3Uxf5vXLrSL6+qULZTEQPbpgXVXW0AJ6Bm04bVqgoFI8goKUBGEaSg4PQyYaXVWo5QLkyaISWuON4GO4I0vReBCwfxEy0Gm4iPA08cNAeYAn1ct1JUhSHDPDCGYWBNY2kq8St/yQB587kO5EONpdAXDaWh6kmCC5xnGDTJcVGHJO04ASBaMJ9l9rOMCPm72d46AUtMIUoG0fTDTQkB+AotHNq7FN777ffzHLV/ArJGjqIKEgXxtzaPFe4ShAgTNKQ2JpszaxicoPVCujObd6rnP947ansN+Al3KlssQ5KepCfW0BaXrHJLkYXqmLGmyEOi2ERkC+QRa+tgVLivD9+74LR567ln8+EtfwbBoCauCFlhikiyHFPMvVTEWtcq8qI3wBSkOy5FticpYZaNVvqWTNGWyr2wqS+mZ8lMl9lHBx7LJsFEUuFQ5aR5xLhu3oJqNL7nVS5+z/EmLIeQos+RR/nNMV+DWPkAynRRlcKCaPJlXbQMWK47ifZ/4KMYPHY6v/ONHkeuKs9yoC9YnzXG1heQCUct7CkyboNOv+bmUJ0BBtX2a6qcqprY6U1w/86Nh79JBlBKm8u2z5tjq40yAcql8cwKdqgvMi+YK29xltdUsC5VbivXVaUV9warnjEwf05kc6x9TsxAXRk7/HmD985IHWD3yyCOPPHrJVHiR6Fh4SeuVbyir4FF4c8tKOUNmIufPZXDK8KYhQsPB7tD4MUsrH04gVnv3aQuH1p64LbCibTxOE7DFUzEUR6KoLClFBQGaehGH9B9IMFtpxlyQhplArgwUATcB2YJoonOPdlMZoGEko7GFxtav7vk9rr/4MowfOFjWHwP77Kt/ARhrvqcxkDFneeE5+Vg69NNRrpAj5ck5dy5/8UoqTRnaNGqTNDLbu7txvOE06pnvGA3Jps52A+4BJtCnvIZO2+dU2p6yFaXFvC63Hp0zeSHRtHOJux8zGh05GZ5P6n0phFSIfJmZB6U8N/jZgB69FJJJxnryQoBVpFOrVyQBGjmRDjLcC0+XyszmeetciI4nuqcwBoR4bfEtAkGMC0g/gQCd22X+Wh9meMHzMyMjjLP4uPv6E9ATqNBzYB1npBQfDD0jAmlBPtf2fPNP4U12+itt2xqHJwLfeuT9REE2R1SiM1yAgEar5WYYTnU5qIxQbqlM8tolScBS80K1ynBhqH6awhQWDMuEQzja0oS9e/dj2sRJqK4o46OcsHjiJ1lt4SHqjHCXsiie4LdE5XNJmaQTOffMkmmOsjGpTMCBQM0Tdvl0+WEAOsnJdogPuK1Cy/j6SKC5qQiFsHLPdnRl4rh86kxEEimkmK6ewpwyJ3AqfnRBAi7J6hZOE9h3+lG7qqN0qqP8Tb/KP4GbPj44nQUQpyKUr5B0zHxm/ZrrLCkJjiWT8VG7RyDHa5HuSy8mFZlLO6YPuzaISxl1H0hEgli+cb19KJs1YQKCiTRDBZFk2aWCGgBNHWQIok34FK8dYNWq0KoHVs+sEkqv4qwzAVad5RBW08s/BXE1SUeS2PFEZeHyn2OedcPJrV+Vh+qU+KucLBmFyMcNEFBnWE727F0QnQNYTRCSZHAHj/4E5AFWjzzyyCOP/gykVwudvWHylqRI17x0Lx79ypqQ+emMEhHNPbvlXvRm8tF+cW9/+/KuY94KUByB2LauGNp6Yuika+loJ7BrRXtXNxIZDT+j8UrQpzlG4YDmQEVRXBxCeVkZSqIlZmiURYtRFA4jRGAaVE8FgXKIR30v17BZURfdvU89gctnzcNgAsPeJDleyDARAJWjjWVAXD0GCRqcSboUwaeGHnbGutHdo2F+MXR0d9lwP4EWLeaioZpaVEY9GqWlJaiprrI9JMuKiyh31IZEluaNSpEzGaWzXqYcz535yz+F1bWsLJKLKWPOQhrJL3/bEQ3TvK9dnqHeYQp0ThCPXgTlK/cfAqwFKhjauqdTHfWYOCPe+QlkiBxwyd/LOwXSoUDGJ8+jwEfxtEiRrg2Qse4oTFpDSOkfYsV2Ya1m2T3F04cnA30kDfF0fvbok+TvamnBR/kWoNTKrtrWSqMPgurnI3MBGKvJBDSKZ/3BaiKEatXzaGk5NuITINBSm5Gip8lFHvoTUFQw7UOLQIBtQBHiPXHkUmlEGc56KzX0WWn41Nco/nJuL1inG4FGAXOXoPjLj4HOnhO82cJOlNQB1rP3DbDynpx0Ynrhj02ZKCkyEJliWyZ5tU2QJBbIFLiyFcZ5X/lzYDlgoFxhCuXcm6R3kbhIkiDjiJePQDdpuWS+1HvKABkCVoUMZgLkbRDcwKrIlanqgHTpPkY4QE44ry13yM9WL2aeJJ8grOpJtKQU2SSBdzJucVRWKZal0hLcDRCwioK5FOOqzCgXi1j5LHwkUR6Vd8VXPVC9058wrZNBmnL13NVPl18GsbA66iB+DgBTrwzj0lA4AWRKw3tulELW8mF164LJA6z/G+QBVo888sgjj14yuRcJzbMzL+ver5bCK9sdn//ScYBU9oxd5Y1L2iEF2916GgMFkJV/ZdFmo3EroyLPTfdJuiqAQx1jDKjFZVra2w0E9MR6EOvpQSKZsIVtYgQF7e0dSBA0aqhemAZHKBJmegSu6pENB2iEhMnYZz0PbQSTNUWltviHDDNlSWnKeNKJzUjrJafyouGNGpKmNJKpJNIaNknjWHMBE/GEDe8rKy9DBQG0FnTS8MHSkhLKEkYRjerK4lJUV5SjhPdk4inXzxvaS9KwQK2m6kx6p0Mzl8mb0tDXyadi0T39n5fy+dHtfBaMHLh1kXpHPVve+lG+eapC8+iPI6fAFwSsqmZnzulkg5sfz50RrzsyvvMBdOSJlTud+cuncORJzlnuZvSrbsjw17V4C7yE6K+6JEPf1S2BId3LImz3xM8xFF/HzT3XJkJOIIjXZwSQrztV75wYaqsoPXMJulw2hTB5+9JMi8Ah688wbcbJ8tkgHz32GoKq7XC0V6f2S3ZPnkjyKeV8KqYsxpEMFFRpavsfA0RZAqdA0PztuTHZ1I/H85CeHwmofKj3Mc+TgQ1gSh7qxsCwVvGln/4EqgQDlVetAqx0lUuFEyfrUZUu6Cce0rUBY7YHCqnyZ5JkrXKxUHzWmQ71Yz3GDGLFpaNkkoiWMQfMdF/yKx2BY2Vf4eUvgOpjG5JIpBFxuWEYpqqbeVCtdkx5NSBMf7F2HPnLMlY5Gz868VMesvq0YKA6h3SQQJ95UBSVu9oCDRuXnOp5doBfrTNznQ2bFBrirJwSThs/feww7vk6JZlMZ3QOVDpdmoAWRPfcUaQ6q5qnPBigpSxUh+VFIRwQVx3QQWXGtp4vC3G1HnyF5bnjeSHkAdb/DfIAq0ceeeSRRy+Z3ItEZsR/f6U4H722ZdLlqRCs4HG+N5FeT3mjRSTTSOEdIKQHrQSaZPlzhZCFIhl6pSOStdKLZH7JKVqSrq2r2/VoEkhqXpTmzfUQSHYT2MZScfSkaWCls7apfaSoGMmumIFQWULiI9LcKf2pE8jOKLcWJTLgS4Nac0qjtsVE2EBxcZjXmptHg7mY12UEq6Wae0peZrieQzIOLZNSgYw2UwXzzryZUZhXoIxWIQ1TG5294nU0D2eEOUNMP/Qz//OQ4vBgQfNHhXyB0HlyMZhzd+nRiycrr/8ZsMqxmM2ZP520XgCdZojr4BCHASrdUT3SM2NX9BN/4gheK1zaVvvW8FMdBIgK1cOGoyqmgAllVK+UAJlAis3dVCD9MLwBG/WSyvhnbQ4zTpCATPWWkOmMzJIjzbAG7gJ+PLZ0CZp6YnjjddejlM9ikAEFaAUBlbrkMqBJoLr14AFs2LoR1y68BEP61CLD59GG7wqAka+BDsZXb6TAi3uqXL4lqANO5Kz2gsDKgI3+GDTH53Xf6aPYf+AgFsyciwr1fKbEh7GNAcFQvvcuRBSvobEGaHmdDqpN0BZSkkX6YbosCxdN+aWflKpFinhLWlc8DTgOUEfSjT1BBJsp3aWe3fBkAW1XxtKbrqV/12vrxFJ8YXdJKr2br/LH6yh1dzrWht8+cA9mTp+FiyZNRjaVtLwK4ImviGzJVx8ICvoQc/Kw8pMMqjMO7BmAZEwtlqT5y7rSxwUNqbW5seQraVOslMpnUHrWWR6w+rKsZxJRJUeeAo6aI6ttbuRrw8h55khpunSlDmrFykyyWclbPpSu9OXybuCTYW1utH0FIJDXXGL+W28+nX0QIUPJr7KXLpNB3qduldaFkQdY/zfIA6weeeSRRx79RZFeW2bo9Hp7Ob+zpoEMCHdy1n4w4rXMIPnJKcbZWGepEKd3OK1gvG3vbowePAxVRVEzwgqu0PNZCNubel+fLy1R73TsjP+FsPLvfbdAlkcaYwWycHmlmKnH/8Ir3kL10s+5+nohcrEd/c+hPXrJpPJiuVzIkGDR/1Q+haGP/mzIQIiMe63Ua3MXfSEDmwKpAc1xJERKpAliAmHWZwJN1mit5prUYjsEIr6cankI/iBBAYGhwGoyof1RmQBBRkCr/TKOAIA/SMCRTWldIYQ0UoFgREAtldbCQ5JacRyQ0UgJrfz6+yceQUtLGz70znchEk8wfUKgQJT8BVQ1rD9uPZGZUNDmez61dgXecd2NGN93sKWfYXoBQj8f00ojiUya1wI/TEpzEtUjG2He1FsZzyVtQSWJruGsKQbzk69GWWgV3tseux9333EnvvPFf8fwAQNt31UDYQJaIfXCEuwyc5qLavplPM2tTZBvyBelOA42hnwRlgHzp218qK+MT4CMZcJz9W4KIBGqIsS0rSyobyQF0x24zdEvRL0GtXoxwVxKi2ApXcbLhglWlTbzrAWHfASgEiitnuOUIFiQemUeWSwhavNgcyO++7Nbsejyy3Hl7JlEn3HqXlMftEQd5ddHOKYfUDosK80n1RDtkEZ9UP4U64b1dPNfdU1xw0HKxWiaa68bqm9B6lX1VR8ntKiR8hgKKQ3mib7pbNLuSwfBNGtAmDrXiBWmmWX9CKTU45pDSgsmSXit/qzedNUWmyKRIz/WTqYvmdPUibSteqch3PoI6Ne+02yQ00n1jpMfw2m4d5p1UdsQ+VmPcin6MW6AwmhRJ+sFZyTrBVevOdldGHmA9X+DvH1YPfLII488+osiB7QIyXgsuIL/meterre//ixsL2fgTUc6Ue97MpzUgyKzMEbD54lnnsKAPrWoLS+nj3pG8mCVkRVe+PF58fP+zhVSOIdMrt7hnKzyt3sv4Pij2GfI4p65l/d7obDnXL8QKVTBefS/RCybF9qH9VwqlM357gsoqFbrYPP9eOYWxVFfJNBB4NROcJEgYDjQWI/OnjiqyqpZr8M43tyE+s52RGSEB6MGzjTf0c/z4x1tON7QSC5+FFdW2NBagb9Ogo0YAUOG4KO5pYNpBhCNFiFGdHWgpR4nWpsRiURQFi6yIfIa8ikQqy1UMgRpAwYNx5TxkxGlrNa7xbRP9vRgn2QjGCsrLXOAkmBbe2yOGz8B/SuqLW5znCAoGkFDrAtHmhvgCwZQVlRmoFU9tOFoMboITvbWn0BjTzdKSsoJXglqCFr0zAYiITR2duJYUwuylPEQ87dr+25cc8llqCwpM5CrHj5xa6VMWcqoofwSU3NFWzTcn/oU0I8lCIjpnwr5cbC+Hh3JBIrLiplXhidwku41h1ZDkLOUIUsAdbC1AYfbWxBiHjQ3Pck4WmE5EImikXk6VH8SCealVO0O5dAWL9qqJhuIoIcMmztaTJfNDAvGiRJ4qQdUw187U3HqJ4bi8krMmj4Lg/v2Q4SVI8Jy0BDsgyzr49oGiKC4IlKCOMtR2+iEtX1Qdwf2nzwOpoRy6iGSIZBN5xBg3G4Cx72Uq4lplpc6faZZTwTq1eOp3s0AeZIRjrY04lBTPZJUdkVpBZVDYMpmNUhZ2wkO97acRkN7G0qjZSgNFROXUoe830nw6pcONKWD5RcmvwB1dLKnE/saTlqZlpRVMO8E/0mtUxBlPUxhN++1dXejoqycZRK06Rfi085yOnD6BFqpj5LyMgJfysznzPXwslxUF4R09U4430N1XnLP2Jl9WAuUj3/BbDz6g+T1sHrk0auEvAfdo1cKyQAo1OeCMaDr8xkG5/M/N26BXuh1SLOSPwG00DD/5V2/x7XzL8H4IUOMkRk1ilaIKqPnHHpBvhduEb0gncu5wLHgf+71q4Veumb/j0h1hfXiQntY/xBZFEYUcNHQVPX0ZXwaRkqQFgrjyS2b8NhzSwmQSrBz5y6C5Bze+da3o8gfwj0P3o1GgqDZ02bir9/4NgyoKUdXIokHlzyHR59aTOZZgs8wXvua1+Cai+YRpuVw52OPY9ep0wgQLO7ftBXvu+ktmDd/Dn51/51YsWEdo+TQt08f/BX9Jw4dAZ960whcbWgrAeUvH1IPawv+6d3vohpSeGbXdvzunvsQ6+oiOATmzp2Hd1z/GvQpLsOGrdvx8HNP44PveDsylPv7d96FytoqnDx4AEcOH0RFLdN58zuxYMJkwpUcDhGU/fKeO7H78H7rqZwwejw++KabMYhgR72CT21aj9/cdQ86u2MYOmoksmWlOLJrF77ziU9hVF0dfCwP9XbWJ7rxHz+9FbPGTcJbFl1jeWhLpvDjO+/A6OHDcNNlV+KXDz6A/adPqmPY9JrIJLDokkvxrutfh2oCrgTbEfUm2kcw6e3Rh7F83RqC4CwqK8rx9te9FrNHjEUoGMGzO7bijoeog45O5sOPKy+9HG+67jUEZ3F859c/R4BAsbW1DScO78P73vgmrNy6BSNGjsLbLr0KfvWOhwL43i9+gdKKMrzxDW/G17/5LSy69FJcf/ElOE2Q+tv778WytSush3lw7UC8+7VvwJyJ45GkTtcx/7fddzc6COT9wSBuuOQK3HTFlQiFWb6NDfj1vfdgH3UtoDdl5Bi86zU3Ylh1HbL5Hk/1aMdY5g8ufxaPL3ma1ThnHxzecOV1uG7exQR4QRwm7/+6/VfYsXeHLfg0YvBwfOCmN2La6NF4au06/P7px9F/8ABsW72W7e4CvP+d78azrEs/u/f36OqmXNTi5czLm665AX1Zhw6dOIGf3ncXjlD/ftatiaPH4u1vfCMGV9Rg98mjlPkunDpJ8E8gP2nsWOb3jeivDyEsRze03YcwnxV91MldcCPi9bD+b9B5Xq0eeeSRRx559PKl3ra7zgvXhfPeTnQ+P9F/8zdwcI7jHQOcdDKs+1RUoDgacUaIeVtMhs2781Chl/NcV0j3pbhz6Vz/Fwrn0SufbEEgFr6cM75VE9S/pyG7Qet1e2LFcpQWl+LL//wxzCQg/Jcf/QB3LV+Cd73/3fibv/8wnli9EvcuW2I9YfevXILv3/1b3HDD9fjcJz6GaRfNwf/79a+wdvdO+AiAjzU04+5nnkYykMVfffD9GDd5An5yz114avkq/P0H/wGf++QtyJWX4uu/+wU6CNqs15ciCfCkw34cbD2NPU2ngKIw9h87gq//5AcYO2EsvvTxTxBIvw0PLl2Cu598FJlICKeT3dhy+ADi2SRiBODP7tiCJQQyN153Hb782c+jpK4PvvrzH+NEextBkx/f/d1tOEmA9mny+vhHP4Y9DSfxnd/+ErGQH8cY5usEdf1Hj8AXPvMpzJs7C2s2bUQPn3cbAksFEncBBDSxXBor9+zEvvqT1GmOQJpgm/LvPn0Cp7o6CLwD2NtSTz08ifKqKnz2o5/A225+O37/8IN46LkltsiT5rVr6GqkpATLmI4A1s3veTe+/PFPY+DA4XjiqSU2JHf/iVP4/u9+ixGTJuHzn74Fr3n9G/AbgtsHlj+HRDiEjceP4HeLn0Tt8OF4z/veh8lTJyFNELh4zWrqhJCRshxpa8HK7TtQWVWNJOvAxn27cbK7HcmgDz8meHvg2SX46/e8D//+yU/DXxrC57/3DZzqaMWBpiZ8/Wc/xviZ0/GFWz6Hm978Nvz0/ntw14pnkWH5/PD3v8EOpv/Zz9yCv/vw36O+tRmrN64jIFVFo16kG57tP3IYDz/5BBZdvQhfYB7mEizfevcdONbZinZ/Bl/+2a3Ye/wE/vlv/gG3fPJTaIx348s/+E80JrpxioD00VXLcaS1Ae9977twxcKFWEf5/+X/fRejxk7Alz75Obzj5nfgrscfxYOrlppcv3n8QezvaMTHPv5x/N3ffhiHTx/H6u2bECwO41cP34f6RAyfZf34+w/9HY4eO4ElK1fAF9bgdw3Cpuz2L9hqD4xHLyPyAKtHHr1KSM2v5zznuRfniCz1axShgX3D5VdhQHWt9erI+FcPmFYsvfCv8WepkIbn/vTOo7wuVE1J6vHSn6qzTHPiLlZaP4YMGILrL7kS88aMwQdvejNqosWYOGokrps0HddNm4tLZ83F1r27cTrRhe1792DG1Cl401VXYPLQwXjbja9FRU01nl67yuYaCiBPnTAJH7n53bhx+iyECF6Wbd2Ey6+5FhNGjsOwvgNwDZ+fE40N2EyQq+HBWkhIqw+DACsc9CNIIKU5hLsOH0QwFMFbr7sR04cOw40XL6Qs87GaoLQLcfgJxqJFEQSZM7nSSBGum30Rrp89H/NGjcV7r3s9tN7UkaaTqO9pwfIt67Hokssxod9QTB4yBq+75rXYvGcPTvS04ckVzyBKEPw3b78Z80YOw1svvQSvv+JyBDJSUpqANE2wpx43ypcLEE+XMm/uo5WGG+c0dDfI/AfcnFQNw50wfATecc0NmDtyJN5y8SJcNG0OVhFUd5Ffjm1HNONDhCg4mUggnuhBTyKOyvIa/OO73o+Pvv9DzFsUz21bj7aODlx/5SL0JfhddPECjJg4Hk+uWY6k5usGwrhy/qX4q9e+AddPmo0hRX2wcMZcNNQ3YeeBA4hQzlUbtiBBPVw8ex6yPQlEg2GEo2ED8qs3b7Ye8tfPX4A5QwfiY+9+JxZdthCtyRg2HtyNQFEQly+ci0G15Zg/ZyomzJ6EpdtXE8gnbHiyzadNpTF52Aj820c+gesuvQzxdI/ts5oKZJDMJTGori8+988fx6IFl1nvamVlNeLU9bFUO050N2Df4X146w3X4fopUzF75EB89L1vxZwpE5DMZMg/h4FVdfib170VN81biAnDhmDZjrUoqSvH+1/3OswYPAg3XLQAC+bNw/LN69CSjiPBcorHuuFPpjBpxCj8xy1fxJWswxnK2pVJoDOZQIr3pg0bg2/d8iVcz/oYjydYillbmMnmGbP81Ov+R5M9eO7Uoz8deYDVI49eLSTD5Yzjz/OuPec5z53PmcGfB61a7beIRrTmitkwYZIzWl3wF22k9ErHc39i9wL0apwFZVsS5eumTrXQkK3qms3a/sOlwQi6k3EUE3gNKC1D3+IS3UUomcSoQYNtEZ+uVNz2Mh7Yt68tzJMikKoiSKurrrEho/YMULf9qqtRzotMTzfaezrRmU7imZUr8fmv/jtu+bd/wwP33AdfIo1jh4+4xXyYkjox7Z1E2KD5pJox3kWw0odgpzgURE93G8Mx7dpadBNcJCm3zc9UNGZIWYsQTFYEo0ikEogluylbESL+oIVt7qIcyTTuXvwUPv2Vr+KL//rvePzRxbbYUBf9dx09iuKiEvSpqES8qxV+yjxy+DB7zv1p7V1KY1kLEGleKK8zBJuUAKlshiA1ZKIH0j5bKVwr+vrp37+2DuGAH/GeHpvjXk6gdrKpGRSHAJvtB0+SPXFcMXMm3n71dfjtz3+Oj33lC/jS976Dg6dPM1AYDR1daGzrwH/eeis++42v4Yv/8R84vO8ISv1RpGIpYWkM71+HSnX/thIKd8cxc+JUVFZU4Mm1q3CSuli2Zh0umXMRQWedAXhpOUi9t7a2IJNIYvigIZQjZuU5oqIPvvj+v8XEwcMIeuvRGuvB93/+M3zy37+CL//Ht3Fg7xFEqTMfQerfvPkdGFRWjS9+/Sv4yJdvwQ/v+g06tDiXhtXmCOJVRr4ActEgnlq7kvJ/Fd/44Q/x+GNP2UJckUgxdR23sq8IFSGbiiHOvM4YPAJf+Ou/R115BQFrHEWRIMojYeatC0nmpyseQ11NLSoDRUi1dyPMJEcOGILWxiakO2N43w03YWBZFf7lW1/Dh//1s5TrtwSxLBPW3fde/wZU+MP44lcp85c+j5/c9lub21pEXWt+sbX1ckYvtjH36M9NHmD1yKNXFRVaYzXGhdbZc57z3As7RzJKtdX+s6tWoKG12VaoLBg1WmajYN7IaL9Q9/x0PPendR4J0KnHT5DOFmDShxaqxnqSrMLqwjnb3zKXpj9jZbT6LcNqFAGdFhIKZQMIEoB0xbVSLA18AhctvtNNMBgSC3JLCUGxXgsYafubIAGttnaaOWMabnr9a/G6a6/D2193E/79k5/HoksvQ1tXl4Sw0tJeywYYaJZK7oAWz4kRnOo8EjEQ20lQDaYdzIWsp1PPY9YXtLiiTE4gSQsbuUWr/AHN+gwgSiAbJvCdOXs63vCG1+KG66/Be97yFnzpox/HyNr+qCB4yqSzSBG8hgh0fYEIwWK7batiQJV5D2TctjNaZVg9wwnm00cZA/4I5Q0Q1GtRJi03pG1efOgmuMoGCU0JaFMUT6volhMU+zRnl7KqB08rAteUluIzH/5HfOWzt+A111+N7lwCX/zeN3CsqwWlpSUoKivBokVX4fXX34DXLboOn/jgh/HBm9+FKEFnUhrP9JAZtUTklyLn0nAU11x6KTbt24Nle3ehoaEJl82YSdBNIaQf6ixD8FYcLSZgD6Kzq5sqLYYvWIzOnjSeWbUGjaeaUFlcjih5XXnFItx04+vx+mteg0/89d/hQ299NzI9KUweNQpfv+VL+PhffRiXzb0ESzdvwPdu/zV1rg96LCPBdPL/2f132fzl17/menzqH/4e73/XzUw7iFw6xXIh2Gd5ZQns/QSggXAp6ps68PjSZ9GV6LHVqNWDrdEBtm4ww2p+aaonYVuMBQg0tThUW2cnSqIlttrz+CFD8TXK9al//BgWzF+ApevW4uu3/ggdiQTmjZ+I737+y/j43/8DZs2bg8UbV+G7v/6ZLRRFRlaJNVVD5Npnj15O5AFWjzx6FZAZyDIL2Bi7ozMSdO05z3nuhV3BbNFlgkbSnuNH0NZDI1G39SjRqZegsM/fufE993/jen8YKDhXjrz/KiHZ4AZYLcvSiYy+gOlA26vksoIBggSEgzmteEsAGMhDBAFI9ZBJnaz3FQQUA6r7Yt3mLdhX34hUUQSrd+7EsVMnMH3CePLXfE/x1IqrTCMXxIDyWozrNxBH9+zB5LFjceXcWUSVGaxbtRJFGg6seZayQpmIgJ56MOWhD0CD+vRFw6mTWL9nJ7pDYexvOI1Vm9Zj1NDhKPUT6GiRHAKYlMYUM4b2TtaCUtquRAOFKYn7S6QpRwXGDOiLZGsT5kyejPlzZiDWXI8tq5YjGIvh2osXoKWtCU+vWI5kqAR7T9bjsaefse13cgRdAkraHieTSBF0FmH2pAnYvH0rjra1oZ2pL161AtsO7IafOkkzXIBAb9fB/VizfQviBL27mY+Nmzdh2qixCIcpGxG9L+CjA55a9ix+dtuvUFtdjTctuBJXXLIAR06yjelowZSxo1Ec9qGIZXD1jFmYOmY0tm9ch0P7dzINv/EhAiawziBFcJdi/gNJArOJE5AgQPvF736HEcOHYdLwofClCGd5P0uQnGM+htTWYdDAgXhy6TPMRytiBLB3L3sOX/7hf+F0exvGEZCmOzpQybxcPX0m0x6J7etW49jevTaf9yfkvWzlclw8YSLed/1rMGbkWOw7eJSlqKHhLEF/EF0EpTsPHcTQQYNx1ax5qCstwtYt69DYdALaNqaivBzFpRGCyjU4xTa1k7r+1ROP4Zu3/hTdyaQNM3c4W2VMZbEyTxk2Eoep2+V7t6KnKIhD7U1Yun41Jo0bj1A4Ql3egWUrVmHWyDGU67WYPGIsdu3ei+5MGr+48w6sXr0SM8ePw7te+3oMHjkMOw7tQ0+OOmE56UOJPnpYnfe/BHikpsY1Nx79Ccnb1sYjj14NlDfinN1iv2ePHnnk0QuTnhs9KjRa43yCNu/YgdFDh6IPjWDrpio8RvlzC3qBzrNp/jxk+rVye777iyHKeqHb2vwhkuEts1sfVdTLKidYamugBgLYfegQtm/ZgmsuXoja8iokCBLue+A+jB41BnMnTrJexw27tuHw8aO4dsECAx6ax3rnA/cTjG3FfU89jmlTJ+Nd19+ISDCAlWvXIBGLY9G8i+FjXG0Z0q9vPywjoHjo2SexhGDroSVPYMjAAQSOUwksBVIJN4kUcgz73Lat6I5142rGr4lEEUvE8OsH7sbKndtx/xOPI0xdfOgtb8fA6irsP3IIKzdswA0LL2P+/HiQsswgOJs1Zpz1DLd2teOxJc/gomlTMX3kKISiUTzyzNNYsn4NHntmCcHWSsygDJPGjEFlnyqc7mrFbQ/fj6eZh1XbCDQJttAVw40LLkV1aRl14coiHA6jvKwEz5LP3U8/zuNqHDx5DJ2dnZgyajSmEryrt7GxqQkn6P8QZbj9wfvQr7YG73vjTairqHD7kLJcQsGwbVlzx+OP2DzglTu24OlVy3DdvEtw7fT5qOtTixbyvfuhB7CS5XDHE4/gdFMDrrzoIvStrsGDjz2BEX37Yt6ESUhrex4btpxBZU0Vjp6ux6O8//63vw0zx45CLhVHF8v3nkcexuSJEzGbAK9PXR+sYpk8+OxTeIL5WMG833DVVawPC1BRUoZOlsWdDz6AdTt34Xf334sG5unSufNYD4Zg076d+N2D92Ldnp24d8USHDl+DO+4/nWYMnA4MloFmfkLUudhluPDix/H8o3rsWLDRhvuHKNer5g5H2P6DUFVTR888vQTeHL1c3hsxXPYunMH3vb612He1GnYvG87Nm/aiJsWXYPaSInNPe3brz+auqizxx7CKtbdux57GBXFRXj/DTdhaHUtdhzYg989ci/W7NiOx5cvxemjx/Hhm9+FKSznjft24ZcPqT5twSMrlqL5xGkC1zdgvFasZp3xaylq/mcJjH18aC78mXNhvW1t/rzkbWvjkUevAtJXw2Q6bZtsa8iUSI2ovkDr36jQqsrKEZ25zh9f8Drvoev/MWz+eL7rPzouPS44bP7kfPf/x7j543nj5i8uKC5/nhfXnV5YXNL5rl9UXP780XFJ57s+c56/+UfFzR9fUty8xwXx4o+uLyCseiZy2QDi9Fu3aRMmjhhlhqdm0elx0abz6h2S8U2ffMT/mWxuYYHOk67RH7p+MWFFLylu3uOC4uZPXvA+3R+6J/pj4/Jch8Kt3hQKBhHobVDm6Xxh/89IzxB1/afY1sbFcXVUu6iyliKU1V6hGaRpXB9qbcLxoycwbdQ4lBaXIJ6NY/2WTejXbxBGEZRkCJoP1R9HY1szZhDEFkdL0NDdg+fWrEZjRwfBQ19cMms2KiijemV3HzmMeDyJmeSnFPnGQYRA41hLM5ZuWI1OAo2JI0dj3rQZ8CdS8BPUqgstqFdSZTk++8P/QltzM772qU+iKJVAKpPF0k3bcehUPcqKo7h87kz0q6xCOh5n+m3YTTAye+xEZRJrdm4leKvBiH4DqL4g2uMxbNi5G+MIVvtXVSMbDGHHscNYvXkTNId01uTJmERZsp0x6+3sCgHPbViH4ydOEbCPxrDBg3Bq7wHMGDMexUURFosDYerx00q/B1oaCMLW8Zn3YcHsOQSoraguKcXIYUNwy60/Qk9PDB98y9uwcdM2giA/rpozF4PLypFIdCPgJyASSGeZZCJhnGprxer1G9BOcDpoyEBcNn0WynK8R/0ngj4s37LBdFvdpwYXzZyJ/kVlyFJ/63ftRm11OcYMGsRGyAmX9WmCaAjHGtqxd/8RTJ04En1KQ/Dzfg8x99pt2zBo6FAM61cnsXC0pYn5Xk99xTF1BMtm/AT49aGEdSXFfK7ethl7jhxEJWW/ZNZc9C1nu5dW/fFh257d2LZ3H1LkM23cRMwYPgbhWALZAOUQ8GO9yIVD2HZwHzbu2IXS0krMnDoZjcdOYszggagprUA25Meek0exmvVOw6pnjZuMaQSXuXQCR+pPWf2cMXEySoIRykTl+wPo4SO8bPMGHDp4BFWsNwvnzkX/knLbUzcbDmLj/t3YuGcXdZLFRVOmY9rw0bynLX589N9pi4hp9MD8idMwcdhIpHp61H/rmjg5lqmfD4/ZRxdEWXvWvG1t/rzkAVaPPHoVUIovgo7uTvuC/rwvgOelF9u8/l83IS9G3j+XrC8HGS6U/pyvz1dqXSj0Tcm5XiutnqI+K60IqlVNbf6abr4Its8DrC97+kuq45SWpo0kFsgQqWw0J9AMynPoz/lEvGj6EwFWhfebeefM7rTmepKP1eJcBhny9VEXmguZ1lxR1mehqLLSYgLCDHoSSWQIPCLRsPVspmnU59KEWMEoIiVFtu2KeqESBKGaQ5rlMxAMubAZgtpUgHCVfoFM0Bb5CUZDTNmHEHn09MRZLkqPAmnrmGAAy3ZsxX/+8hdYOHsW/ul974GvuwORbAChSCX40lIwpJNdNu9T2QoGAggXEWR39Vh1i5RGkEp3I0m9aV5jwB9ClAA7EU8gnUoiJL9IEP6Iyp9PrlaLjROoZJgPwpUUEUu4tMjuZamfLAFOSSBsCyMxJEGYABi1x+c8xPxq+Kmf+TITmiAdoYDVNc1X/fQPvo9YRyu+9ZnPoyRaRL3pBuUgKLSRpkK9JH1IyJCn3x+mnqOSivfSSFL3ucI8YulV22gxLUrBpOIIEKwGGTRUUsY8p8iafDW+WFr1Z20oczRUbAskJeKdxG2awsD8+5ROCXrSLFvG8TFsiEA+UFSENAWTTqCyYV2QhPq4EyopQZqg2U/wnGa5CkQrE8pGhHnLhoKa5qxJushS1wEqQavsqm0TF+knzHC+cJTZZoaZRph5TvIoXn6mFWAd8zP/qkcB1o8kZdOs1bDqkxYES/QwLmuPngOG8QX8CITDLOMg+WcdL+pNetUHeT/vaWukgKRMEqh2x2zhK+kgVBRluWmYN+upwDXBd4blTdb2Qd+2HLKwHmB9uZEHWD3y6BVOesT1Im3t7LRhZgG9mPKP/V/UMDmPPPo/Ij0uhUdFz4yeH83xcx7meebUo5cRsYhkI4sMsBJoRWkEv6ytyHxle8k9rAyv5YsK2cwKqpJXVkCCaZxp+/PvAg15F2ByW3vo2oekUAmPYQEuBneyuLl+PqIwn0+9joof5m3NW6U/AYhf8wCpcM1lFUjRlEZ1AdqUy6wgM3kQDOcIkMME0i0EKJ/82lfQb8BgfPgd70A/lpOP+RcIS0luyqEPEJYU4xPDGT+Rpcu/HK81l1M9ezbagQhTckooAXcNG9Z8T9WHHNO0BaUIihiVcSW7hJdT/sRbqwMT5PFMc3NTTNTCMYEA8ycRcgQ3SiNEoKP0tfhSNliEn977e/R0tOHv3vke2+4GKYaiPjRvWDzF3qdeSFtSSnNRHUgKEThJdoFiA330k7NVnclCUbUQVEDAjk4fHfQRQhowJZG0mFNOiqaMft4UaHOqo7/ljeWsOAxvc355T+A3pRPly8JKV8bO0re85o8FKtQfq0tnQuTD5O/1Jt1Vu/m8sApHP7una92zW/zJszgb+nzEu8bChVDYM3IxlrZZygdxlE/LEX11oftnA9CduXgR5AHW/w3yAKtHHr1CqfejrZdqW6e+TqcRCASed88jjzzy6JVKBlB4lMH/qgKsJIGZAln8vC4MlxWOdDLjtbCQIJneFuot1Uq78hMMChKEqrdUAEkxFV5btwhmmbgMJQAkMJymMxBFxQd5YtdEXIJKAlkGyMg3xQJRT6ZWII6TR2t3NyrLqlCktFMJS1fAKcMEdB6S7DxPM2w2oNEMDiQIaIu7AJmtcMxzgUBX8JYz5yUwGSDIFr+MQTxkAgKwhEm8dlzcu9Ltwak0lH+dSz+8JljVLYeD0kgHBPoCiGTUQ6eeTfkG0J1Lkmca5aGoC8y7AQH4bIqihY2jgV5tA0P5tdKxeiTJzYCxwLZ0J9Ftj1qFp+4McCpt5Zv5kL6Vc+VGOhXQVXJZjf8V+FUcv1u4iL/GT2tUWZ7JQrwMsDK4A/rGmDpXIvy38nZUsBl6+xWotz2h+y9kXxTinhu+QC/kL9K98/F+QZ66Pg+P89G5ab148gDr/wblHwWPPPLolU724vbII488epWSM9NfPWQARrnON/3qeBNAkRZMEzKoaQXKYNefhrUrhuul432FJbCSQa5eR71D9OfTEErjqXmxBIKMnyJzW/XXQBSjEkCpN1A9rcaI5LRvfaHGV5vOaIuVsN+PAdVVKCYq1TYthG2WTti2xZGAkkk9mEmiK82vTPOuA2/qJcz4ec10XE8pwzM5DdUXoNOF8qSjk4zgkZfO+JUCmG87Vb7yQDtHKM48iYeFYQjxNd0pTeXLwjugqvvWu0q/AOXUvqFlxdqKh6CR8uuuVmT2B5njMPMUJmjVh2ONdlI6TgzqTx8FqBPLAv/Ir+DSSpcpudzwguGszJQ+Aaqt+qw7BGXWA0t/AXgD9oqnKOSv/Ckf+oCjxa7I2u6JMkpDGcxfn48E+s51fwo6l09v3r3vWV3NO1HvcAWy6/x9j1455J5Zjzzy6FVBatbPbdw98sgjj15V9CppAwVoZLbLGfbSef5o7wI6gSABJY36NeOfR5HiCNhJVwKFhH8WN5jJEdCpZ9B8LJwBqkDaevbUcyggZCDXEJ7jJSdIpa1X3JxvIJQhzCNoExzuSibQkYojy/gCeQmGPdLWhBhBoWIbbg6oH1RAl+kSZdmcUjuXJJKdgM/OJLbSd8BV14XeRAfQKAOdyK7tvgCuEJzymge7upY8CkC/NFGenLaT0UJr8hPwU+oClAKgPGVGU0gToOYCgrPixrAEqo3M39LdW7F44xq0xLvJx099WGoK4YAw9a1h1ebH9B0g5jkLw4ZZ6y8vo0nOslMIBzbl6z48uOHXTk9CpOo1VTiR8tPbiXRwKb04KgDH3tQbVPZ2f4j+p/vnowvh25sK4c91Hv1lkAdYPfLoFUrna4y9ptkjj146eUaORy93yuMUAzCu1y4PwgTWNUaUTvMPhVTcQcNb8wCLHhomKgNRoEuL7tiQWIYTGNXQUTdsVvM8BWLTDqjSR0ODre9PIJKgTYBOQ1O1SJl6YjWQOMcwNhdUcQnSfMEgHl+xHLc9+hh8/giKwiU40tiIj3/ra1i/aycioSj5knuGUDUdsnGt6ikUGDOZKKt48ZS8XcYF2gS4tQiPhjhb3hlGPZBp3kjbPE/6mbd6fcme/gLUumf9lQZWFc71HmvV45yG2vJaeeEd5pS6oBBKW3NGBbYpGXWggbrSG+8EQ2hNp/Ht3/0an/net3Dfs0+jvbsbIb8WBpKs1L5ky3e1Su4gdSa9BbTdCnWnIb7q0dWwYSslK0/1cFMfOXKhPm3OsJWaeoSDvMdr6lq9vypfFYMkFZBXL66Sc6Be+WCa+bRF/8124PX53Ln3LoReKHxvv3PP/xAVwhactvf5Y+h/SueCSWz+RKw8Okt/XKl65JFHfzFUaITZlLvjn6pR9sijVyl5oxQ8ermTcNJZxx8dhbDy7wHhOgOQoQAiZaUoKS5BSbSEoJN/2qeEaEagxnoOBaZoLvpDYfjKShAqr0RxUSnC9BNQFShTb2eQ8cPFZYjSRYJhA7NZ6yDVir5FCAUjKCsqoytHpKgYCaavVXWjRSU4cOQ4th86RP5F8IX8KC+K4tJZc1BbU4FkLuEmsTL9EMGrtuApYXytIBsg2hJI1Or3ArYGYgUaCfQivFfsCyGXzlKeCIqjpQYqAwSAckF/EKWRUgO/mq8ajlBG8igOFTP9UgQJNNME07niIoTLy2xfUevRFY9ciO9S3hdiZiZD9NMCUkWRYpREylEWpC6ZvnqMtTr11oOH8NyWrfjSR2/Bf3zi8+hT2QdxrbirgmD5CBwHgwHqjnotLYePOkmFtAGRepE1dDhge8lGS0roit2HBBZoIpdGIOhHJBxEIMxjadQse80PZqYRLGW+y4oRZB60GrN9vBD+pdj8tcJl6enCSHbC/7WNcL70X4xMf2z77LXrL28K/Aspf+6RRx69QknNsBbxsOFWf+TXR4888sijvzjK27nCFZGwNvYPuAbx/9go/4NE2bSie1L7YUpO9/+iSEC1MF/RrZLr/JR19ajZtjaREOo72rB0/Tqs2LEVJzvbUFFbg3AowkBZ6zkUnNHCSFQe9jWcwuKNa7Fu/140xWLoU1eHkD+AHIFQjEBo2Y7teGbTJuw5dRzBojBqqmqYYAD1nc3YfHgfOkPAs1s3Ye3OHehKx9Gnfx0SzOOa3TvwFOM19PRQJj9inR2o7dMXYQKzvjXVlCeE/ceOoz7Wg8Z0Ao+vW44NB3chUFJm+4NqH9W9J49i/6mTBLi1BkYzBHHaZ3bvsaOoqa3F8cZGbNm3FzU1+YWd6E51x7CLQLKcAFxzcDfv3YfGRA+Wb9+E9Xt2wkcAXlLbB6t2bMYz69eiqbOb8vRHlGBce7loCLDeqUGVEfVzoL0RD6+hbHt2o42y1vWro+xBbNl/EHevWo499acwddR4xJvb0L+6xvaf1RBfeyNHIjjU3orHN6wz/ZzqbEdlv74uLYLVDqSxbPsWLN+8EQdOnkBReQVKCdrVM7vn6BE0aN9S6nndti2233AV+Z/saseTlHvVru3Wo1vTt45g3ocQsax6hgWFtXCWSB8vVDf+mLrmkT5jsAi1fdN5tg309PmnIQ+weuTRq4D0IvIAq0ceefSqo7y1+KoDrHRucKozpvWr4aB+5l/DXQMESAcJfL72nW9h+8EDqO/pwiOrnsNpgqZZ06a5+aWWKEEvQdPGA/vwlR9+D9sP7MWxxiY89NwzONXYgKkTpyAXCuNHt/8Otz36CJri3Vi7ayueXbsaI0aOwuD+fbHx8EF8+QffxWqCwH0nj2ErAd1jzz6FKgKyQf0H4Y6HH+S9XWgmCD5x/DAiTLOyTx2+/ZOfYOyw4Rg6ZJjx/ukD92LDgT3YfmQv1uzajMWrVmHi+IkY0q8ffnbfnbj36cW4/JJLUEbAhqIgHtywxngvuuIKPLFyBb750x/joosuwsDKSgO0qynXD3/7G0yfOg1xovkv/+D7eJqA8UTzaazZug1LN27GkaYmPP3cszhw/AQeX/IsNRfCDKZp2+Lwfapu6xAB/ibK/a8//QG2HT6AU62teHT5UpxqacL0yZPx8LNL8Ng6zVvtQdOp02g9cQLzpkxGMfWqob3+UAD76P9lyreOoL+huRnPLFuK/SeOYsbEqbYqsmR/7Lml6EymsHLrFqzfsg0XT52FcLQYP77rDty5dDH9N2LLxk0YM3IM/CWl+PJ//ic279+L1q5OPLH4KTR1tGHa5CkISWyrU0zbUKr7gKGKkj949KLoHMCa12lBkZ4+/zTkWa4eeeSRRx555JFHryDSSFMtxKNtTNLE6OpV1aJFWQ2HJSrRHM/Otk6MHTsBX/jUZ/HdT34OH373B/DM0uXYtGMXokVR+LWyrd+HLlrgt95zFyqqavCdW76EH3z6X/HXb3wbVq1YicNN9dbjevcTj+G9b70Z//mJW/CtT30OwUgU3/jlrehEGqniCA6dasCcMdPwvX/+LH5CHnNmzcEP7roTHck0/va978dVc+Zg6uhR+OYnP4N3v+EmAjmgpbvLjP+Az49YII2dxw/h2nkX46ef+RK+/akvME9+/OL+e9GWy9miTa0Eyz2+jKa6EiTwLwnEOuO222lPJoW2VBrdmQw0l1Or7PaQeVsqaXx60mmcaG/D8CFD8Z1/+jS+85l/RZI6umfxk/ib97wfP/rXr2DRZVfi948/Yj3GwiXqyQ2RT4LH395/P+UM4fuf+hf8J2V719vejodXPIdlO7fgvW95K95y3fWoCEfx2Q//PT7xob9BVXER8a51dTKdHH7/4AOIxzP4tvTzyS/gn9/5XmzZsAEHTx0lSO1BOYHppz/4T9TtLfjsJ2/BidZmAvalyBaH0My8nWxqxPvf8CZ875YvEoBPwW8XP4JG6u9rn/48vsc4H/rQ3+KZVauxYfsOlk0ESSJVjfzWxwsjAm/1xAc0hNsjj16G5AFWjzzyyCOPPPLIo1ca2aRVtyCQVpzVAFQBJO1tmkqnMHHSJLz17W/HoRMn8JuHH8AzK1egtaMbTc0tyAV9SGmBn6Af8WQK9S0t1js3oqoWpT1JvH7Oxfj6pz6DQX37YsveXSirKrdewwoCwNHVNbhs3nx0tXegs6uN4C6IULAYsyZNRb9IMYaXV+LyufORI6JOdSZQW1RiW9oUExz3Ky5Bn3ARwpp7GgojqyMlTxLYXjx7Lq6dvwB9MgFMqhuMqy++Aps2bSPoTMAfithQWLKwObUCYr5AGIFAiKCbiN0XsNFFGhJrKJgB9Rckf8J3m9NZRCA3g3koDwUwvl8d5k2cisHVfTB9xEhUk8ecKdMQKgmjOdaGTCCLHF2WrJuTcdR3d2LWjBkYUlaB8nQWC6bNQFmkCHsPHEQd5aqORqEdWPtpGHNJFOlsiiJJDqCL0u4+egwLZl2M0UP6oyiXwiWTJ+E7n/scxtTWoa60FB94/3uZRz9uf+RR3P3Eozgd78Kp7jbmlXlK5HDVgitw1YyLMLyqL+KxHqzeuQNVw4Zh94njWLxxA9LREFLM19rNm2yUgbSgIeLqYdVRpI8cdsMjj16G5AFWjzzy6LykuTF6e2klQbdcfu+/AvGMb3qzhXqTVoG0PxFvyhog6Vf8NO7IXpT2qdv5ybkr0dnwZ/0s4hm/gr87d/deiBTm+fxFbjiUe1krn+fyLly7K+Ovz/69/Avh1Fth98wV5HBLWaiXozdZWN2j0rRypbvtft3WCrqra+fOhCiIkSfxlsxaZER7BLpwTjLFsz8yc6tPFvzPSm0rWjKurqx8Gd1W3pQAMuD4W3COnDxySkv+TlbH8fnuv18ZW8XXhahwpJfbkoFevcqgkL9CsN5pF8htdH+WCteKJ+p97dJX94H8HC+Rfl243rxceOfT298jj/5yqNBm6NmWs7aIzwKhm61cu3TLBnzhq/+GJx55DN0trRg0aDAiBFTpvGmo3tUswVc2RadYBH2+dAb+TJrgMoTp4yehvKQU6UwK1dXViBCYBdNsV1M5FIWjiIT9yKQIzPgw+7XSD12GYVMEeNq6JRoK2Sq4uZRWwOWTTXn9abZDjB/QA6jpKwGti0v5Kbx4aj6rDZVm/CKmFzWQynACbpKPcqo9lEsSTGYEzshLcutR9hPEgiDVT6QZ8AXpofaBaTO+ehejBKZBhvPxPEBQWUGg50sm4EukESGvomiYYdkOMVNaKEkMfAHKQFlLI1Hk4swvAX4xwa+P4bPMj4rBR60yK7zQ6sn59pl3VBYajiuAHdI+tLk0kukEouEgpowejT7lFThw9BC+/J2v4Ze/+yVOnTiGvtVVqCwvM5nFUu1XlIDdT93nmM94IkmAn8SphnosWbYUy5c9hzVLnsWM0WMxZdQolqfKRC2p07FWUZaEonyV8cijlx2prnvkkUcenSEZNnp5adVEWyrf/Pgi1LL6GsLEl6P+3JYIMjJ05KtXAXUnH19bF1hIrVaoubO8r7AZnqfpLLjC2VExjU2v16a7o2sHyvJOd/hj2wWIP5sxAzF2X2FdTIURWTBSwS8fzeI7I0mySg4H4HRmvO3cUrM/xzAftsBE93mdpV4c9pb5QXnkLTNLm7krmpFLy3kojfzqmuThp56NJa9cT4jywuaZYXvnrUA6N7bm78JmFVbGkORivrI0iiSL7mvhFDOuVFbGX1wdb5cXGV8CrBaDfg6wKZ453lT0s/K7MKYZiy/nysEFYZwz/gqjX8mRjy9v+fCodKk9haI9S32ZnEyBxqdtUUFyeXRxLQ06GWk6M7BZCMfrwn1J79c2EEpLuszfl3MyKIz45mOIj+4prqUjKvh75NFfFunZUt23qs5rPSdW0+kRZDvVQxD207tvR0ldDb7y2c/g8+9+LyaPG0ewlGRkhmGbJOCmJyesXkoC3C4CzWAogHCfchzp6sA3fvgjHNOiRpVVOHTkKNoJkiIVxcgReJ1sbkJ3Io5ocQkfcEFgvj/4ErDtVAiQMnrqCc5sj1fJyJ+unritWkz0ZVvM5HIphiE4FRGc6VFMEERmyV/DfEEQmM0mCWYzqK2uQZxArCOVRLi4GIFwGPuPH7Ghr5l0GsMHDEBxSRRNsU4EiqMIEVAebTiNWDoGYm8J4BQlAE1wLAyco7xppi/5pFB7B+rU2ladMQwbfi26FGAeGxrrESiNoKiyBA3dbejKxgnoCSwZTnOS9T7Qqst6r4YRYt7Y3tJbe9tGwwE0tNVT9UEUV1ajMZHAN2/9CfacPoF7n12MA/Wn8elPfxb/8sEP4frLrkBQIJ8AVUJnyTerHl/KmGY+SsvK0L+qCv2qK/D5v/07fOWfPoLP/sM/4p/f9R7MnzwFcZajhoWrjmjvV1uAi5m0D5guWx559LIj9xb3yCOPPMqTgyh6uQoKZt1Kk3zl6ig4FsjxVwCAb3TNizIswJeefeXmy1svcH0tdk73NRzLDbvSC1IpOMNFL28BAt4hI21PIGbWC2Bh9QLVV25Gt1iOBHxtJBXvF8I48CK59QKmGIxQCC9SGDO+6BjFyc00bN/B/Ata6WgbBh0LpLQUp5C+4srpWjIUwmZCzDc9tJVAWqCLf9KX27OQARSJsWybCDr6uvySTFY6hdPWCEEZS0pT/BU3Twon3ejI/zO8Fdfx0A0aQDK8NI+LhiDNOSRkzDCgegUEbNWzoLzbJvjMoOSMpAOUR0Ygy4XhZQgqDSv7fBqigkyFcrR6obJjAOnClYuc8iZDyMkmP9Mtj4qqPSFtH0HqSnsNhmwfQZdeiEDV+NDACxK8qgxEiicqpKFr23KDRyeeA8SqCYVryS1ZVfZKX/VF9xWnN+lauZFTJMW3fMrfMfPIo79I0nOpVWG1V6n1HLI+q40PBvwEUyWob2zAMxs34JernsPtd9yGnpYmhk3Zc5NVg8VjaVEE82dMxZNLnsEPH30Ad614Fl++7cd4fMNyhHl/7sSpKK0oxfd+93PeW4ZbH3sUjz71BC6eM8+2h0GKwDQeR5ZHPVRaoRd8vnMEZXpLaDuXoQMHY9vObfjBfbfjwQ0r0JnlPc03zdpnLuSSBI50QV5rGxkfBcym6ScXT+KqixYiTWD63d/8FL9f/gx+ct9deOKZp+x+sieGBbNmYvCgAfj5Xb/DHcuewU8ffxC33XcnYp2d1A9bBb23UgmmlUVKw6H14Yz81EOsrWtSAbZnlCcdSzAEs8SfDHWorWWiIT/GjxuFJetX4SdPPEz+S/HDX/7c+F40cZIwMAOnkU4mmFs3skY81LborCQQwoI5c7Bk6bP42b334p7ly/GN3/wady9bxvY7hMqyOnR3JrBmw2bct3Y9fvjb22wRqKy6bKnLVDpJ3tSv2ny+g2pKSnHt7IuxZ/MW/OL+u7B460Z852f/hX++5ZM4dPo4glHt/6r6IKDt6ojaVI88ejmTt0qwRx69CkjvogtdJdgAowCogA9fpu6laiaD+yorbnzhmnnPU90jV2fdm79OBYp0wvB5oKSvv/pirWD6mq37DgDnv1Xbjw7ia8wsbUYTjnVy0NmLVf460MPdIz/dz2fN3cuf6KDw4pO/Ftkpf4QbZZcpakByMbADfy5w/sD7Tk67JDMHaxzgldEhmRVC+pUxJSPAeknpq3lGRiandKI8Oh4O3Ll71itpCRbSohHF28pfQY5CtuSUtpyuiJl5KHxsIAeTgyc0tJy2lW5+Y3ndZziVnAOcblhYzp/fmJ7GmxYikX71V5BZSUmHhTQFcs9Ian4ujHPmwRMXXxLovpWVrCV6qKdHdUCRzYgtRFE9NV4u3xZXR8nBU5OBFUGqc70C+V4Ciyvn/Apy5mNZPIUrlIfdzvtb/o1Hno/8nWh5H4/+IilfdGo3Xk2rBCuCDY2ns48v9ky4uq5RDOFIBIOGDsH+fXuxasUKHDp4ENPHjcegqipMnzABg/r2pwx6Blj7GX7c2NFob2nD0mXLsXrrWhSFIvjg296JqaPGoipagiEDBmLTxvVYvnYlDh04hMvnzsNfvfWtKGaCXV3daK1vwmVz5qKuopwPYQZtnd3oops7cQpKQgH0q+vHMgpg3abVSCfiGDN8NHraOjBr9FjUlVWisaERFaVlmDl6DEEy3yNsn1ra2uFLpnHJ9JnoX1mFyqoKbN6yGWvWrUaSAPmyORdjaEU105iIiqIi1NT0wc7t27Fq9XK0trZi7rSZGFFdh3mTpyDsD6LxVD0mjx2HgXW1fAX60FDfiOJwGHOmTiL49CMWi6Od8WZOnMA8E4hn2E5JxWzLR4wage5YDEuWPItNBJb6OPBXb7kZ88ZOILrNoLW7k+C4GwunzkRpMGg6ta90GiodCGLkqFGUOYUVK1dgPfOQSWfw/re+HXNHjsfw/gPQ1tGJp5c8gx27d2NAXR0mDB2BMUMGYeyQYWg4eQID+vfHRJ4HCep9RNODWX6RSBhLVzyHzVs3I9bWiddfez0umjkLoM78AumqJvn6la8yZ849ejHkdPnftrXprVePXjLxOTOr1COPPHoFkxbZaOvsogGSRoAG2x967DVESC1sgC9M4YosG2ADAzTyrcdLcenEQT2jMor0NVpQyedTHFn5GqIq40ihBGoEEDTcky9KDfVkw27ggGnYsCYzpFy6Agriq144ATj1jImMF/8FUKyXkuHVayBJbL/A/FvBgSwHqkxGxeHRwilNJaeAJJ0LsEp2hVNaevXIz9AKA+irtXwF7ApGX8a6/dRL6hJRjzECIbM9sgR7hE8I29FPWQtgyvExGXhf6cmQFHoTmyx5SEbJJBCooyil8iBZWJLlk+c66FzHQMYZpSmiZAFWGVuaHRUIRlj21Hs2TT3rY0EAaerfz8QDGkrHRAJZGk+Ejkn1rNIFWc4CtjbajHlQWUsf+U8QRkpXZaQ8iMwINoGZhvlJqoK/fN1RvalyKi+F8eUIWbXPYIjpU27p2pdI2JYa0peKQb/Su3qP9TFF/JWW45FDKK0yUY+x+DEehdOfPo4wlMW14e26Ujzys7pGClEW+ViPr8kjPSpVEeu0+atuFPw8+ksjVR3VFH1AKispNqPS6nX+uXrZkdpX1k99YOwkADrTLioTL4KU7zSfC7XXQXuO2QKrfVD7oy4/PcTRCDpTCXT2xBBhW1FRHEWipxt+grRIjnpSmr4047MN4Xsg6Q+hjUAwjgTKCVirIiXIxBP2gSugIcNsUzpSPWxDgqiIFltvaDaTZGi+D/jwRqjzUC6FIMFmF+XqoZCl/jCfw5QNOU4xXnOmHWGKFvFHkaScxZRBbVJC7RCPQcoT0nPJ8oxbY+hHNKA2gqdhgs6eTsT5nimNFKMsUIxsTwIBa9sYMhRGLJNCVzKGMM9LCLQzPXHmk+11IIwU20hVlLDaO7ZvSUZLMW6EjWuY7XSCoDWpPNAvyvsaCpyi7DZ8mfUqxXy1d8XtHVBCHVaVFCEd67YiTfNeku9f8YkwXoACW7tMfoqXYfpsadCR6Lb3aYjv6eqiUvhj1B7DdDPNVvWikllVcYXNVc1QF0WUI8f2MhXyo4gctGWNun+DLJ9YyIemRCdSqRQqgkWoLClFiu2rtcNKnzqxIpbTSZ7k79GLIffeKytm+xKOOKWKeunXo5dOHmD1yKNXAb0owGqtq4AMX3qEKXEGbU7Q6NC7nP4GItg6ywYiQxoLPhonRXyJM6IMA758HUjgC5FhZFMIUKhvT1ZGZzyNhkSc8ATowwa+ii92DV7NGeAQCHRGloZhKa4NJWW6gh9ONL8tx6+Xapj39PI1EKmbdAIsMsoEauUlXNMbrBT8hDEdDHHxlR33As8DF8ohQyTFwH7KfRa0CLAqNA0WLRDC9LppIJ2KdRDk+dGnpBylQRolAk/8S1MWhQ9QTieHJNA9kUtL55JAPR+SQUuHiHTuAFteVh4pluVV9+Qvo1AclGfND1bPg6TrYJm1xJO0N9PoX16GYvqLsz5IKK2Azc0SI31ioE6Zh1zQj8bOTnTRKK2kwVddUsI0nKKUltIRF527chUvntivXtpKWf4mrYWTMJJZ4E/lGiISJkdkCVK7yGTnsWM4cvokjcEkKoqiuHTyFJQTxGZpzCmP+kARZDj9FcpU8ltvNClEZahWCrCKs6t7Cm2pmIz2x+AuBu/IjxeuR53GHmUTX+sxZhnqvknJQMrTmR5yj/7iSHVI5f5qBKwZq7fuuVN0+yjGExvCn9LcywAbkIB9VLNE+H7w8XlQ++Lnw6anws84vjRBnV/7uETZ/AbJJ02eVGhS/DTEVQISyBV6l9TGpAhyCQ7VrisOPSlABn76KTPZQIj+fCsQlIb4rFub5yPoU6OqlPkcSv6A2kQDWEHLU4pp632hNgH004fUnNpA9RjSi2jW8qrAmh+qqSoZgkrxVG+xPuYFCHBVBTR9Q1FEGmmsXlaBSP2FskFKTJn5n8oR9JKfT+v8Km9sK9UuyEf3JZHIr3yKB9Pwacgz9ek+bjJNBtT7VMOKlX9TuXRHPpYV5kVhVCT2AVb++qDLI6W197beJfanDw48Ztimh6iuEEOkGEbTOXTH5sVSXs0HzlD/0q2G/grYKm22rAzEd5vaN/HUpeK5bJiePXoxpPdOL8Dai1xJefSnIA+weuTRq4BeHGDVC5kwiS2whrfUd8dx59JlON7VhQCNG/XYychJ8aWZ5Yu8b1EYb19wBYYUV9pLWuBMJsMZI4nGgd6vfJ3aQhgrtu/Gk1s2844PV0+bjkvGjuF7O26gIZcLmaFgPbt8+epFTm8zAARQ1NkpyKn+XL0FtNItb+Xzk3+ZyxKhn0BS4W2hgySQAaJ3towYm8/FfGoebVpfyJU+4yr1QEYA248E/WWM2JocxsVxkhQyFrQiZpCG1+b647h35VJbnfGGOQsxb/gI5oPyy9iiAaN5TkGTl4krXR1oschQFF+BbvVzKn1tEn+2Z88Z2pYJpqmj8moAkEwUW0BY1g9LBaEcjSX6Zlg+q/fswUObNqCY/N52+WUYU1uLDI1UATqWssuvjDAxk25p6HVQ5ruXLsWO40cwg3m4ad4CFAtgUngHtFn05G9DhnnpjDeBX7KgPFYO1K0WgNKfDZOmly2wojTkFJ4ajQeDeHTLRjy7axva4zEkY90YXlGJj775ZlQHI9S6M6hCDK95vTItNY+MSbr5rZRFYewTBNM0k5TpMYhOLB3VG+v9kOC8F6QRTJZGkt31yKouMTw5iZt9EGBc9WooHRl79jGEJOPuDz07Hr38iMVu5f9qA6xG9pFN/NwHPelC12o3gmrj1A7RTx971MwIhOqePDU811ohtvdBPcFs77TFjITx6R0gPnoeeKYrTV3Qs6jRHurRFV8buSDBLWEni1KSn2CU/CWXRu7oedUiRGpH3EfI/KgJhlcb4qM8aruSQYEytqd8qejjm62Uy4dWybhRKuLH1OiXUhJ2rqkOBJ5sNNR26SOXPuwlqABVBfVKSs8GUMlbIFNtjvtIqfZWaE//DjRbHiiz2h1JaFNemJCBU2XVfphHpc0/a/vkzV8noUh+ro13bbLC8b7yT16ubKgfimALUymshWL+KI7iJfkuL8xNVnts+6rSKd1gmnFUx3kukC7dOtktQZaZjk4qkUlAL4/+GPIA6/8Gqe575JFHHp0hZ3DwNWstLQ0EtsSNyR6cTsbQQNfc04HW7lbEejrR3tWBdhpVKb71NdzKH4kiGIrCzxep5uWk6Zeh0/L+erFriGpnKoOTsR40pdM8T8MXDBEshWwYmu2Zx7T18tcLQIDU/LRkfzjKcGF6OkNHxpjAhY8viADvBTSkSgZEhC8MhgsGIkxRvBjUfmQi8Y/pZAiWYENRIzSKtHCGSUdzxA2PhV46ERpnoSBCSlsvexlRVInks+0QmKdshOGLogQ4QbQnM2iMx9GpVTbFk2Gtp46GTYAyh5n3gD9kQ+t81JPS10bzSjlHHWSVZpT++sSu3gLZPpTZVqSUrBE5p6cQdRLKyliRUeXCaBmNIHUgfQaLitBDmaXjpkya5zRKzVihExCLEhCGg1ZmIcolaydLJK/VMbsJaptYLq3Mhz426AOHdOdnmtoKQ3sjQnOwqGtomDF1az3DMuDM8KQGyUdD7LIMm9I2ENEiA/Y++qtMJN+pnhjWHN5v8o0eMgrvu/EteMPl16CI5Wa2FHUQofXlYz4zSpsyq574eK58SialJXAszBli/q2sqMcgwwaYtm1z4WxrG7Lol379KmPKoHIgP/XyyDhXfTL+0gnLx3pu6FhDrf70dh559JdA9rzLscqqPbfRKmpT6fjYuI8zcgogUKTAfDb0fAh8yblHg+CVz4LAlK1iznB8OuyPrHhfH6E0H94BM+shlL/aPx7d/Hc6Hm00iwLJyKef4yO+PNqXL/oxnoxTATde2nOu8EpbeQizHdEbxcIwTY2UkFNbZOkwvOLpwff53CY9utYHQ+VO/0pVOnGjhshPzzXbL8kt0gctAW7pR36a0+/ylc+DmFpajK30+GfpWL4yTJdH5YOR89licP3wkOfhSAlKagvg2nNjrnewa+PEOZ9bsmDZqO21+5KLzTDLSY5B6aRzyslE7cOn8kF/fZTVxzvlSflxeWb+8068PPoTkXTp6fNPTt6iSx559CogtZ0XuuiS9YrpjUZLX+/FDgLMTUcOoTXWheF9a3H93DmYM2wYZg4aiunDRmHq0NEYXFmDBHkfbGlGU6LHgF5DTxf2NtWjgYA2QpBVRJChTdr3nziJPc1NyBAwDRk4EGUEL/sajuM0+QcCURQHi2g76fsvjQHGa0jEcLCpCUeaG9FMoKuvyBGCRL1k0zRAjrS1oKG7CykKqw3Y9zWdxjH6ae5nNFpsL2J73ROgtGTTONjegsMtTWjs6kaPeJUQTPG+L0EDgzJ2MesHWxqxv/EUZe+2nuRiDXmWwaCJneSjnshDTONAU4Ol2ZXKYsfxY0iS/4RBgzGippZKd4adwrdR98eYh06G1byiA80NONbSaiCyuKwM7QSH+xpO43hrCwF1CKUC55pPRUMxzWvpQGkdpX5bqN8UgWQ0UgTtYaiex1wwQKCcxp7GehxubUac9093dWHP6dM2X2zKyBHoy3QEtjtpNO1taWC4BjR0dDO+HyWlJdRTjvLnmI8TONnehiHVNSzbEQTV2s8wgBPtrThI/sfbWtGRSSFCnRQLvGrYGstK87Ykr10R8J1imeynHiVPazxGYzSAIsqsXtBG1omtp09i66njiFOnM4eNwdQhw1FDOUoor/gJsOoDQpp1qT4Vx37q7ATz384yUW9PmHUgx3pqvRIE862U6UBbM2VkuXW2IU7Vq/xDlD9DMH66o531oh0Z8ktTX8dZfq3kFSHIDTEf3TTyDrc341BDPZo6O5Bg/Qkxj27IHOUhP50XqPe5Ry9jyheT2oFX1aJLRvlY+fjCSA6cOH8d1NTraM8c//Rxzj4ECewwbbdAnMKw/XPR7NqAJu9n9VGI51r0zQ3TlZ9GcCgBP9PLPztnnOOntCRPwZ+njCpYlgdt/DO57NzJKfCouBqeq7Tp62SxxCSjwKK7Z7IbeHSyW08seRs3i+vSVUxLlRcC3rqSjHZXAeTPgwvpvPLS0kdhz4ZzB+nFpWM9r3aDv4wi3StppWVAkU28XrKWT54GqSuJ4IZYF1LUkW0hA1m52b18/nltq62TuZWPpndYOEmm2y5Byz95iI/TrXT2fMdb5u9+PHpx5Oq4t+jSn5f4HuYT4pFHHr2i6cUMCVaPlsBiJpg0sHMilsDPnnoahwgYL540GW+59BKUEkyEU/qOTIBCoKIX4Y6W07j10fsJBvwY3qcOTQSlApLq7RrXpy/ectGlGFZdi4dXrsZduzciRaA4pLwaWQK3U+0NBAchDKvqh5vmX4GxffrYUv1bjh7G41vW4WRLCxt9Gpp8AVdUlOLy6TNx0chx6OrowE+ffBRHCUaGDRqCZDyB4/UnrVegX0U1Fk2cgYvHTCKwI8BsrccD29Zi74ljyCSZf764K8uKMWfMOFw1cRqqCZSPxzrw2OZ12HbkIGKxTgSDIZRHS3AJ718xfhKK+PJvSiXx8Ka1WHdgL7qTMZQUFaO2dgBOdRHkdHTirXMW4KrR4wi4tEkMX1UEac/t34W7n3kSlXXVKC8rxeHjJzWdC/0qqzFt7BicOnUCOw8dItAPYVB5Fd40fyFG9x2AHnLYcOwAntmyAacbm5FTjyYBV11tHyyYMAXzh45GhCDxVHc77l+zHLsJUFPxblQR+BWVVeFUZxxRivDOqy7H5Lp+aGzuxOMb12Pr8f2IJzoQ8IdRU1KJy6ZSTxPGoyeZxm+XLsFG5v+i4SPxnsuvtjlXj25ajY379qCjO0aJaDyFApg0aBiunT4LwyqrkNN2FbSXUsxvguBxzcF9WLp5Ixpb2kxmWUR9a6pwxdRZmDd6Ih569iks2bEVmepKAkMC2XgKAYLYsYP74r1XXYuyfL3KEbhvOXYUj29djxOtjcj0sE4SjPftU4MFk6bhohHjCJSzOMD68+Sm9dhz/DiFSCIS8KGsuAyzRk3EommzkEkk8PslT2LzyWMYMWIESiMR7D18AGW5ID7wmjeyhqfLewAA//RJREFUHpThoY0rsGHfbuovacZkcXkpZo+fjCsmT0UFdWBjB/OWh54fD7D+ZZBsfLV2r8YhwQJ5IgMkJOlCfAojV9Xzph46d9uBO4FOfdjScFs3lFVgy/Xe6SFXD5/8tKK4ixHg86JF5BROEEs9sen8vFg/+elt4tIrkGRw/JxsklMAWXk3GJi/r3giBZWsAqw2n53pSDZ/Ti2OpGGDb+E0HkI9itYtTLlSxjfL+9YTmh9u4cs6UJGjnMadLwzlR6c2zSSfcEHGAvX2t9Ne96VTkbunu+6mwKc+eKln2LJIUO2AtwOgyrvNzWeYMN+rip+U+Dxqfqp6SMXPwC6dwiq+8qN1FuhDHuoZVh5ZFmJogurToRZm0vs8QMDr8i4NSzaTkD/iIDLxeUv+edE9umDik0DFeYsu/XnJ62H1yKNXAanRvNAeViO+WXO+lPUqdiez2HToKFrSBLF8+TUSYO49eQI7TpzC5iMH0NTZgkF1dWhNJrCaBn+CL+hkexeG9B1ErFaOjkQKDQSvWvVwxPDhOKwe1kaCRr6I020xDCZILSmrRGcyhZb2dnupjx02jOCoC0+sWUWg2YLxI8bj0ulzkKYshxvrCd4aMHLIUALqINbs24cWAvG2zk5UR8sxqKYfZU6huauTADKGcUNHoCfkwx2rnjEAXBEuw1QCnXC4CIdbGnH05HEUByLoN3AQHl2/Bst2bEcFwd41cy5CTVUd9hMEHjh9ArVVlajt3x/PEmg9sWOL9UwOreqLgdV9cLi+HnEi0AgNjkn9B2GEtkXgtQYZa1f6g+2t2HrsCOLptBnOQ6oH8jyLpnQc+08ds5Uja/v0Q4f1GDfR1shiwqgxOHy6Hr9f/hROdnZgcN0ALJg43Uyy/aeO4xTvDe7TF1XllVi8fi1WHNiHNHU8nMC0mgDsOPUkQyXi82P6qFGoLi3H/StXYO2u/ehXXYerZs9GRVUV9pw8hSPMY/8+1cxvJTYTiJ/q7kA/3ptJ4H2I+rlz7XPoYbkunDIXs8dMIqhLWxkUEdCP6D+AL2vXG6q87qJs96xahlME78NrB2Hh+GmsN34cbKnHoVMnMbjfAKuQWtyph2/yJOtkv9IK1BJkD62tweQBg01H6oE/3NGGO5Y9az3eNQTyM4aPRYL1cH/TKRxkOkNq+qJPRTWWrFhOAHoUIweOxKWz5iIYjWJ/42mcaGzC4L79UF5egTWH9uJYOoFWgoBG+geDYfRh/RxLPS/bvhmP79qEouJSXDVzAYay7u46fRz7Txy17TBG1NYhpy8MJOtxFYjw6C+D8kWlduXV1sOqOMq3xeWPgI6An94ABp54ImCkc/kpnAOwFsJ8BJizWrFHvgJ9dAYC6dRnGRZT3nPzVd19Gw7Lv0JvnuaWFuIoP87PxVHb4QCrfJWGQJwAqRumawCWd0QmkYE0gUBdu3QUxqSnp5KwaSW81qrIIq38bXkyuRRM4Uk2jNbJ7NJiZP46CXmWT1gDiaUoA+VMQzpxq4lLP1o0Sj29yp/AssJJZv5JHoay1efprzm1GqqrlCwdqUO54KUN47X0HF+7b0fpW35+21pHftYDKx8VnmQ2mRhGzuLooLSVn4DJZbCXt3Re+AgiZyxIUqvKpNA77NGLIVeiXg/rn5dUuz3yyCOPzpC9GvkWc0YAX3n2cuNLji/N0wSPy7duxlOb1+OpbRuwePM6bDm4F0mtGhnQcv9h+GljzRwzDu9/3Wtx02WXo4YgIEtAuJ8AtyMe1/vT3rHBVA7Tho3EB15zI95x+SIMLK+hARPGQQKh+rZmFBVFccXFl+Dm174J82fPQp+6ShSXFdsczY5kBseamilTwOYqqsOkf0Ul3n71VXjXtddiyrAx8PsiONnThVOxNjT1dOJwcyvBegTTxo3DmxZdhrdeugAXjRiNcQRV6e4402wlyKlHNhTBsMHDMWHseEwYPwHFBIQa0rv10CEbCnykuQFJZqCK+Xrj5Vfh/a95HS6ZPB1h5kfGktSmDwNa5VGLmNjcLhkq1GjIF8K1BMIfoG4mjRiBVCqNaLgEr72MfF77egypraViwjhNwN/DTAmct3alURyuwJWz5+HGebNx6ZRJKAtH0d4Tx97jx9DYEyMQrDeja3hVH7z1yqvwnte+jvkcj4zmCJOPXpga/nqwuQnZaARDBg/BpImTMZblVFJRjqZ4DLuPHqWMQIh81MuQkEHJd28ik7I5yponLGN3QL9+uO6Ka/G+m9+FGVOmWA+njMgs4wiY7j9+Eh09KZQTDC6aNwc3XjwLV8+Zg9JwKcs/SwB8ChfPmo6brrkGEWmHYedMnIgPveVNuHbePFc5WNd8QQLW+hM2dFtzShfOnIG3LboSN86Zi5mDRmBEZS3ibW32YeCiabPw9htvwiXzLkb/gQMQZZmlglG0EPifYj0xQ1BzaLMBhFlnLp81E++hnt50+ZWW552UKcWyGTxkOCZOmoCx48agrqYWMUbcdviwbYWhng6FtWGLeiZU1nmijeeue/l55NEF03nqjqqY9ba+hIqletnbGZjL3+OptQvmZ/fZ5ht6oWPgwn0BncI8SiOCPoN/9LP2jm2c8bfQ4qs/8XJxRbp3lr8jJ1MePOWvXe+mrsUhH9d04GQU/nTQU058BTbPhrfz/LWBWZ4bgBZvtceKrzTy4Qu9qS6swrjrM8RzXRfCF8jCkJ9ks/uMpxB2z5wL73iat5GFUBruzAFV/rm86IexeFLIa97X+IiNC0+wzHvuvnwls4YCK55L1/nrVwDX+YuvhbXf55PjUnDix+Or3L1YUhQVyfOi/pG8PDo/FdoujzzyyCNH1sjq1aXtC/JL9CONQC6BflVluHjqZIKmybh8ykRcNX0WZowZby98+0Kc0YqSftRVVSCaTaIm7CNgLTIe6lFMaWilvmqTv4DRgIoKlPriqA5kCGiYXsCPHoLDnlQcoXDI5iju37EHDz78IH5x753YdmiX7bWXCQRtvqXSNIOHRlOfihLURvwoRcrmQmo14C4C6ZgvgTiBci6tQcVh1FSVIpqLYUhpCDdfcpkNCb1+4eWIxXrQ2dODQCSCg4cP4Oe3/xL3PXAvelrbEUpk0d3ShngibnvpySioq6zEwMoKlBGwje0/0OZzapCcVhXOMR8acqjrHGXQPgM8Q4hguzIUYp6BmrIi+AhyKyNlqCZILk6nUEWQpnmp2uIgSQukMxnjeRThbITxwjRSEtRnBBGep4IBtKWTiDFF5s7mkA6t7IPBJWUoJlAdWFnjFkxiWloRs6G1GbFUAsGiELYd2IWf3PZbPPLoo0i0dcIfT6Kzo8NWOZbJQ2HN1ElTptqySkysG4JcRwwr1q3Bzx+4D3c/+QjWbdnMMk25XhvLdwaZEAEuz7UiZYhp1pSz7NPd1E0OJcyjFpRKZFMIMF4w3uPmvdEVpTMoYRlFmB8ZcCmmrzoYZ5mIV5T57VdZiiDB+cS+/fCeq16D9133OswYPYb6YXoh1pOjR/DA4kfxizvvwNadu2ALUAmksn7oG4kMBz/TGcD8XDJ+PGYO7IexffsgTZ10p5IIM+zhI4fw8zt+g9/ffyfa6hvt40tbRzfau2PEu8yceidk/LGMzjFNzGDUU+ORRy+J1J6RXO3ibx4Q/rGkptyBFQdytKqs+Jmf6uzzeBMCngFxbkipwI5tNWY9myIHxDT0VEfXK8fwvFZYAVrxcc6R7hUWeyoMndXz7Xgons4VQ4CNMMvSdILp2gQ9QzoXE7WoCl9IR/7u2vLGa0vPXfAO9cg/J1eBp+7zwHMFs7bPyDzPUAEI9g5TkEvx1avqhv5KL86/wEO/FMPOHNB0OrDo8uWJgK/zdzzOkuOj9OXcVm+9AxTOXT6dnMqneOrX9bFafOPt0nDA3clgThx4dPcKOvDoRVOhLppC3alHfzryAKtHHnn0PFIvWoqO77iz70P1GBJIDq6qwY3zFuDN8y7FW2ZdjLfNvwwXjZ6ICF+E2ZzbKsUW3FBEA698cWY1T4gwTnOEZPDzhW59VWp9ZOzk4+g+zxBgox+MRLHjxDH88rGHsW7fblQTfC2cOQ+jRo62l4J6DcMEY/ZOkKA88RPAyYRR72aA6Wh0lObgErIgrIsUAZWMP2YwlAlIPBs2XN/egqbOVpMlRGSTISgsqijGsCFDMW7IMCycMAWLps7CrNHjyIvJ8c2uVTXV86j0ZSB1E2hpwSXLFNNyIuncTAcaA8qsDAp97VcuyYOI2uJTJttHkOcZzTG2njzqI0iRCeRTgZTWMoI24/f7CFR9IXSTh81zCpInj9JdNui3FZ3FSYtbZZLkQr7UtO2/F6AuJJjmBldXVWDEoMGYOHQ4Lpk0DdfMmIdJQ0ZQRN4PuPxFJCcBbF1VNd666Fq8/qKLMWv8WEQrojjc1YTHNq7CI6ueI2BOWvoBWkBacimocqTRqixrjSr1iGvBJQHaLMPCR9DMM9vlUOUiZbE8tZ2QtjTSisc25Jbe0llW+VSZklmIoYg5WWZtLLN2dKUTONXdhtuXPIand65HpDiMi6dOxeyx41BEUBlUmaheKm3WsXQuhdJwGGHqI5cktKYufJoHxzKnplFeVoIxLPcJw0di1pRJuHwOy33cOBRHIzaXF9SnkQrL/RiZIXv20iOPXjrpuSDxUeS5nRoJT1yoK9RLz3nOcy/SvYhn7b8TYxee2fPe9+iPIVlRHnnkkUdnSAAyR/Ch7QL8NPoF8pJsdJMEhI3xGLYfOYYdx05i69ET2Hr4MA6cOIEeAhttL6JNym0uEu36oBaAMKDGNpt+mu9kII5OX361eXlabwYDKQSfBJIGQTUclMDkWEMTTvd0oaS2BnPnL8D8mbMQCQRtURy3IiWDCrySj35to3Vd2dtGc4oy8BHdaJGOykgRyghU0vTbffoUDscS2HyqCb9++hn85OF78cS651BCIBaNkH8yjYryPlh0+dWYNXc+IpXl8JcW2dDZklAUxYGwAc9Tba1Yd3A/jnS1Y/uBvdbzam8p6U35lHz5/Iv0lVvLX2jdD4Fo7f9p86Eok+35yfsuNMPY8Gof+pSWMmQa8VwC++tP4RT1fKChGcl0GsFkCn3UW0uu5VpVOODH3voTtrDQIQLwPSeOIk1dChSqHOvKqlAWCCFLoFZdVYNrLl+EuTPmorS0HKHiIpvPGg0XMSzLQd2m1Jv2kD148iR2HjmImtpaLFpwCV5/xbXo26eOZR1AA4FjT3cc0YDbN1WyV4aKESWPVCKNfcdOoTGRwb5T9ehIxFmn0qjSPB/KRDUZELWeChaZ1QuxIAJXD3Wa9yoqKuwDRiKRwm7yOknQ+Bxl+dmTD+MXjz6ILUcO4XRnJ060dSAQLcG8yTNx2bz5KGJZ9WgYr3hTt1Q501CtcrVQ6Qj+Jglcy8rKUKQtg6jT0mgprlhwORbMvRjl5ZUE3wFUFBejKBQ20G/zvyWjY/c8Khg6Hnn0okn1plfdsSrGaxt6LlKF5QNji305nwui3ka15zznuQt3L7ot57NZWMzSDor/Ynl49AfprDXlkUceeSRiY2vgigaSDSESkNAfQdQ+gtPbnnoSP138GH767GLcuuQx3L70CRwncEkRYKSSSRsuKZzASxumms1mkCa4shVuCeAEbNPqJtM9nmeUBsGtL5VFlmDU9Tb6UFNSjjIChQ7yfmzpYvz0rtuwe/8ehCmHL5VknIyFtRVq00k6DV8TLwISgsdslmlq/iXDVhGUTBkxAkUMv2P/fvzo/vtx57NLcaSxhS8mP8aPHoUBpWWYPmQYKvwR7N93CHc88CBuf/QhPPDc01i2fjVi3TEUE/JMHTQS5b4wYj1JPLDiOfzw7jux8+BeSiwwSpDM/Or8LDCSHtLMcxIZgSgqxnAUb2aScZ5Tfuu5oyfDZTMJuiR88QQmDRiCUX36ELB14akNq/CjB+/mcS2yzNPY6lrMGT4afSNRTBw81HpEGzub8bvFD+PH991pC0VpuKyGvCrNCoLS6dRBCfWzZ/ce5u8B3P7Ig3j4mcVYvXYdElqBVytNsvxyBG/alzWi+cJt1P/TT+O2Bx/AfU88gVUb15tfiGWqVZ4ro2UEl/oAEVBHOiYPHWVzaTWc94m1q/HDe+/G0xs2UI4sRtT0xfj+g23oeFYfN1hGKjv1zrs9HqUXak51jzoZ1W8AxvbtDz/jLt+yBd+97248vHEtTqssWF6aa1xVWmkrOSdYd55duxK/uOcuLF2xwn3M0Bxe1UeWcZLlkmC9sGHplFX9wbJMaiIlmDNiLMpZBw8dPozfscx/S/cI87x+3Vr0dHUyJOtVvoe6sGiZyrZAOu116ZFHL52sUvGnd0UTFSqb5zznuf8Dx5/eju8q8yedxaceUv1zkLdKsEcevQpI7emFrBLstutwYEpDMwOac0gDXyv75lIplAUjKAoFEQz7EQprwSM/SosjmDhqBEKBEA4dOIQKgpzJQ4agf3UlUgQdx06dotEfw+DKakwhMOzp7ERDaxOK/UFMIdAa0qeaOC2FE40N6O7qRr/yMkwdNgyD+tSiKBxBa0sTumLtKCstwszJk5Fq7yRw9GHy8BHoU1aOA0eOmGzDqqowifzCwaAtDtXQ2EjQW4wJAweib3klBvcfgNJoBO1tLehOxKyXb8KgIXjNvPmYyDBFyTQG1/ZlmDKC5A60tjUimYpj4IC+uHLuXILDUYhSF32YTlFJCToZJp1IoLy0GDMnTUKmJ4EwQbmA8cDKKo0tdr1uBGYNHa04evIkagnCJw8datuonG5qtNWT6wi8pg0fznSjOFp/Ap2dXRhIeWcMHYFagqm6fv0MgHd0tqEr0YNoMIzpw0bihllzMKK8iuA1hdq6OnUkoqu7g2GT6FtVg0mjx9k2O1XhsO3DWl0UxYDaOpQQuDa3NaO1oxnxbBwjBw3CdfMXYBLLDATUh08eR3dPD0bW1mLywAE2V7eIeW7rZrm1N6OlvQVl4RAWjBuPq6fNtDqhWb36V698eVEJ+vbvRxCbRltXK3qSPQS+YUweNsp0Pay83N7z3ZT72IkTCLCOTKIMg6qrDaja9g08auh4cSSCoQMGMnyGee9GTzxudWLWmHG4buZcAuMqlITCKC1hmXV2oC3WakPFZ4yfBH88hRDLZwr13a9WKzmfQjfr3ohq6mbwEFt8SXNaI0xP5V5ZUY72nk6cZn2L9cQwvG9fLJo3z+bJRvgE2eIvepAkn1yvx0jlbDaKU4NHLyfKF4ifZfYXs0owSUPQk/oAqHpXyIR919K12md31LV94Mn7/0/XLybsS4lbOD/3/vnCXuj1H7r3p4xbOD/3/oXEfSFef0zcwvUfE/bc++cLe6G8LiTsnyJu4fxPyevFxL2wsLwU5b3tWh+heQjbKsFsX3j1Mm9e/iKJZWGl4ZFHHr2C6cXsw2rDYXjbFmDgifqjtPumQIkt1MD7GZunSFBBq10L+kR4rt7TVJIBGCdI1BHOW/WJLB39/LQYixSejb74ycov5nWI/prdGGPwJNPQcN8IeWrRHp8vjOZYF8FNnMC4GOXhIhseKpmIS23BnlQqa4teBHkR/f/svQWAHMe17v/NTA8ur2DFzMyyZFmyZBlkZmZKHMeOkzh27DiJHUPMbJlZZgZZspiZccVa7Uqr1TIOz/y/r3qVm3vvezc3+b/c9xz3WY1mpru66tSp07vn10U8LniIURd1pKkfLaA/RMwrRaBWv2dtvBE1kXr4PW5CXLaBqRTBxUsdNfxUPW+1sSiqow1w01YqN8vvg0X4UQ9qmvnEPRbqGsIIx2MI8FwuIS1MPTSHNMD6+AlY6iU28zGZY9TFV8oeIu138RzLiVIbbQerebEhGZU2k12iSebBtLKNemlTPgtx5lff1IimRIK28SOXOoUIwul41Ox9mqYxtOhHTbgR0VgE2aFM1suPpmiCdgcCPg2htrfZiTO/qkgYTbSrZbmQF8pBhkUrJSKmfmHaLa425R9hr8Yva+EtbwB1vKYh0mh6LDMCQQQD/OPMugr6vAkt0KV+ZdNvyb/cfjSk4qhlGXHpbAUJytSJ6V2xRtpaLeNFA8tI0DYZvMRr/sALWKkw66J5tGpLD20d5XsN84qG4wwKgsjJDEFLXLnoFzqfcntRRchuSBCO/UHz0CEWi7OMGILUy/gJ20KLeFnM3uitMtWzzXNaxjlpeVHLNq4LM0+Wr+1sQn62jtpSe8kqXbOYObb/QXTf6KjaTGI//FEvsoZ+/+f0jvzPiHloxHctePOD2IeVIt8RsEYJrP8mR/XlfdH8yRFHHPl/Qew70svfLV7+PfpvbR3oyN8tDrA64siPQP4eYNUZO5xv/sI4SXMtBSJmpUj+SxIy9LjfIlwwLCcWaFir5l3a15mNzFNEXEaLHpeXQKHleAg/PGYxvRbh0aqI+p7QYji8TMM2edTAsvBYQaXHxdQCEpXCIj08LPgUoPJK0wvnVRoDS8ReQpIWjdIqu0RMlk+YTcdNNVQnMXSSFaFK8Gh4LuErxZSCbeWlxYK0PY9b+konHjPQnhau2/XR9i1GL0LSUb2tuGbkWkhomCvL00b6aZd6cqS3IFfxsd+Un2Je6unWXE318qpX0tab5ROimTss1lP1N/OBKczW/KfvmmOqJ7pxbYrPa1yqDKFIc141X/UvoETIclMHzUdOuMwavtSF5SmdFkJilmnirlYATbCshFk0yV78yE2buBNRRFjnJPVUG5ouKtrHQ5h20zjygbgrzvQEbH1nlVR/AYLS6uGG5uaqPgJFFmG3mRZo0vxmzVvmebP4qB4EqP14rWV0lG5qD17Eumr7IvmB8jJzlek3vMi0r56As0amzVMEcJqeBTED5e1hGqazVwvVolUCZemttqTNaDeVGacObEWmkU5sLBmcIJ5KCRhUB9rV6GS+mnbU66jonPJRAlXn/0U56hc/Njnabj8kYP3fierx42tBRxxxxBH9zXWA1RFH/uXl7wFWWwgL6gVjUCdoEBRoT1EF9AI/A0oM/M3CQYwIDViYSF4Bov6zQcLeUoAwY4JDpdFxO429jQExihG+GMws+c8jCaYVXOkSkyvzEHCYn2a1mZS6KSN9s/u0hKzSyZRFcFPvpkRgpRQCw2RzF7HgV6Vob800QUY4ruvN6rbSndCkXjbBqoajGhuYOgi8ZA+RqiDcZCeMkkL2eQKZbCXQ03ctNCSA15I/sp0KtzXj/8ZGqgQhjGUYzmLeXuXFw2YRK2Mz4ZvyVK8gr9Q5Xa660D56bKALzPxd1t20Dw9pYSrVSzCs1X9Nm9AuHtVZvc4CVl3KGkTMWFwtUkVg5HkIrE2daRu1I+GUGjB/gZ1fqlNipu7qwUxT74QWS1IvKk96aW/TRLw2RZ0kqkPClKOHEzyfsKFU6VWWmkyLZB2tj/xU7cmU5kfphLZSx251pmvuwTSrICdVoMrSEwLV2wZhWUF7Ff7FJ6iDFheTjipJDx6UI/mW19MzVAe1v85qsSV+VpnmpZT8T/Y9KjqurJX7Xx935P++HG2zHyqw2h7aXIlmH3PEEUf+L4n9h88W/fGXHD3W/P1ofOWMrPk/K3YU4YgjjjjSLII2RUeCEAV5+uVrtqpp/t0rWDM9UXxPEhLipvtPv0ps4BBUCTA0/NT08AmgeFbgYq4TTPBaDWFN8bzpVzWQJCARnAhNLcaUwgUblgxoUB9BmoaQSkfBi0EZvZMS7MDUoGnz3w+d00F+N384FPqpV07AQWBTryHPSY7qLcT08RoPXwI7GwbV70uAS1En9QrqM2FUdhEQ6mVghS/lZlYv/sv1sopspjw13JUHpC/TGEhjAru32k5jtOR/etl/7NS3bGeiXkZBneBTtdSwWosJLeZzNPYWLNov1UfwT8Q0tlH5rIdA1G3xOG2vxYhkX2Vu6qGeXaVR2zAvwqdSiPHlB4JolSk9E0Zv2V2Nze+8RuUd7QlXO8NAbzMYUyfVUw8ITA8uryHT81K7LVVf+YlAVn6hbZXiqr3xHeYjSFZLMKEg00sF3WqLlNm0iC++Ezalq+pqbMA8qKJpFBu8WVPZlC/96JTKSZgE1Mk8cGByXms+0a6CcJOBSX30f7tVJMqfyf/txH8Utfdfv//fEJX9f7N8R/5/ie2txm3NuyOOOPJ/UZr/hphXs5jfrvyumEAv/Z35X8Kq82v4/5fYf6EdccQRR5pFsKLfqwZSCAH2RujqetIQVL7cCUJBku885tIYXZ1jYqXR0FkNtwwQdgKEFR/BhUBrQn4DLcIv5SeIEqgI2gQUeml4ZorgoJdAzAtPUkBLUPR4ELf4Yl4a0qseMMGeDTq6lrBkegz/DVZ13BY7kf6ACMZ0Xtd6UgmCj4YoC4v5y1DVSCbJogRR6p/0JE1PnHplBckG/vhSPcxQVGGLjjONBgQfhRiJQOYvxfPT0T9eBrIFVdTnaGq92wNXaSqPD5bXZ2ArodqkNXyWMMkDegkw7Z5R5cXvfJmHCdRHwC+4lrXVS6p2k121X6vmpDJ35qV+Tdt2lv6o8rNpPdmSP+otVQozXJb29qgzyq05w2wb6c60Fs9ZKfXMRlkv+YTsIp3UsxzjcVVQ9gKiVpplM2cZl35DFGWGRETCsvxLonIlglj7wYVKsV+CQYOqTG9WfpavUVfZUZcpC9XRtAPPxS0NL7f9SPok6YvuZAo+tqtXPeU6qgbgeyBu94SrOFlHx2xbxlk/+oUZPdCsZLNIU8tLOKY/2u1ta6/rpbHkaNAi0dUei37s1cMO+wqPJl9Tjqb5a/nPR5rTNZ8wb/qv+dDR11Ex35vLP/pyewT8djBlhlP/1UujLTTfSqt56/y/y+w/yNH8HHHEEUcc+a/F+V35f17sv9OOOOKII80i7BGOxQk66qnyuAg/SQXcfGmeoEnFYF+f+EvZ9JYpfGdat8+HMK/dWFaK+bt3Yl1pCaoTEbgZsJugmXkJUnWtYMQE0cxN29vYedu/kpSjS7AmnCK8mimdhAlBovYItXtI7V49AZl6ycQWgjvBjL0Xq0EvHtPnlIHdhAFHEY7A1cs8hVBxXi/QZqluCyU1ddhYVIQmAyu2nmYpIZeP1zGNqi3KZu5pS1ikUtSbaNtBw1BTBCXNHVUOSeopABf3q4dY19l66piMwIMCbgJiYUkJVhTuQqOGtvKY8hMamV5t/mhuLGtNXe2XmzbTkGa711vtxHqJQI1OUlQ2ZFYqRoephB4IqKdXvaMGnlUOy1ZpbpE29Vbbr9m7F6t2FSLMCts9qQItnqC+mturYdpp0qJ6a9OEe/sBhnSxjHfILkZ/lmWx4tpnV3YnIZkypZCg1R4CrPwFkEmmVW8nSZntIX1chGNewcQetpRqRb15TohvbMFzylp2lqhUVcPM0pUv6IEH21rgrAq79ZJtlD91Nf6kuvCYwFcPVWR7+ZGG0qdYZdPcFM3F3lV8CIdr69hebsQI4QlCsotQbCWkK4tUc0oH2kiLRa0p2o2lO7ci4bPQEItjU3Ex6uKsiezPH+kI3l92bzTL0yFeqyKFuBrKLH/Wfsj28Gl7FIEekuilf8rDPFQx+qsuslMacR7fdegwjoQj5l5Rz7geJGiPW2m55/ARHKyqhcfto766J9Smyk73kPnAF4/z3jcV+xtiVPnbyRxxxBFH/mXkLw+k9Xfprz7/J3F+N/7/EvsvvCOOOOLIUVEsy1+2WpgmZSn0TcPHqN3LgNoMczVHGJgynRkqq84zF4HH68Oh+nrc9/wL+O2fH8bUd9/G7596HL9+/M9YX7IPYMCufUHNfE4BAcuwF+Xh9Rp+yuDYfFZvINO4STPiGvX+qJ9V4CV408JCiop1zMyrVT7mnC4W3PGNLwXsAhD1CAqatNCRFmyy/2qoDtTZ44Pbkl66mNcFApixYgV++/iTCAvutKQszwna3Qk7HwMj0keLQRFUNNdVZdr/CaL4fjTgV73MeWbCrNQzbMBeZfGlHi5tHeRWDyCh8fu5c/H2+x+hvqEJPq8gkvWQzaiHhscKEqWLjiVSxHjm62YdBGumh1r2YJ6yrfY2NXajGlquyCz0RB210JPqqxmp+i5LSHNezq+0GhUT6Hz8xZf4cvoMA21aiErK6MGBYDZNfTS01wwzJsTpUYPFd8EUk5v5pB7mTewkENLu/DELQvH96IK7Mpe9wBMzJOjqLa0ee7UTv8hKgl67J7j5GrMAVzPIUSePxTOql3SUs6gc+YZ0UP60v0qR7QR3SiFAls8mmE5lSAMax3zyuL1sE6/xuaP+eXRurYYrJ/h64uVXMHPREvhCIYK6DZJqZ53XNQJR1UA20rBm2fH9Tz6FJxjAvooy/O7xx3HgcBnb1y/nZrn0xOZeUDqUaQNzn5jRCjwsPflymXuE6VkvYzvZmLqZ9mQ5sgNrwB/TMvD5/KhsbMBT77yFhRs2wqKfy3d4tSnPxfKff38aZq5eAVcoSAdgOVJBVuFn3aO6p8zCaqYA89/fFLWTI4444ogjjvyfFP31csQRRxz5i+iXgoZg2iygIb8M9V1xwkfSwJ/6bhTUkhZMAO0RzLgthBMeTP3gQ2wuLsJPLr0cd1//E/zixp8gErBw38svoKT8EHyGnoidPi8iPjeaVAhBVv2Uphyej3ndiAb9POdBWBF7kMG0zwcSHeJeF2JBluv3Ik0Q8jKS9iq4ZmSdICDUM880r/WoDFcSCQ3r1VRVBusWwU6gqR6ztF/pLESYfyzlhtcbMjDrJiTWxmI4WF9HeKUOLK8hyECedbCZRItEJeD2W6Y8bYWilXFdfpUnuzBvbQPjD7KOAUK/gIdlMb2if2M5rxfxgBdRn8dsg6PeZ9kwFY/i9BMn44bLL0NOKIAYIRa+oBlua3ryZKM0y3P5qDeV8fuNHk0sV3omZJegYItQQ8Jijcn9PE4bJTSMNSOEqNKzrBjtl6TOWtzK2EmNzjQJ5hlleYKuq869AFece77ZPiiKGOJ+F6IBF5r8acQ05Jtt6KLuppebsMqKGBuanl+imha3EUg3sU3CTI8AIZS6qiczIZsEWDfaKEawirCZk0rPPBPNQ83V05lkmjhtLGg2DzTUC0tik72TQR/r7TE9lz7ak7U0PYd6ACF/CbN9mqhbinY2Kz+rXNEUQc0VyECKbRRn0pgnxram3rqGjhTly6IdNA1Xw5fNasGENvVcxqljSUMtarXCNNtZ2C6HijN9E8sLqx4sP0W9o6yy9uS7/MwL8bPLrqV+aTQSQsvqa5vtJOqUL3oRpt9HSdhe2kIAqrZOWKyz30c7+agr/Y3l0+WpJ+tK31RvqSDTZXrHNb9Y+qiuvE+ounp3G1n30nA9wqy7Vr62kkpHxegTKdrsQGM1ylJRROk/UTftwyvlU9qWSG0aI7y7mE4PQ+y548z4vxCdFlA74ogjjjjiyP9JcTEIcP68OOLIv7j8PasEayikmUdIOFAqBe7qPVWwbHo3GcCnCUWmm4cp9L8AoLCsHD/53W9w3dVX4erJJ8PdFIUr5Mey3YW464H7cMdlV+D8yVOwu7YOn8+aha17dhh4GdK7Hy46eQqyGXjvKirC9+vWwZ2TgU1bNprg+tyTzkF+Xi4+m/4xDlcdxrA+Q3DR5NORz8B9b/E+zNm8Fm06dsaaVWtxmDDQo2MnXHzSqeiQm4ODlUfw7aKFaN25CzZv2gJfIoUrz7/IgOl7M77GPsK1l/Y4efxETBo8DEHCz1MffYi3ZszEb669Fus3rEBdrAEj+w7BxRNPRUi9ziTX3aWVeG/mlzhSU4OcQIj1OgnDe/QxPa4zlixGNcFEpLdh7ToG8UmMHzsGJ40YBR8Bson2+mLhXKzatB4+gsvA7r1wwSlTECQMLV27Hoeq63Di+LFYvmwposzm1HFj4SOsWMEQFqxYiU27t+Dyc84ze41+s2QRFq5fyyaJoy/reMlJZ6K1NwMg/CY9CQMzh9nun8+Zi4Ke3bF9VyEOFO9H2xatcOGU09G3ZUs0JaL4YMb3COTmo7S+HAd27sIVhKyq2nokww2YTN3LK6owfdlyRAnvu/bugCsGnDXpDHRo1w4ffP0x7VyOAazHZSdNQUtCVoqAuKpwOz6bOxt1qRhyCctXnXgaBrbvigj96/NVS1DXFDYutG33Dpwy8Xjs2LYFx40+BsPadoYrEkcsM4hP536PptpaXHn6ObDUNUtokv+WhBvx3uzvsafooNnOZ8yggThjwjgEmF/EFcD0xUuxZONqwm8KXVp1oF6nolPLbOyjj34+ZzY69OyB9RvXoSXb+9qLLgEzxYfffIute/cZUD5+5EicOeZY+M2+wvT7QAA7Skvw7NefYsHmzejYqhX6tSnAlIHDWO6JWLt3Dz6e/S0q6ioQIqyefPxJGDdwELRn7fcLlxCU4zjj5MlYvWs7bn/wUTx/510Y3asXygmTn86fg1Vbthq4HdmzF87mtdkZPmzatxvzNmxC967dsXzpIrRr2QI3XHolKmsa8fHM77CzZA+ChPnTjz0BEwYNgycRQ5gA+8Wy+Vi2aS0s3h/tunbGomVrcNEJU3DV+AlI8Z50s85bD+zDG7OnYwHbKCczC8M7dMSZo8dgwojRKCmvwIczZmD/oUP0YReOHT4cpx4zDsE0gVU9wLS35IcCpuZXGd/1rOyHvq2NI4444siPVfRc3RFHHHHkL0KmMkNX1ZeqXrMIfFi5vwjvrVyG+bt2oIkQqfmSYl6z4I0JB1OojdUjTjhpm59HYCLYRSNIEDYGtCzAAz+7FUP79ENlLIqXPvkY386bg97deqBLp64GIF75+EMkfT7CWhVe/OADLFm+mud7IZJI4MEXnsHDfGmOZ4euXfHR9G8JQrOQJAwXN9TjlW++wAvvvYuMrGz0JTTOJOi98P67ZvhmTThmgODpaW+hgrrkZ+YQmGJ49M2XsILAMrzfILTIycNTL72IhRvXIOD2GJgtq6rE7NkL0K1dV7TKb4PXPvkEH8ycAXcwC4cJcg+8OBXlBIfh/YfSSj7c98LzZm5imgHxip07mP/rWEH47NezL7y+DDz8yitYvGkrfBmZ+Pz72fiYQNyn72AM6DkIs+cswNsffAy3P4R1W7di5qIFBE0vDtZW4d3vv0WY1vVaPtoiha+XLkFhUTFCWXn4bv5ivP7px+jUth0G9uiFBUsX47kP30ZtKsp2U/u4qJtF4I7hy8Xz8KfnHke4qQEDevTFpu078eDUF1DOc/W00zdLluCpN9/E7j0HUJBdAK/bj9krV2LxmnVIe3woi4bx+vSvMXfpcvTp3IvQYuHBN17DE9PeISy70Ltzb3w2ay4hfgY8mZlYu2M7Hn3hBfiC2RgxeCSaCLgPvfQS9ldVwUugW79tO16a9i5Wb9iArFAm4ZvHtm7H14sWI+H3wgr4sffgIbzz9demN9Gr3kECk1yyLhHHk2++gdmLV6Bfl75o3bIdXv3oI7z2xRdAKIO+NRvvfvoROnfohGH9B7CsTZj67hv0B6CCoDtt1nd46fMPEKcf5IWyECGEPfneG5i7ZjkG0Ee7d+mON776DB8tmI1UkP7Ae0FwFuS90CovHz76aVYgA61btERmMAOHysvx8NTnUFlVg5EDRyDgz8CTr7yMrbt3mbTzVq3AvGXLyEcafOxGNMU7i+0T5r3z3Icf4pPp9AXCfvdOXfDB9O/w+jff0BcycLCyFm9+8RVeee89eNj+2QTL2ljE+O6ytSsxYsBA5GVn44nXX8SCTWto9xC+WrLQDMXPzslF946dsJnAW1xcYoYHH+0e1bxpwWxubh58Lh9ygzlol9cKQfpfXYz3G3174dp16NWtN/JaFOCZt9/BlwsWIiXQozjPuB1xxBFHHPmfFgdYHXHEkX8vjGu12FLS0vBZLyqaIpi+ZhVmbt+Crxh8F1VWwvL6CbYuA7ca6miWN/Jo7pvm0RFhXVp9NoVUMoEg0x0/aBg6t+2AzUX7MXP5Ilxz2SX41UUX467LrsB5p5+JGUsWYXfpQXh8ATBzXDrlDNxz3kX47bU3oqaxBl26dsLdN96C31x2I44ddyxBaiUqw00ESC2c5MaJEybizquvwS8vvBA3XH4FFq5civW7dhKYQoyw3ZgwcjQe/dUd+NWVl2Hzjq3YfGAP7v3DvbjlzLPwxxtvwvBRo/DV3PmoTiYZkLsJUCHccMll+MWFF+MP19+CsaPHYMbypahIxDCLcFcXj+LeO+/G7bz+3l/ehvxunfHtsgVmmxQtKNS2dWvcctXVuPm8s3E78+9EGJm3YjkaUmls3VkIfzCIc3ntT849G4/c/2eMHzUWsWjcXs2XkOMl3IwaOhwN8QhWbNkCL9PvLy3FZsLwxOPGI+mx8OGM73Es63335VfhzvMvxh133Im561dh7b4dcGXQjrS75tdqDmZtrAknHj8B913/U9zNOv2Cdt1StBfrCrfB5Q8gkowTvgfi8V/fiT/ceDMBtBti6kW3LLMqc1RDRQNeXHHWebjj3Itw9823IOKOoSHRgLt/dhPuvuJSnDbpBCxZuwqHCPvBjAxcf+XVuPfmm3H9yafijJNPw4Gqamw5WGQPyWbeHVu3wV0/uRn33/AzjO/dH5PGjsfCpauxq/QwEqEgVm/bCg91O+m4iQD9SP6U9vuxeu8utv9q/Pyaa3H7Jefg7uuuwhVnn4uiPfvR2NSE9m3b4o7bbsXtl12KK089E2PHHYN1e7Zj96ESeDS8luWfdtJk3P/zX+CmSy7HvoOlWLBxI66+4Qbcdu45uOOSS3D85Mn4duUSVCfCplc3FmlEp5b5+NXV16It4W98v4G458rrMHb4MMQIvmeffxYe+N09uPGMs3DJhZegOhbDJraz6cXzWnDTpzXTlFnxHnEjQEAvLC7CfNrrmosux+0XXcpyr8DF512ArxcuxMZ9B2jDXIKthRvph/f//Fe45pyLsJz3X+HB/XjwwQdx2+nn0nd/jgGjR+Dz+bNxqKke3/HeOnbUGNx7/a34zbmX4ZYLr0AufTmZMJv3yCWQ4ueuBe3wmyuvR1eC6vh+g3DXFVdh1KBBmLNqOTbv349bfnITfnnJ+bjn+uvYdqfg/W+/wWG2q+bBmkwcccQRRxxx5H9QHGB1xBFH/p2Y/pO0PWdQvyEEnxoP7GWcqoVeTNCrVPzwl61VTBItbMTz/K5VYfXSKrYJy4N6AnCE5w4dqURZTRV6dOyIBIEzHY+jT5sOsPzqXa1mvm7kZWWjXW4u0ok08ghqbdq3Qd++fZBJtfzxBDq2aoNIQxipaBKueBrtW7bH8cPHwNUQhaspgcE9e5k6lNVVE4xcyHAHMKpnX+RoIZ0ksJlgUx1O4LtZC3Dvxx/gic8+RlV1DXbvKsLBihr4LD/yA35CW1vEwmGzxUmfjl1Qn4qhpL4au0uKCSlJvPfJB3jw/Wl4/YtPUVtdhdUrVyCRisMi1Pbo2BZd2rZAU0M9sn0eDO7fDzUM+NOJOE6bOB5hQvgtd9+GP3/0Drbv34XePbsTBrSoDyGftorHIhjSvTeGdO2Db76fg1oC3ooNa+H1JHDMoAGoqK9HJSFz14GDeOzTT/DQhx9i3sKVzDdhhu/GmY/ZQojv2h4n5KMNeg9GNrxI1FG/9gVo174tdu/dw/ayHzi0a5mLFgKSeCOS6SgtqPnLdAEa00+7FQQz0YHtEovFkev3onPbVujcKg+ZbuocS2FAz25IUu+auhr07toLuZlZeHnaO3jwtRfx3scfmsWWYrSlFhPSnNn81i2YJgC3Hjw0NmH8iNHIDmVj0doNKEsl8fW8ORg3bAQKMvJN72iEoCk/O1RVhbwWLdCrSzuCZAPSjdW46pST8divfoMM1mRAr96oZZrH334Nf3jhSXy3bDmv9Rv/0162fta1f7v2CGq4L320tLoWddEUli9bi4ff/xBPfPwRCrdvN737TfQTr8sLyyOPjyNKcLUIz65Y1NwDCda3RYs8dGnXBp989Sn+yLo+M+1N1CSihG3CsW4lTbDmfcP/zaJdWj1YE6JLysvgCwQwoHcvxFj/RLgRYwYPQUNTA0qOHDbzg31+C707tEOINvfzvtq9vwiVdY34etY8PDDtIzz56RcorahDycEy7D5YQr+oRa8ePRCMs+SaCDrktUS7Vq0JrNpOiI1IjTR31kok4QnH4KEPIRVGnPrqEdPqbZvQqqAVBnTqhEhTI3y8bnS//iivrERdXZ0ZtuzgqiOOOOKII//T4gCrI4448u9EwKn9Ss2iS4kIWmUEcMaoURjbtj3OGj4CnVu2MAGuVhIlqzCRcMciDBJOGf9GyDlmXV+3vRJpWSSK3z3/LJYWbjM9b9oPUxAItxb80dqt2tOTqCowJmB5mKnZ/9IAZtrM00tFmbHWHCKg+rQQjIZXaksXlpsgBEQ1t1T7fLoIjEzoShK4WIYW29H+nEnCVzoZNqApeLB4babbizzql8lAfjLrdfsNN6BFRhCxZCPC7jCaEgQpVshHWPdID5ePAbyH5RNECOF+vx8ZhIoASezy46fg11dcBw+BWvOEtaVNnNDn0QJE1EN7onqpd7wpglNGH4vX738Ul598JkqLSvDEK1Px2Bsvo0kwwV/JGm6dYJ5+mvaE0SNxqOIwVu/bj4UrV+PcU89E+1btkCTAaj6xVsLN9HmpWwodcnJwz89uxjACUCoaNoCkZw7qmRSoCLq0r6zs7uL1lriJP1q8StuyJJIxWilOs8fYLtraJm16Z9NsX6ZmYsusQWQxO28MyHL5EUjRlmwTzaHVHrY+6i40+3TWTDz52ivmocaEUWNw3llnIxgKaVFc81dHKxarDroumYqyvlF0yG+BEb37Y93mrfhq+WLUsg5Tjh0PH9O5CFgB5qs5wLKRwJfsyQravhIhOB4heDYm0nj23bfw8Zefo0N2Hi4+YQrOOHEyAmwn7Sms9Zy08JA7RmAjOKfYRvQghFhGBj9lEOwzZPf+A/DLCy9Bni9E0LbL1AJWeo/LY70qnDeI14dFG9bhgaefRmlZBUb1H4rLzjgHrQixEfoBrYI4fUF7v2pGuFkd2zwEYt1VL/qhelH1kMIstKR542pXQa4W3WIDJuMRAifbRveHl+forzk+D7L4OZCOY9LQYfjltdejIDeP6bTglVqb12mBMvkif9SOcba/7gX5Jo2mo+YBi1lcigDN0niOV+u+lpvIP5SO9tVICt3P0scZEuyII4444sj/tDjA6ogjjvw7UVwsGNJcN22NYiGGoZ064sqJkzG2Zy+CDkNrRrNmiw0CidK64kl0zW2FzoTaOauX4wihJ5qXifoML75ZsQTzl69QlI52LVqiTX5LbNm3F3F/FhqtINYW7SGIJtEpr4DRvYJo5U/MErgKNgkzJGdCpqCPOvGYVpJNkpxcDMqPlFdi4apVCIf8iAUDWLppA1yEw7a5+Qz21ZvHYN1ym1VTlffAXt3hIzD06tcb159zLi694BL4M0MIEvzy+B4npCrMN3hCnQXHccKDhxApyNVw2TDBc9zEibjygotx3rnnIxTMQEGLVvCz3CSvUWeWwJNfmJMATUsvESBYhwXr1qCqoRFn0J5/uuNuTJoyBTNXLMWR+nryCOGF8CiojkWjGNy/L1J+D1798iPUE+6G9ulLjokgL+BHFrPPycnGZWeejasvuhQjRw1HPNyEEH+tB9h2LtElxaL+sUQCqwu34AivTWZqOGoxSooPonf3XvCxTtIvRl0159UtoDN+QOzhS08utFKxYEq9c9oXVPCWjMfIi2nT/jSxsZlgK0xomrNqJboPGoIbLrsCx/NdMFZbW8esfExF3xKsCXwERCxMgOVmfueefjL2Hy7BC6+/hiH9BqBv+45IxLU4E8slGKsubelD1RpevGsvXMFsxLJy8fq33+L3zz6NvRXlWFG4FeNOOQVXnnMehtFeZYcrUF/fZMrVctLarMWVIqgLntlQ7fLzESS0de3VFVeffzauuPAi9OjeBfHaep4X5An6LYK6l6DLpqHPHolEeFdQ/CF8M2cefDn5+PlNN+PUMccgIxCgT5ZpOALrpWv1YIbQx5LV262Vt9OxOLq37YhkY4SAvglJ+k8sGMLS1WvQMiMbXXkfJWgPgb1aRYtCaVhv/67dke0PoE/Pnrjuogtw2QUXoqBlPtssgdZZOWjfkvfWrkJUUNFohh+7K0tRdPiQAVI9PFBWxh/5rgdOAv9DNdX0S81P9WLs8FG0VxnW7d8JV0YGanjdkk3r0K51a2RnZRhY1e8HvWzPdsQRRxxxxJF/viguccQRRxz5N2Ewa3poBBMeRbiENkKUerj0bqJVhasCWg1vZDDuIky1z8rEFWedibXrV+OWP92DO596FLc9cK8ZDnohAWIkg+weBW0w+Zjj8Mq77+PuZ57Gb596DJ/PmE54OxHdWrcRUcKtVYgNHAlqNNyUYMSXi3Ch3kok+D0dJUBpcaEkMoJBLFy8DHc9/BDufOxhvPLOuzhl0kkY1qsvEo1hWAnqGmWg7fEhEY1h0tDh1KUHHn7iYTz19lv409OP4/EXp6LoYLH5heiOJOFrYH0JbpI4YdlDXTyxKCE0gfFjRqNzXis89MADeO799/CHRx/Gk6++gMPVR8wcP0/SBW9MW4jYvcz6NZsiOKv72Rv0YemW9bjjwXvx6Fuv42Vev2LBEowZOgItM7PNUE3Bh1t1JywJ7s+YcjJmz51tVuTt17ETQNjNZRtcftZpWEcwvPfpp/DMu2/hzvv+iAWLFsMrHdQsTKM21FI/mQS7uUtX4q7HHsftzzxpFkQa3n8QRvTtTwijbWkX9T5qnqUAVCvv+qMJBAhJ0iPFunsiYdPjrJ65pLadSUUJ1WF+t+fKqkcwwbbxBywMJmxuXLUeT77yJh589SW8895bpl4+uo+XGqlN3IQ2r4aNEwY1FDyZjKFj23z07tsD9ZVVOH3iCfCz7KT6NJU9ywgz/2G9euPMiZMw9ZXXcM+Tz+POh5/ARzNmYPjYkejUoS16duqKr7+ZjoffmYbfPv00Fi5YjACBT13K8QSBXfWQG1OTGNu6d6cuOG7kKLw+7Q088frreHLqVNz7yGPYVLgD/mCAZeshCT2evpjl9uG4QcOxfOky/PR3d+ObWTMxecJEVJSV49Enn8Njb77N659FrKEeQdYtxNb3ROPGbgZe40TfcIygGkbfjp1xypixmPbuu7jv+WfwRwL3Z19+gTPGT8CAjm3MCs1oajJbFJmHGLxuHMse2nsAHnnsCTxJ3/0z2/LJZ55BcXExCqjr6ccdj+UrV+DOP9+PPzz7GN589x001TWY4cTaf1Yr5dq3r/BdqysPw/JlK/HzP/wOs2bPxWT64cj+/fDkS8/jXt4TdzzyCObMX4Crzz4HbfNb0IXtubB6UGV+1O6OOOKII4448k8Wz72U5s+OOOLIv6goRo0QTNRjo0Vf/is5GoKqR0i9UWb2XdqDpFt7jSrM1ZBhDcYV1jIds9P8twQBpkeXTujdpStiBC+yBlprWOZJp+C8EyfDl44zaI5jQO/eyM3ONXPisi0vzho3HuedcIIZChxnmoKcbAzt3htZ3iD1dcPnz2Rw3w1tc3IJfSrRg3b5rdC3R3ccLCvFxj17cMn55yGTdYtH4pg4aiwumXIqMn3Ul4Cbm5GFoV17oFUoYK7XMFb13mkF17qqSmQFgrjg9DMwefRoeNMxsyKter+GEGoFjoJnH491aNUKPbt1RE5mCMP6DDCgV11dhVb5+bjqvPMwok9vk7+L+Xfr3AU92reFh6AiUrE8FroWtEJvQufgbr3Miq/lVRVmqPOx/QbhmjPPRh7LCNC27dsUoFfndryWkJhMo3VuHtrntsHpY49Hx6wcgp90ShHOOqFrhy6oqi4nyzRi9JAhuObc89EqKxPxeNS0k4ZkHyb0zFu6FOefdhY6tC4wOo8YMBjXnXUB2mdmmAcAGf4gQbAfOrZuZXoAk6xzkODbu217dC5oSzBxo2UwEwO79zA9iGZIMuvUp2NXdGvT3gC5hpAW5OagT+dOGN5rAPIIyVUVRxAKeTDl+Ik81pdw2Bl5gRB8upZg2ZP5C67VM6teWjYAlq/fgBYZ2bj89DP5laBPn5EPyhfV4x/wuNC/dy9khbLRWB9BTigT5548GWcedyyBMo3+XXrQz1KoqqtEpzYtcQ59b1CnjujfrT2y2Oa5oQwM6tkTuX6/gUitDK3VhANBL/WtNL3cp046mXlOQYAQ7k5GjH8n6Z/Sok+X7tQvg74VRTcC8sSxY9GyZUuUV5YZ/Y4fNw4TCH5D2nVGQXY+dXebLYe60h80ZDqPdhzUqxcCfgv9+N4mJx8VNdWmJ/vkY3kvENR99EMXQb1DyzYY0r0XMi3pyh+vGwP79md7+VFRUYYMnxcXnXYmJo89ls3I+4/+0KVjFzTUEZh5bvKocThuyDFsJ+qSxbamP5lRA/zRs6Y+nbsjnz6lYePdO3RAj3ZtMYS2Dfr8qK1tRBbvnYumTMGUYcNpU7WF7nX7et385v2vRHenDv31UXOM8u9T/g9Kc8HyTz9tonm4RikHth1xxBFHfjDi7MPqiCM/Avl79mE1otMkCJOM/6kfTL1Mtqg/TAEgw3imEdi6BWoGXHnO74PLFzLHzVnNU4wkDDyauarKNyMTSQKRBoha4TiiBDf1pakLyB1gcB4mADHPBOEkHQyaXldvJGpALRn0w6U6UJ8Fm9bhsfffwn2334mx7boiHTP9f4hHGwlezM9lMUgNIMXrNYRVuK26ubyEn6DP9CYaoY6pSITwloSLYOtmwB5paDDAKPEQ0jR3NhJuYP4EFysAD/WgOsYWWnk1Qf1UPy/LixM+pINfPWNJ2i4jZAAv0cRjxJ6k34tkQCvHktGi1FfDP9UDq9VkCdpNsTDS1Em9kVo12RcghMbizDNsx9mMvjVU2ePVqsq0kemRTSLNvJJxAZ4bFuHI4wtideVB/OaBP+CWK67B+eMnIkad1MOYamJ92SYakmuxfgkSTCpCG7nSZv6qz8vgnuliUermsxD0Bln/MIumXWl8N+sE1jsdjSBJnTwEPy/bvol29Li8tEMIadEo7HbTUOJEXL2wCfiCtB+viUdYz+ZzWk13X4328r0L1156OS474WSk6+v0R4r5W2w5y8C0GVhL8HARsj20qfxAPfAp2j/J8z6LerANwx62doqWIEz7WKcY20NzcX0EZtNWtIO2OFLvsIdtm5bf0tbSR+UkWA+vhkmzChoCn5SvMD9TT9omHbBo6zDbNAZ/MIO25jHmGWf9PDzv4fVx2tMioMon1Rtt0Y5u+kcy3ER7s53oZwFPEHGCqOaXutWjHWEbao44fTQYDCHcEIaH90KaPh+hMl6f2+wlqvtL/ecpQnWcbWDmJVM3F22r+0Om1zkzJ9r4F+vM1pD/a3i67m/zQz9M0R9d1DXZ1ER3s+gPQd7vWoGbgJsgPMtXeKFZQMoArxmDwRtJw57lxfodQWcxOdLusiGL0OJa9h0kl+U5fpHWEtNufOnYP1NMOXxX77KzD6sjjjjiyA9TnB5WRxz5EYgCtv9uD6uR5lhObwaQGFUq0LRftqR5QnPzJO4UA3EWoqBVW9mkCaAKgF2xJtODZ8eogg4FrQrqCS4M9tMEMxKUCarNPEUGwTzFgNIOit28MKkhsgQBD0FJMGUWCWqeO3mk4gh27NqJ44YMQytCpDvMOiYZeCv4Z3iu4bn6LrLUYlICO207Y0iTAbxLoEy7aBVVle9OC4pSZmirAn5LQTaD9ATTpwiCHp7TccFhkgAJvlRPs0CO6ibjCNBZpm1l1osHkwIZHpcOJlhm+rQAnC8agzXVYji6lnoREI2lBR/SmdCksmVX81SAIiigujzHcqiDO0Jd4oII2cxY2aRVW9fFm7B6zUqM7NMXPTt2RrKukXrLJqyD1GF+Wr1YXeKGLyWqiEBFS/uq8Ux9kwZ4ZCcjWolWbas2p00FsuppdZm2tME0mYjYbUzgkp2ltNpacK5hxvIFI6IWrx8z5s1HONyIy84+B5mEWC/tpAclKbaBbKJhzjS+0SEdY/6EwCTr56IuZu4twdbtShiwT1HfdJTHeU4LFxmb0p4p2lewKkmJYqi7nm1YNEGakCl900nBHa8wwwfYDtRBQ3OVVg9qBOrq0Uzz3eJ3F3VRu7Fg80rwu9pLUJ6iDdN0avmuHtrE1Y4s0AyrlSmlJ4HSXKt81Cim7WlX+QI/G7ZSuWxTj4ZIR3lfRam0dKYtpYPuFcG2bGt8kr4lvzFtrXvSDO9nfZkHU9r1ow56MCI/lJ4enjMPCHiN5tkiRnuYNnZTLXkX85Deuu+1gBOPa9SFFo1iIbbvqf15xoj01suIrrXfjDR//adLcyFOD6sjjjjiyA9X+LdJfwUdccSRf2X5u3tY/9uioFXBIGGUkJJ2E1QYCDL0NT0aXvWIMdBNuC0GvBpQySCZZadTGl4seLQDdytJUNTwT/JBCl7+ZiJoEOwU0AuGTE+PymnuMeIZ5udGI4P8w5XlZuGZTK9PKZinend4IQN/H/XSKq0K5P0sM0Gl4ixfACD4chNINDcyqZ5dQbAW4zGRtMCP+pMJxCxRkpyQVD2oqpcJdRWo8830bqo4XWCH7LauBByzHy0TCxDMgkU6JghWGvNu1FRiptAvZIKTMqWod1llKkdBrhmczXOqS9LDsnne7rW2B26rDIGDVpFVbur9tqh8mGlKKiuQn5uH7GCGqadgVW1h2Ihfla+KkeZadVm6epUjjytPPZzQasGGS3hO7KaVpA0guQXSemChfHlCaah5isdskOF5XUt4lr6+lHoHVRbLkM8wD7VR3LJwqKICXo8PbVq0otHpO7w+5VKPsVaopc+47Tm0ZiXrZvvqu0f5J71mz9i0m+CnNPCRqeRzqoMW35IfaOaq0ko/6q8FpeQPrIvaQ3aR7izQaKj6mIcp/GbuGV0j/yasaR9i+bKboC/AlE304EH/2/eDMQT1Y3k6KcCjr8hvTS81xQA22yhB/9L9IHMZH2Te0kMeEDe21arOKler+ap+enjg55tZ55np5PPkV+O3tj+o/OZmNeeYLf/jEdWJR5lUI4RVJba37CB76rtsqosE6spB3qTfGbrXda0u0IMJnVOmbGeTTsPCZRMek68rbx6VKD/lrddRMT5H+etj/wwx5fJd5Tk9rI444ogjP0xxgNURR34E8s8CVgXrCvvSDOoVFpqAnIGggVMWoR4ywU9cgMWgWMCn/VkVDCv8TXlsOFBa04vKLwLWNIN7E1Hre3PAqTBaegtBdMqGGHXMeRGNNzEWZ44eHlPUr3IYoXtTFmKCFRYgwIIWUDK60iYEGLNqLAsw243wGumtoFv1Eqhqrq5gQUARZx5MxR/qxDQ6JzFBvblWFREoeAgXqpOQTOCoL4IsG1I0vFVBtIBLaRJ2fK+qmOMCVr2oQfM5WZiYQJ18/Cw7RgQztKnSCU/d1JvGMRnJxjomnX2kaPIevIEgotQjGrOHRWsRqRTPq0xjBuqS1mJNtJ96mwW9LrZd0iIgsVrGYjSIbCMIVZvYQC47qU1lNyVSY8lORiuVZOzjpk1ibh3T1jea/Sz7sZ60SZxtrW1fqDYsX4Bg60OyKcwCCHJiC17jZdmCb/WcC27Vi2fsx7M2tEpDtj2LT7q0pQ+PxC34XD4e02q4UaOn5uLK1hqWLkCTwTV/1kCrqYDdi2wf1wd+NP8bTDOgI/eVb6h27uYh4+q1Nw8eTK15zviYfEIq2Q8a5F92kfzO8vSj1PJHs+q28RGlMxowoYDV9is9jtC5lJtQ7tZICQIj6+tO67ECM6feZgEk+ojdc6tS+ZXlqP0MaJoHBvokHTQHXfco68l2lo3UJoI4k7dGYVAP+yjz52dz7zG9frRFTpztqTbxmYc8hGXey3pX2+gBkL6YrZOkHkV1l98cFVPX5s//TDE257sDrI444ogjP1zR3zRHHHHEkX9IFHzrZXqr+BI0eAgkggmzuilBSgggoLVDdIoCawaLJqbXR0EvXxL15ZhUCu75Y0MAc+V5DccVxAgc04Q1nXf5fGiKRe3gky+Bp4JyAwyMwxPaL9Ot3i4tYcMrLMJkKMQ8iBvUTUG46c1i1gJBE9yaSNp80GHqIJBQLdSTZwfaKsvWTWUJvjRn1K6zAFAc0xy+G1sYLm++VrlK9wQPCFQsnhN4evlSUK2g3vRq8sdiXbyyBSEiwui/KUSI8xNVWH8zf9SAivLTZ+mpz7qe9hE4UGutVBzXPNR4DF7mrZ5QAbfqrrI1lDbtD+BIIopdlaWoaKoz2+/Ixjxr6mC2r2F6MyRXR/iZGeiUOa839V6aekt/ptOjBy1CJMjSNkOmTNrN7AWqcwY+9TBDvZMES4FqnN8jEQOU6pGUHwjXDCbJzoQjX8KirfVoQ7CnuZoEEPqdti/SkHe1hXot1YYRvoXZaEn6gdGc2cpSwj0NcVXPqMfnNwCqBwRqIPmBqRMPqg1Me/Bl6sV0xj94Xm1ldJPv87PsIUy0gVP3BC9g25gSXRo9wLZR1vzPpJGP8hpjDV1LG6u95R/qsZRvqDz5nO0vtp2VzvSq6yEF21npdE71MVWSnZkuLn/meVmPDgNXIEC3lW1UrAtNLKOBpceZjeaa6qX8fbzC8Ca/MGv7s36YudnGiml0XOWobDOCgT/yXz8NZR7WyGCmJtKLevCrdFNeeumzjplkjjjiiCOOOPI3RH97HHHEEUf+IVHQqYDb7JtqgnMFowpa7cBVIb/C7KPz9XROol6ctKJeQa7SMnJlCM6gmVcQVAQ8Cnbta+ygXdDnVUDMXC0G4EcaavDB7OmoDoeZnoBgfpvxPAN5AU3KY+G7FcuwcedOM8w04A2gpKISb339JSq16A5BTgF8MwawXBZCwBLIKQTXV0GKeqi0b6j6m44G63bvHn9YZfUyCUAESqqfANfoz5f6FJWfsEHDN7X/p4BBvbayjYbn+hICR0IIX/YiP834qXL5EprpWNLnxoJNa7Bw3Soepy4EPUEvi2C+spaAVbrrkDTVEFoCPj8aGGFdDHSbJlCPJXVmBV1+P7aUFOO3jz6MOx68H9/OnQ03jwnqqAbrKu2b4b65/uq59apHnHZwx3lQ55S8+WXDP2HGcmPm2pWYv3k9y/HZ0MrraSUmVN8pAZzQqHfpzKMs0AZFg5giweYhzqqrXvIl2UrziGUH+Z/KNENUeYkA3Myj9HlxsKkWny+aj+KaGn4PmJ5ULQglS2iRp7pEDJ/NmmmGTGtLIhnJtqTqaypiwMy4RnMd+c/YQO1o6k29dZQl2ml5jakj/9MDDKXnm4F56SeRbTU31ZShdKYM1p/v5hB/TN3k1/IjUwTTkHstzRenP6/bUYjvVyxBnG1vIJON7IPX5CWdzIsFW6xvRW0tpn3zFcqr68ziYaFQJr6dNw+/e+gB1Mej5kGCGeosP2K9zIOXZl3pouY+EF8Tb5mvRiloaL5aSz3AcfNSW6kN5Ns+6unnIXNfSx8ZhCI76qW89e6II4444ogj/x3Rn0FHHHHEkX9M1OtJ+FQoa3pgtPouWcAV9MIb9BMOhKHEA1KSLyPDrGqr3i8zf5WBrWJel+WHVsH1BkJMaA/rVHCuYF69oD6fH5ZWlSVE6VofA/OAP4iiuipM/eJjVMUj8DNvEgdjZgKJgnTLhyb+dnv7+2+xYvcOeDUU0B/AniNleOz111FOyA1kZtr5WprVKBhQ75yAkYE39bC0OnGIOnlZLjFZUbuCdwXf6uWSbhZ1M4NIlSYYsqFMUMWXAS7Bq6pE3b0ZWfzs5XUCLlZVL0GO1wsrFDSrDmuYrwEv2lIQrl0vE7zWz2sD3gzMXbQEX8+fhziviclGAvFAButGPQngZoizgMDgihiCNpY9tZIwAc6tOgX4YloDq9Q/7PfimXfeQoIAfOvPbsW40WOQjqs9bUT3uQV4zJHlkU/4oo7qmST4qBPUx7YwZQtAVGVe5/H6YNEmUV7y7vfT8c3ShaZ8v5vHmZ+Gbnt4nZdt4mZeenBgwFxZEJ48Ph/8hCof8zDH6Cgawp3wuxEjuKd8PBrwEIjVw0clWFntmepne7lpi5RW/WUeh2qq8fbnn+FQQz3c9BFvBvOkzTyCWupZFW3C2199hl2HD9LPtKkQ60k7gG1h2oT1kAerSVgzVo8//CLgUm99iu2gIfA++pe5nmqZRwbUV6Cv3l+3xXoGs9jOQbaN7gYCqIegR5iXz1osI6A2YdvECdGsjcnfyzrQyH+BVTWkxXvFzeMJttvMdavw4dzvzarPGmZNyzI56xbKMKsPe1JsHx2jTfaWH8Ejb7yKsoY6WJkZiLIOQfpN2zbt7Hbly9w39DVkyBfZLgJNViUhn6SeekCipx0u2t0dol14r1ssO8A0etwQ97oQD7G+POdnney5wvRD3itqWT10oEnMSz6pOqq31RFHHHHEEUf+luhPoSOOOOLIPySCDUWf+tFaomWRMKrILhtK92P13h2oIdwlGSAfitRjxc7tOFhby0hcc1QZrRKm3ISYKkbFK3YVYv3+PQgrdibMuBIEPgFPwI8dFYexcMdm7GusQTIQ4LUWKpsaUBqtR5RgXB5pwpH6OoQTCQM9ejUm4zgUbiCMMa07jgMN1agjWKeYn5Wdgxjz2XbkEJbu3orD0QakmxdsEpR4CJ2NTLt8XyHW7duFBgblgg2SjOkpE3MICKMEqMPxMOoCFg5EGrFo51bsq6swEChw1sqwJDGE+VqxfyeW7tmOGvUeBzT8lSAiGAj5UZIOY+HOzbRZEeoJYm6CluDYYj3hCWDzoRIs37MLlfEEktrGxkOII/h5rBCaaMaVu3dh7b59qGc5CeouAPFo7rDpCVO/JROxzAP11VhMHTeXHUJMW7iwnLp0HIUVpdhbWY7effpjyIBB6ECIEbwLrMMEr7KmeoQFHGwXPUTQfODSRCPbugFNBJgjtH9Ec15ZjrZVUW/pkfoGxKWDYJRg6mI7MAGaolHU8ngdAXVdSRHWFu1FjLbSEGdtJaN5nGlC6e7aCszdvAnFlbV0lwxilz2kuL4+jAbatYp6FTXWoi4WJVD72S4ubGBbrdy2BYca62iHgAF+Qak/MxNx1n9PdTmWFW5BUX0N0vQD+ZhL3c2ErLSZ10gwdflYJze2lOzDCuZVGY8jrW1i3KIsugdfZtg5r6tIxlCejqGavrJmdyE2HdyHiKbM6iVoJcBGqUdhWTmWbC1EcW298V8D3p4EqmU/y4VD8UYs3r0FOyvK2L4EPnowVUNFYwNq4zHTY6tXjDocoZ+p/imNDiD4a86vfE1Q2ZTpx6aaw5i/bT32VhwhsFNvy8s6hHEoEUYqOwsH+XlfTSVqo2EcO/ZYXH35lQjSp0xPL2G1lPfCIvriet6/Ee1jzPtTHej1tHNdNIFatueagwewqmg/fU8PLWjnOK91BxCjX+4oO4LFO7ZjP+/3SKYPUd4rumdkNwGwRN/1av7qiCOOOOKII39TXOmjY3UcccSRf1n5560SzKBWvSSEjJL6Wjz7ztuIEmgOFO1D1ZFyTDhuIvoNGIBFi+dj2/ZtaN+qDX5x9fUY0bsnWc6DrYSxqR+9h8bKSsQicXTu0gU3nH8B+rbtaIbtvjXjGyxfucR0xajH6cJTz8fp4ybg61nf4pUZX6CIENArrwCdGYz//Oqr0Kegk+nVXVm4FU98/AHWlx1Ey6wQ2lp+/PTKa5AivNx6zx8xaeJElO3djgOEjO5deuEnF16FY3r1QoqgW1hUhDc//wSHqyv4PYVOBe3x0yuuQtf8Vkgw8NeQxwCBsYjA8fQH02AxzyPFB7GzcDvyW+Th4rPPxXnjJiGD9dtdXornPpqGAyUHiY9pFLRqhRsvvAiDO3Y3UDJ/63pM++ZzRBuakCSQDh7QH9efdT7aZOehPhrDu99+g29mzTRA1nvgAOwq3o8BHbvhgV/djj37DuClT6YZO2vbkrZtWuGSs87BsC7d4CJgaLMc9TRrjujXSxbis1kzUF1XDyuYgZEDBuPGc89FSUkxHp32DrYcPozWmTnokBnE+cdPxLmTT4a2rdlRWoIX3n4bl15yKUb26m22DSqLNuKRd17BuIGDMWTwcEx9/Q2cfMwYnDx2DBKxFMojEfzp+Sdx7elnot+QYfjJQw+iIDsDD/3y1/hy+jdYtXMXfdCNTQTSRsLu2OEjcMslV6Btdg7BOIFP53+P6fMXIBlLI2QFMXnsOFx08hQD3q+yXXaVHjT7rVbQd6666BIM7jUAL73zJnYW76Mbag/RAM497XScMu44bNy9B79/5kl0698b5QTkov27UVDQATdccCVOHzkKu48cwi33/x43XfsTnD10NA5UVuClT9/D7l07zX6oOS1b4uxTT8fkwcMAwnZKQ2LJrinC/nOff4w9Bw8hRHDcvHUToskoTj3hBFx51rloFchCWWMYb335JVauXWPm5eZl5eD0k0/EWSdORENTA158bxrCzKy2qgLbCwuRkZmNs086FZdOOdXU76nXX0VB2za4/tSzoTnctbzN3vjkU3Ru2xZTTj2F51/DDgL/k7++ExYh+uWvP8Wa9evg172dcmPS8Sfh6jPOwIfTv8Jrs7/F3qpK9G7VDh3oD7/7Jf2n5BCWL1+OW6+9FgGC8jcrl+ET+mK99r4lmA4fPhLXnXUeurdsjTfYbks3bkJuXg42b1yPuoZGTBwzDjeefxHa5+SiKkJfZTmr1rF8Aak3bWxx6rETECKdevTwhnppax0NL5boTb2s/2wRGKsY9eY6iy454ogjjvwwxelhdcQRR/5hUdyn4YQWQaE+HsfiDesJRQ24/ebb8Mvbfo2FG9fi+ffexnFjj8PTDz6MvDatcd+rU3GkPow6XvzYq6/AHfTh9/f8DnfcdSdKCK4fEKwSfi9mLV+G7xYuwOWExYf/+CCOOXYcniNcrWJwP3LEKJw1+VRkekM4h3ByyfnnI4/QquGasUQcHdq3x4UEsoIWLTGszwDcyDy6dOmMaCyCOGGuiaB783U34pE/3o8oA+ln3nsLNYmY6V17gaAbtizcd9fv8Yff3IU6guRT709DnfbS1DBY1tfL800EkuUbN2Pe6tU4+aQT8fzDj2PAwEF47r13sWl/ERoZ9L/40Uc41FCHu359Ox78/R8AnxdPvfUmamMJwlIZpjJtd4Lgw7+/H7f87BYsX78BXyyYa4Zkzt2wGtNmf41LLroIj9//IHr26Y2y6kpYzEPDRN+fTmCvK8fdv/8d7r7jDnjdbuzdsxsuy0PsczEe98Hl8WETQe5FQvOgQUPwxL0P4drLrsD8Ncvx7ndfoHPnzrjygosJU7no27cvrr38Kgzq1xcJ7VuaTCI/ryXKGxrw1cJ59nZA/gBWb9+KJQSjDl27o5G2XrdjO4oqjhBSPCzbjSbaa+3uXSipq4aHumg+pMf0vLqwq+wQPiaQBtlWf7rrHvzsppuxaMtGvDf9WySZ99ING8xcy1MJiU898DAmnXIypn75IRZv3wRXKIBth4rx/aoVaN+xEy477yL06N4Lq7ZtQXltDX5x66144P4HkNepHT6c8Q2qmhrh8lqo5fsOQvLl51+MJx58BDkFrfDMtDdQTFu6fFqQi38IaTutyPz2119gW9E+3HbrbXjovvuR374DXqY/lBAqZVfzJ1PESujbfGAv5q9ege7deuKhex/E5Zdfga9mz8aslSvhCYTwxfw5+GrRHFxxxSV4hnodM24MXv7oPSzdsgkRl4Xl27ZjJiFxHIH8uQcfJ2CegGksfynrGva6Cdu7UXjgALSDrJmvnE5gO9tyL21oUItqmLnM9MWDBOdtmzbjkrPPx5MPPIrxBOPX6R87y8owbtRonDHxBNOLeirB/7pLr0SbFi2w92Ax1u/cTl2A0roaTKWP9O7XH0/d+zB+fsNPsWDtanzAtkjSNgeqyvHdsoUIZWTggTvvwS9vvhVzli/GO19/znbxY9XOzfjo++m47Npr8NAf/oixI0djx/YdvN+ipsffQONf8eHRj/8DvOqII4444si/gPBPniOOOOLIPyZaWMYiJFrquWX4menz4/xJJ2FKn344a8w4TBxzLNq1aIXzxk7A8V174uLTzkZxRQWqG5uwflshDpVX4JTxE5HJAL51ZjZOYtC+dN16rCMMKJju2LErerTvCiuawphhI+HPCGL56lXo1bo1RvcZBL/bi5H9B2Pc4GHICgYRS8UZ2KfQKisP44aMQHYohN7tO2HKsNHoktsSKQbQQQLUtaedixN6D8DkXkNwwclnoKK8GpU1dTjSWI91O3diFHXP9wZRkJGD8RMmYM2WzSglYGpBIM3BU++lhh4H3X6cdfzJOHvMBIykrtedfxmyMrKwkukP1NViwcoVGH/seLTPaoFW8OHkccyLgLWz+AA27dmFMKHwpGMmIiPmRs+CDujbqy+Wb9qIw5EwwWkvuvTqirNPOAHDOnTE5aefgSH9+yAWIYjR9uKnZLgR+wq3o0UgiIcIEueceApijVFCok4SFAms89eshpURwhWnn41hrdvh7OHH4OQxx2F94Vbm4aHthrOuAfTgudMItX1atoErFofmv7bOysGl51+IxYTEA6WliFsuLFi6HKOGDMcggpp6YTWEWvNFzUq3mk/p8sIbCMDSsFxqqoV89CBBOqtXuWf33rjm7PNwXLfuOHfseBx/3PH4bu58VEfjmL14GTp17o4JQ46BtyGOUf0HIisvB4s3rESDhtK60xjetx9uueRKnEW7dszJxaRjjsWjf/wTWgZDKNyxDf5QBmo0ND3coHWu4LW8uOqci3H6kJE4rlNv/OrSa5AmVC/asBYI2MPT1fNXFUth3d5d6DVoIAryWiDAFhZMHqgs5/GdAMEsxfYn3ZpRBQn+N2LgEFxC/xnWqQsuHH8yBvYcQL/ejSjruX3nDgzq24e+cRz65rfC5Wedg9Zt22JT4S7mEYTPm4nxo4/F+ceeiBHtuuBa6tiJIL52E+Hc56X9vHB77eHOR4EvzWM+2lp/uA0Iahh4JIK+Xbpj6p+fxDG9B2L/jl2IsX5a8KqmqQF9CtpgdI/+CCSBMT36YeLQ4QjRX+THroAPCb+Fr+bOQsgXwDVnXoCBLdvjDPrIhaecgXXrN6I82gTL5Ubfdh1x87kXYHS7TtR5HE6YcBwK9xaiNtFIXeVraezew++1NbjhvItxz82/QibvD22PZBqfugpQNd9VPat66bAjjjjiiCOO/C1xgNURRxz5h0TBp+Zz2ivaKpoWwHnhZ3AbIXwgkUReMBMtQpmIx8NmyG+G5UPL/BZwMVqtqK1CI4PZL2fOxgOvTsXDL7+EZavXMnD2oaq2EpFkFPtKSvDC66/i8Zen4rVp0xAgHLXLyzNDnMMENzD4TRBC4+EoPFr7Ka3FgtSXl0KyqYnp4ogl40xLffhP+7L6qF9uJgP2cJyvGDJ8QWSGshj4J1Hf2AgN/Jw+dx4efOkF3D/1GcxeOJvQXIBkMmIvItW8Cq3qr3VzClrkslgibFMUAZohmOlHhOU2xCPkEj9mLV6EP019Dg9OnYqZc+aiF+HGl0oQ3uIGrN56/wM8MvV5vp7DEcJRu/wCNEbDiBK+27YogC9JoKprQhaJpXUeoVvlJlK4+syz0L9TZ7zz6Ye47dGH8NtnnkJh8UF4/YQE6qkVc7Q9zMHyCrhp96DHi2hjE0BbZAVCaEi4UBeJGvt5EnFCasTs7xph3iQZ6pdEinXo06Uz8rKysXHHThTV1WF3yX6MHTAIuZqfmpDR1QqiH3uRJrN1ilYO4nfpqrm0WnRHYsVdKAjlIZByIUJdLB7L1WJEfI/wogQBqpBt/ujrL+HPrz6Pl958E1k8rwch8geteqzFgkjjiIbr4Sc07ti3F/c++yQeeeVFfDZnBgp37YKXfigbaAivz+dBhzZtkCRFxuqb0L1DJ+RkZqOyqhI+jxZasgiF9Nl4FDHmu4Qg++dXXsBDrzyDL77+DK0zs+ClL2vlW20nY+YIs+6Ip9EqO4/6eZFqjJgHN7m5OaiPRtBI2+nhRsfWbeEi1Mfpg1qcLI++20idY/R7rXTcpaA9vCqbvqpVd7WSdSKi2eAmexrPMsN9dS+5oUWYpCv9gae0t62Z38r7pbShDo+++ir+SDt89NXnWL9hg8kjSD2VW4y288eZRzhi8tf1AmGNkEjTiTdv34oc3qf5oWzeNxGkIilkEmqbYmE00Ve1EnMoGDLHErzv4vEYWrQsoH8FEK+LYmyvAbj69LOxeskyPPj8s7j5vnsxc8VyJCzNC6a+rLMWX9KwXLPlkBGjhf3REUccccQRR/4LcYDVEUcc+YdFobMWrlEQL0wUp2iV1LQ7RajjEQbm6hly8buOaQVdszQwU2ZmZ5jhraefcSZ+9dNbcNu1P8UdN92Cpx76M/r27smAPY5uPbrilptvwS0/uQm/4OvB39+LE48fT8hKEEjSZq6fAm4Ni9SwTjM3V7oQELQvpMVA37CT6a1yQ3tCxjxpghlh1XTxpJFwpRDlZ+07muEPwEdAmDLlFNz281tw840/wd23/hIP3nk3urZrjwRBnDXmNfzVqZ4209dK2JMe/JSyqBPrZ6WSCBGukwTZSZMm4pc/v5V53YRf/uwWPH7f/RjQtw9iBMRgVgiXXHEZbv35z3DLDTfiD7f/Frde9xPkZWYylk+jrqaRefrgCQQQI3DU1jciQWhJsB5dWrfHfb+4E0/+/kFcffGV2LZnH1796APUJ2IygekVI1YhLycP2ps2EovBrd7QkIUw9fV6/Agwb+3xquV+tV2Jaqc1dFICIVZRwN++dUsM69sf369cijdnfgErI4CTRo9FgrCvuagJ5hVmfbXgkof2q09EzVBQbeNCJqZ/yGI2ntg2awYY2jnB69QG2uBGvpQmAPfs3AO33nQzfsb2vuXGn+HR39+Hq869EB7WX5km6VNqdw/bs6KuBk+8+oJZrff2n9+GP915D044YbL4zu79Z73lC4fLy+D1ueAL+FFSUYaapjpkZgRZnnrKaSWmzfBaBGBg/Mhj8Cv6oXzulz/9GZ576BGMHT4cUcK9FjgyWzOxMh62Qz1BVYtG+ejHbg2HjoQR4mcvGyAdj6O6ohqW9oC1tDKyB2FCus5p71x1MVZWV5tea62sG6MOMV7jpU3dtEkoSHhlRbS/sdlmiMe157AWbZItzeq7PNfEtnvt449QuL8IN1x/Pf5w51247KJLqI+Xugk2dbfxGn52s44WX0fbQ1CvlXy7deqCRureFI/AG6Dfqi6EUqW1zH0lgKZvEMrNKsnKkxm73T7tOoSg148rL7gQT/3pIdx208/hz8/FY4T+feWlpheXqrO6zX5gm8+8/u2DI4444ogjjvzvxQFWRxxx5B8SBZ+Mqw1Y6T3JwDnOoNjACE8qQBXMCDwZYzNQFRIlkWAgnIzGMLR3X2Qy4F6zdCly3V608Pjw5fvv44sPPkSeL4j+3Xtiz65C1NfWoFVODsqKi/HMk0+gcPt2+Bj8BxmQR8NhrN62GXsYGDcQdrTCsIJrjXdUj2KH7FbYsHEjthw8YLYwUfnxlGCV+ppgnpBJYFNvZzQZQ2uW07tdO+zkNd6UBzneDCyfswivv/AyEo1RQqDgXABAENIPYcjN+vpNrxHBi3UUpFvxBDrk5mFonz5Yv2w5XJEIWmSGsIafpz7zDKoqKzC4V1+4m6LYuHkdcgjvvmQK77/+BmZ/N5228KJnQXts37YdK3Zsxf5wPeavX4vVGzbCQyCKJOJ44rnn8fmnXyLfCmBs/8EY1LsXymsreK55X00aIkbAnjBsBBINjVi8bjXKY420xV7MX7YQfdp1QKtgpoHEJKlDcK1a8UoDGFaaMMq6aMXh04+fhJ0H9+Hj6V9i1NBhaOEPIUEAbtu6Ndrk5WHdxnXYcaQUe+sr8cm871BWUw4XQSxFuEkSulKCJVpINo65iMVyGAKo4C1BG6psP/3o2EFDcJB1Lt66He1yc1BTXYGnHnsU2zduQjZ9ws10LqZ3MU8xXx3btCbciC6dO6FVRjYiVbVYtWol6iONMPvHEqbq6+vx0ddfYltJCQ421uLjb78mCCYwZtgw1kFzmtmGzC+Xdu2c1xoHN++AP5FGfmYOdmwtxPPPPovyI2VwEZDVxrKPLKUtjdYXbseSTRtwuKkey/l5w5ZNGNC1G3JZ254dOmPbrh1YtWMnKljOsrXrULx/v7G7X9s/eV1YsGYZVrN9D9GPZy5ZjF1796Bf394IsRT5zrbtW7C1pAgHwnWYtWoJ1m/egKA/QD3o4iJGtluMdSktPYienTqiQ8sCRAjW69ato4+Vm1W4qSryQlkIBINYt3s7dpeVIhyN6AYw1OlmO5wx6SRU1VRj+pL5OBCrx5bS/fhuzvcY2LMPCnwhpGijFH1O97SGwtvbMunBA9uBZcxYOA8PPvk4amtrqUcXjBs1inqEzYMLlmJAV6MwDKw2v/jvLy9HHHHEEUcc+a/Ecy+l+bMjjjjyLypiOPWwCSDUE/l/SogEdsBJONH2MitXrcKIAQPRs2NHaNjuFgbrTY2NmDx8BAIEzNKaGqxZtxYnjhiNPm06oV2rNvh+8TzMX7kIM5ctwv5DxZgy7jgMaMvgu017FB0uwxfff42lG1ZgFoPibh0745Qx4xAiUQWzs9HEgPnzGd9g1frV6N+7D9q1bE1AYh0ZEWsvyFBuLuasXIIZ82chkBFEfl4+Nq9ahzMnTkIbAqR6mIrKjmBn4Q6cMGIkOrVsgYJWrTFr7nwsWLnMLCyzcctmnDZ5MvoSRAQrCtp9bg+qCUpLV6/EUILnwI5dTI9uE4FqOYGpa+u2GDNoMNq3b49Fy5di9tKFmMf81m1Zj0njxmFEz75ol52HYCiEj+d8h6XrVhk71NZWY8qEieiS38roUVJRgU++/RILVq/ArpIDZv5i1xatcdLoY1BeXY2PZ0/H/I1r8B3zLzq0HxeffSYGdukOEpnZekUPE1rmt0ScsPH5zG8xj4A0c+FcdGjdBjecdynaZ2SaXsFFK5ajR6dOGDWgP9KEXDOsl76iXmzlkZuVjQ07d6ChsgY/v+gytCfMqffOT1hpV9AGi5YtxfTFczFv3UpE0sR5QvOEIcPRndC2bNkytOD1xxJiNtOWjU0NmDR6NLIJ5T63hY2F21B28CDOOmEy+nXphrLqcnwxg22+aS1mLl6Ali3yceKE45DF9lq1ei18LgvHjz2GMBoj6Oci6vLgmzkzsWLDKixcscz0Puf6Apg8crQZDr5++3Zksl1nLZ6PbxbMRCHb+qqzL8CkYSNRR5hdRtsOGzgI3dt2QIf2HbGWAPoF22T++pU8twpDaZOxw4fCS59y07c0DD7u9+Ib+qsWmDpUdhifz/4O3y1ZiKEDB+LKKacjx+ND63btsZv+/OW8mVjMfJYsW47J9O0Lp0xBA++JmcuWIJSfa2D8u4VzsIh6TBrP87RDZsrF9m+D9TsK8c2877Fg3QoU009zCO0D23fCoH79sHHrVsJ4LU49bhza0idmzJ2NuasWYTHboKy6CiH6/6Tho1AQykRGMIRqguyXc2Zg+erlGMA61dc0oLSoBJPHjkX7Fq3M0GHVY/6GlcbuLXJycculV6EN7yHNq62vqcOZk06AVw82LAuFe/aiprySbTEGnqCF2csWYxZfy9etwUr600S28QljxiIgOtWDIb5pJIYZ2KDfGfqf3//pxNqcv8qVv2retvmFqLIdccQRRxz5QYizrY0jjvwI5J+1rY16TgVxgqN6ftI2H20IGK2Dfh514WBVtRlq2LOgNTwE5apoDCXlRwiGLZEfyAK8fmwvLcKBg0WMH93oQsDp1a4dSDVweQOoiMexdd9O1DZUowXhZGjP/shgvolY2Oyd2sAouPDAXsQIy/07d0Uur9G2GfY8SqZjgLqjvASHjhxCj4L2BK8cHCopRZe2bZHl9RBu0jjSFEZZRRW6tylAphbhCQSxs+QwDhQdIIh70L5dG/Ru1wHJaNhEvZ5UikG4G/W8di9BqyAnHy0Iflp0qtGVwu7SYrTMog1y8wwQF1dWYEfJPkQJN51Ytz6EW38kaYZ0xrwW1h/ci/KKcnjZLv169ERBVi5SrL8WD6oIN2HTnh1oIhx3IFCF/EEkzTzMDmaF2+2E1H2HDsJKudGJENq9axdYUS26lDTg5tKAVwJdgu2zae9OgkwFMgjuvTv3QEGQ+mmurMV2O1SCXNahIC/b9FymWD8vgVWgAdXMY5n9O8ONbMs27UArsc3Zwjpt+bCz9CD2lpaYIbc9u3VHXVkZOua2QnZmNnaXFBvQbt+uLQ5XlqGe/tC5oAAZbDuP24sDNVX0zRr0Ytt7qavmf27eXYiqxnqEeP3grj2RT7APh8M4SGhT91z7TgX84xWDlbYQd/uxdc9uVNSUIys7C21ad0RjVQ26sT1TzOtARSVyWd7eoj1oqK9G6+wWGNC9N9waAk04P3DoEAp4Ppdgl2J7H66pxo79WhArTlgrwMDu3WlP2jSm+qbN0N9wwIfrH7wXLVsW4KcE/+J9e4x/D+zdCy21x2tUPY9BVMYaCfpbEWuMI5/l9uvVHVkZXuyrqMCtDz6I4yZOwqmDh+JgyX6EcrLRr3tPsAXg0QRWtnUxddm5r1C4h66dusHP+voSceS1aoHiKrYH26832yPoDWE77bzr0B5kBALo3LEbGuknrfNykOf3wUc7V8ai9MP9SBH0+3TpimRTAtXVtUzL9vT7EWWbbtu9E+VVFQjyHujZpRvrTx9Jpmn3MtRFIujZqQP8vCflE2X1jainn3Zs2wZunwtVhOftu3kvRhPIzslE7+7dzPxe0O/1kEdydMVgzXfXkG2DjHoo8k8UlacSnG1tHHHEEUd+uOIAqyOO/Ajkn7cPqxhOQwP5cltwM9BVb56ViBEcU2axH4/LMgu1SFyW5vp5EU/FkGYg7Gbg6iG0eQgBiioTGqbIc1ptVl1ZWmTHTTBzE6oUOLsYDGsopOafipXSvF77bpptSQhCLg1BZSCqWX4CVg1f1Eqw/ABXJG7K9Pn8SCSiZjhvWr3NWtWWQWw82kjAFOjxKl8m/DyXZDBthrSyPgqsNddSCwVZCerK+voIzRqeqgWSFH1rZLDySifs+Zg66GI+FtMlCY1x9U7F4iZYl24CPtXfpSGigkDqrwVt1Aeu+mpxn5Rf83MZ6GvRHNpI0JQiBKinL03b6Hof65pKpNDEOnmop+ygmJyNTf1kJ14XZFuo7VM8wLx0POVOIUYlQoQrVyzJwxFj85TaktDr4YVm9V/ZhHWQPtoWKGXqK+BwEwg88NKmSiNATBKItDiR6pKgnj6vvQiUthvyeu25sQlCj67V2sEaxq25lbFIlAAqXdlGwQDz5/kU60F7mbnKPKe8lHcsGSaoapixRat5CCFBrUdEv1L5PEJd9IBBdvRQ7zjt7KWtLEJ2mjAYi8o/aSvmFWDd47SHylJ7a2sev+aMqg2YVsOGNbZYC21pPIHmcKYIpdc98AcCUDaev/P3xlZWEojFo4ino2ZhLpGSGUbsF5zRdjxmP2hJ40BDHW6+90+YMG48fnvxpXDHI7xHtYCYBpprxW0vEgR6r99Lm1N52i+hNtP9wvaKali05m3TRmmWKdu4aQO37Mt6pAXX1DZJqGeDG1/SfSd/SZHcUgT1QIrX0x80b1VD2bX9UEArELONeZEZahxPa4MkF3weew6u5l1bbGMNt9aWSdo2KBKNGPbTgmRey89qy3/oV/QTGpVp1R7yB95LzFoPlFgh+rLd25o2Tz3+ecJi9KvFAVZHHHHEkR+wOMDqiCM/AvlnAauCT8aiDMY1DJcBuQlWCYr8niZQaJEjLf1jYm4GrwoRBYlxBak6JwigLimz6I/SCoBsMGNEaa4XGOm7eiSVwtacQTdPMYTnab3swFSwpneFwCrLIjgqHYsx3+3Va6WjjlMfntSqpQLeJPXVnMA0IShpgnYtyMN6MEPmys8qWS/lxLPMx2wfw2MK+M0iThS9KTjWNeIWffcxUo9JZ4K3AELXqkdZq+wS53iG5esK6aULmvNQnRMKrGkH1dGgOD8Y85mS/+r/ZtsLho2V9E/lGP1dBhZ0nXqIpbXORwlPehfwGhuyodRKSQKfEts9Y3opH+Yv9ZlQc0nd1Em6qS4CeI/OsxZJS3kwnYda8INA7mg+qqXhBOqUYhnmeh7nUZaqdk4ZaHXpYQX1NPuPqkyjlerNsnhe9ZOugsoE24ra23Bt9JfqOqJaq1z+T91UZy0LlpKD8J+H4KW0AnRVjOjPsjQPmidpD6ks8DVb8shwxgZ84/cEQfTTxfPNNWcfPwlpQrqlhYBZnyTbT/N/zfxd5ic95VOehMeum8+FSsLn53Pnolvnzji+f394mh9iyCcTxmc0F5s6UBctXkZT8KDta7KyfS+pzi6CO4Fe7cUzJoUU53GdE87rGrWbXN+sDGzaVe3C/Kmv/FTflc4WKqDP8jP+6H9dz3/NwrJ1Wsf5Mvc4T2outx4RacEuZaj0etnuLJ83apl3iX3f8oux7T9PVIRq5gCrI4444sgPVxxgdcSRH4H8s4DVBMAKVBUEm4DexgIFqAJPswiRjhPsNMdTCzJp+HCaQbiG2ypUVQ+MgnITHgu6mJeGDtr5CCzsNAo7kwJLnhIA6awA2UradREcqidPwbTZSoMvAasJmHmN3fNqtOFPcwAtkGGGgoCEaJbHLPgMaCX53TKkwNQs160FiJgHEcTonRQMMkBXbgriBZrSya6PdLSD+Tjr5mOugnbBjCBEvb9qAwGWQFi9lDrvEQyxwup/VK7KnVTB/PjOTLVCrHqqJCaFPho7G9Xh4we9Sz/19upa1V+iLPRd+ehHXxPMT+fJmOac9DE5CxhNO9h1EtQbVJL+1FF2ka1tYCUYkSoFYykCmtpHPbtJFihLCVKN/jxv8pJxVDrLEFBLB5WtOaIugTDLSJpztp/aPqTrZHNlQxszrfEnntfQZ7OSrgEfvWxbqDzT0cm0ghXppxWhzRZM8gK2iz7KJwSxpr3cWn1abUc/1sUS1ZkfZQNLtlcvLo+lfH4kaYd0PELIVduxtfRSnjrPS7XdkZf1k+1caa/hJLWh2+WDy+2ln0WVyOQthZNUVDaXT6qORgXTpgbRpQ0rpzSqPGgzXsP08jPT8rKF+VEb2jbSvWnbTXXgOz8Lik1uTG+p7ixD96vRU/mYPPiN58wK4LxQzabvEvmGsZypLzPjPWhqSUNo5EBcBTVfrwLVhval8gfdH/oiJfhu8vrniVGB7w6wOuKII478cEV/Dh1xxBFH/iER6PgYbKtHSwGrhqeqV0wRogJuH88LKE0Q7GeA7rcMPHsZ6Go7DZGhAnwDuwq2Fb/yxyCK8jDwp3BTgacC3+YAVOn4nwDCDIHld/1n3vRSPKognEGp0poEyt/8xlMgzfM8IeBU4KokAhoTnOuohp5aXsXhvM6CR0NeeUxTCwVAKtvAMfPyUkc/EyogVuytsgUaGgKsYdGkXAbwLDPoN0ODlYnlsWD5BC0CNkGXDVIK7CXCfukoO5p3Kmjqrg8sV0BlpdRjR0DQi8eFGoLHo/qp4oIfGxZkR+XTDDjUT/kpja4RwBjI0vUqw8BIcz1to5lr1R4CHPvBgg15XnE+rzUQxx81nCdtIeDxG1DXd/Oj+rn1kMKGaFMvXq8HEvITDVslrUK7hLpDAR6k/Y+2l1Si2A8qbN0FqqaXm58t5crLpS//8Qp+Nin5XeUa/tRn9aTbDz1Eme4E209DuwNal9dtFnQyekgs2pdtpjmr6j2UDU2ZzMeUFVePfIpqWvDTRiZLYxMpbcNaMJDJxgzQjwi7/gC8wZBRzsNrg7E4fDH1EdNu1El+ph5kwavfG7B9RUPjWUflGwplmKHT+m7y4DG9q85mlIAp1y5f955Oq03irLvdvjwm3ZlGveHGf+0s/mIzvcu2xteOvoyGR33ILutoWvmSZrQm6eNJqmZpCxtL/boa2pyivWQz1s/oyYQUO2/lKG0dccQRRxxx5G+L/sI54ogjjvxjokCUb9rzUxBQVHMER2INjKaFUApwFawqIAcO1FbiYGMNAUB9igILBr8MdE0gqwD6L7+O9NkGGb1UiPIWIKksAzvM0P5mB74KniUKqE3Qbq63D9rgaK4010ovI6ZMBfWCGF6jcywoxs+FpcU4VFNtFoUKM03hwWKU1lUzKCcaMb3YQENQBcyqo+pgl/xvIoAXXKiu0r2wrBh7Kg8T3C0U1VVh5+ESJPhzVFeBpeBCAb2H/6mnSr1eR/U1/xNsTbn8qOts6FZ62y6qp+lt1DlzXrZvhknb0DzenL9YutlGevtLOc2VUM7mxz7Ms6qJDfZ2TW2bqY2ks6BbBCQIL6urw87ig4gI/njMtoLyEmBTA1NfQS/z4382aGpIOfPxurG1eC/2Hjlk5u4a+FKRpkTlY+thHmDw/FF9JTqmxpG9zVBVfjadfbzC2Ibv0llzP00Pr8eL4poqbD2w36RxJfQAhfnyWySRwLbi/TjMdtcUa9lBDxfirLDRgAV7lI8S68EKW0zWVZ140jzc2La/GCW1DUh4fFizZycWbVrPwtmyzDAupKOt1C4CP7OCt6mrhR2HSrH7cCkszTtlEdXxKObz2r2VR8yermYkg6mXLMvP1ENW9pDM9TBD9rTNYttDDx2oDi+RrQW0za9m0NVLV+ga27q2nQygNqe182RZzeVJV/PwghVWmhj1X7VjCzYU7TG5yC9ks6Pp5Iu2Fra/2BWwvzviiCOOOOLIfyX8U+iII4448l/L/yqsVDCqHrA4P7gIoQ2JOJ7+4B088/mHiPC7eqMU3Ku37GBDPe598Vl8MnuGWd02SShRr4/pVCMEaqitmecowOKvJX4z4GDP6eTh5t9UKtPDgN5y2z1NCnxtmOVXO4XpYTRYxne4vSQiH8GE6ZlQoCaAMr1kTGvqwP9iJjr3mEWU6hJRPPH265i/agW8wSC/x/DC++9g1ZbNppfM7j1l1sqK+gqIo14BmFGA2bvhc/vgo6aCJemaItAoj4/nzQAyg/h6xWK89sVHiCaThH31lDJTZiCgsI3dDGPmsOxCcCW8miBfYKjjFu3rTZnVenWZFmPSu+qn4cqmR00/tIPyVXoPAU29soJEgaANb0rFy8zlgrHm/JqPSTQ8V3CVZLsK2gU1Jj1fwg691Hvn0SJboQx8t2IJfeFtNNAAbi3gxIqYXmG2g1YGjqvXmXZTKaqO2kBUqAW2Usz/pY/fx4fTv0HQG6CeLM0YV/WSedS6buZF+7KeamcdF+zKMAZwWV7aq+GqqiuzVi8w7aP219xN2Vu2SGQE8enieXjgxecQVTnyK3mYz4+K+jo8MPU5fLt8kd07rpEDrKMebsjGRiPZXP/oN1pQTOfiPKGe0Pp0HPdPfRbLNm1EICsT7371CZ5/702msedwx5idVrFWj6SG2No93Cw9KwOvfvMlXv78M7PHqYc2L4804JFXXsDyjRuMT9rOxjbRtUxjIFhtyrrqjP5Tu6u+XjqsL23Bq3tB9pLNeU52k9kFlB61kebI8rO+2xmYf+a7aTvNq6V9Tf15RmXJrtqD2E87S6c3Pv4In8yZQb9VmSo7DS/LVB1Nj67ySumhizzSvrc1IkMPrkxhfyV6+OA6es4RRxxxxJEftTh/CRxxxJH/LAxkDTASRfSjOXP28FqCAANTM0xUvUoMPhmbGmCJ8VhxVSM++G4Olu8ohCsUUjYMuv2YtWotZqxZhyOxOKNczU1MwscA3+MPoioWRtibgBVgxJrSGqnMkMfThARPRiZ8hAoNq43xnCcQQJxgU5OKIRkgJDCgTWjuneYBMgg2i/7wR/NGEQwg4fWiMRw1q5xa2sZGmjI4t7whA9m6wp2KG2iEP0QYcyPqTqI2Gka9VkTl91TIQmmiHg2si1cAIRBlpbXqbpp1dAcz4CKwMCw3q6QmWa9aXptkeVoxmKmRjKdR1RRlXeMs0YWaeAzV/J5OqweNL5+PWgsO7MBfYOjiMQ33Vd00cxbU0/QgZmYgTNhr0nGt/Btk3QSSbIuUwDnIPDL81CtodNEsWS/rRmOjPhpDws96By1EWF6UxOLysSwCloYvJ00ZbBu/H17CpVmll2msEAGc7Rjm9+p0AslQkP7Ba+gDEdrdol3SfNXEE7S5D7UstSJSbwNYirCCALyBEBriUYSZv+ULsD70KV4bp33cAT/hNoYGF9vCn4GKaBxHorShsIblm/m0hB0z59jrRzrgRWWkCTGCkEVfscGRPiB7+4KwWPf6RBwRQTD9RIsfJdzqz47Cy7qk6Dd1iTDz8qKO5RxprDHDtk3vNMvQ0OBYMkVQjKKa9ot5g6aXUz4jX1IPrnyNBTM/P9siwTZvop00hJhtplP8qWK+dakI74Mkbr3iWtx3+2+RZFrNvfUGgogxTVM8hUBGBu8L1ZX58T6rJuxW6AEF/V2rFrcm8D561+8xefRxiDRpyycCJH2vnjnXJiOsow225g4wKyqzXfniB/q1h/6SMrZ3+wmtfos2t1cATsvPeH9VxiNoYt3lJ2ZeMM+Zxb78vMfYNl5/JisUoH/R57161JMy95JGI4A+GNN94fLhjhtuxrXnXWhWatZDBDfPhbXIFG2tunhpR/P7Q6sc61rWoY7GCrNMjz9gyjZzhNmeFu3TSB+pT8TgY3sKuM15vSTNnwXdejniiCOOOPKvK557Kc2fHXHEkX9RUTwXicXsYYcizP9KTDBuB4MKu9XzqN6jmHpHTC+MHQyLrQS16kV0ESgbeWze+nUorq6Em8H+8cOGI0g43H7oIF7+7FPUMxAd0L0XJg4YyqDfgw1F+/D8R+/jqzkE3E0b4c/KQvuOnRgQW/hy4Tys2r0Ta3Zsxyfffo38nHx06tgFc9atw9T338U3ixdgy749aNexI/Izs+FhgGygxahPYCBwzVq7Ci9++iG+W7IQ6wq3o02njmiV1wK7y0rx4YzpZs/O/Nxc+Finw9VVeP3rL9GyXWsEs3MxZ+FS9OzYGRlZOXjho2lYU7wPpeVV2LKtENnZOSirqsSsNauxt7YGr3/wPqpqq9Gndx9spk7PM/2X8+dg4Yb18BA0OrJOEQLYzBVLkZOfi4nDRmH51o2or6nDqcdPwoJli/DtgvkYPHQIfKyClwC5u7Ic737xBVq1bIEWuXmmPbQwkDeUhekrVmDqB+9hzoplKGtowALaXPvI9uzZi+eWYhlttm7Xdnz+9dcgyqJD9+5YumkD3vzsE3yxgLbetgm5LVuhY5t2qCX8vPP5J6gLh9GtXScDa2mCw/vfTUcZbdKvew9sKS7GtDkzzNDZ92ij6YsWoJTnenftBY96TDMCWFu0F09PewszFi3GjuJDKIs2oq6hHpPHHItc6iz4fPmzj/D+jG8we/VyMx+4R5cuBBfWjOV9sWAuXvr0A8xn3aIpN3aWlSEj6MdJI0YirW2SCJBafTZF+FxXtMf4wHTabPkG+k12Jjq0b6fnJ/h04QJsKzuE2WuWYdp3X2LR2nUGBjtp31o9ESCsrti5HU+++w6mL1+CospKlDU2sD3Lcd4JJ8Ivfyb9yM8rGxoxi7YNsA22bN2KD6Z/haUbN6Al7da6ZYHxtQbeT5/Qpq/Tv+evWoVdRUXo1qUb8oNZqCUgfjl/Hvr064djevTCopWrUFxaxnugB7RY2De041u8bt6ypdhxsBhdeNzNej770XtYtGUrqti2u3btRPnBg+jRpw/mLV1q9rntWNDaDL/9bOFcvPbl55i1fCk2796NDt26IzsrwwCr7ngzVJdAuGLPTjzH+2z6woVYsWUTclrkoy3b38+2q4jH8PIXn+Bd1m3+2jXMF+jctTPrz/uWdflq4XzsrijH+998hcM1ldiwZwcOHD6Ivmo7/Q4gwG7Yuwef09/bd+6Azcy/lnbr3K6jeViygvfwCx++h695P6/cvIX+3wLtWxeYhzPaY/n1r77GB99+hbmr2O7Mr2fPnuaXlR56fMa2fPXzjzGX9dtdVIyOnbsgMyioNQObjf11xx/9fPTtP0nzcY0m8BOsTU+5ufB/d4EjjjjiiCP/r8nfiFwdccSRH5uYgJDBo4I6rfqp4aXr9+zDZ4sWYllhIWKM8xTrqYdJPbAMjXkVQUfXpeI47ZSTsPtAEZYsXw0EQ5i+dCHBL4DBffsg3RQxAeOW/Qdw3/PPYT+D4FHHTUDCHcSDL76O5bt2mf0yl27dhCfffgvLNqxDVCEpoWfNrj14/LVXkdWiFSZMOgG7Sg7ikVdeRU0kBo/lp85Hh3r6MW/VGjzy8ktwMcAdPGoUCksP4Td/fgj7j5ShNNyItwhOO0pK4CXYut0+BuMN+HDeLByur4XbozmCXoK4G15+zgrlEJj8CIQyWZ0M+DJC2FFaisfefhvTpn+NSDoBT8CLw7W1eGzqi6hLJHDcSSchTLh4+K3XsaWkGOBniz9ejYGUxQTYfNfKxA28/ksC+PYDxbC0qI7PjW8J2fPWr4UnkwBCYyfhgSeYifkr1+HJ115DwudH/4FDsX7Ldjz27jTM27KZMBfEis2FePL1N7GQYK/W8RIMN+7bi8fffs0MdR49biyO1DfgvqefJlzvRVMyic/nzMGK7YVsax/t50Wc9pi1di2W7tgGl9+LfYTzJwlRXyycg449uqJV+7Z4+4tP8aGGd2cGUVJdjYdffQV7jpRj0JBhqK+rx/zFi2GxHdVrWBltwmNvvWoePhxz3HiCVS888y4hZtES+HOy8P3aVXhM7ZrXitA/APOXrMTa9ZsRYB3tlX/dSCRStI0XpZVVeO7l11BPPzrhxJOQ8vvw6BtvYPuhUiRZ13kEyj+99Dz2lR3GoEGDDYg/8vLL2HKgBP6MLGw9dBj3Tn2BAN2IAcNGYk9JKeYsWQ5vIMP4uragSXqSSKbjZp6p9u1dumgZ6usbMWjYcOZTjIfpcweqa5AOBQnaC/DCBx+ioFs35jcC81evxZ9feQn1CbaYP8i7g0Cf1jBjN+asXIGv580xexV/Swh7mTbs0q8vRo0eg4XLV+ATwhsdzizMpAcBXsJrgMCZnZuL2lgUH8z8FtuLd8NH6Ppm0RxM/XAaWrdti8GDhmHJxi347ZNP4DD1sjT8lvTu8wawi7D7xJtvIEG/HUsgr40l8dJb7+AIfVX7DT8/bRoWrVmP48ZNIDB3N4D4JSFV5e49XIbnPngPH8yZidpEBK4MCzsPFeGtLz7j9zirZD/EevXDD7BxZyHbMgMzli7ivbsFPpa3kr8rHnrxRUTiKYwdeyz2VZbhnqcfx5rtOxDxh/DctPexbP0GjDxmDDp074mXP/oQ3yxZBH9mJmbRVm8Skrv264/hvHbZxo149/Mvmnu29btHA8P1i4hfHHHEEUcc+ZcXB1gdccSRfyeKAQVTmh+oHp/yukbMWLMK8/YW4ss1y7C3otwMe7QIqOq1EL1qqKq2rPHEYhjcvRtGDx+OT+fPxrKSIixevw7nEC5aMsBPppOI8ZKZDEjTbg/u+8XtuObkU/D7n/4CBW064bPZsxBLRQmRLvTt2hMP3PwrPHb7XejcqTPeYaA8Yuhw/PanP8VlEyfjlzfdjH0MyJdt2YKEgnT+OtPKqWHq9R0D316Egftu/Dl+PuUs/Onm2zCEwW9NU72ZNxfKyDDDVTXPU/1RLoJrgCCqobVmqCp/EoTvbu1a45pzzkHP/NY4fcQxuPvKazC0a1dek0YoLxc3XHQpXrj7Dzh34kkGMC455wL87qe34vzjTsANV1yFI2Xl2Ll3nxl2q11zrKQGDruYluUkU0jE4hhzzDHIbtESC1evhpuAfaihBqs3bsLxYwgRrdoiHieQ85o46/bBvBloQ2B85Ne346bTz8BtV16Brh3awyM4pHhSfnTIb4t7b/01HrnzHowbcww+mTkdaZb/h5tuwfWTTsX9t/6GYGSZXrE4IdAKZZteTjNnVohFWBLcaUimhg2nCW7ZWTm4/rwLcMu5F+F3N/wcJ54wEd8vW4TaZAybC7eguqoGv/vJLbj1rHNw9/U3YlT/QUiFI+R0L7buLsTmPbvw0+uvx3Unnow7L7sCw0cdgxkrlmNnfS2+WLEQI0eOxh90/fkX4ZqLL0Judg7UMJqDSS8zQ51jPOCKp3HZGefjwV/dhXPHT8RVl1yBKH1w886dBvZc9IOB3Xrjj9fdgl+ccRHuu+lW6hDCjIULEaazfrNkCWEqEw/eejtumXIG7rzqenTv0JE2JqBqtDh9XqMQyGG0BRCLRDCiZx/84eob8IuzzsODv7kDlQT4RWtXoKShFh9++zXOPeMs3HHldbiJ7zdefR1WFG7DSsK5fMrsHSxHo1ihACz6mOa4btu/16xAfOrkybhiyhQ8cc8fMW7wEHgJuj+78GL07NwB3du3w93X/QRTCJPxeML0FKuHtSxaj+lLFmICj//hKup12rm4l/7dsWUBGmqraa20GeKu1YuPVFeiuLgEpxw3EVeMPx5/uuU3uPysC00P90K224rt23HbT2/G9SdPwW8uvgzDhw/D3BVL0UBAtu+TTPz8qmvxzG9/h4tOmIwLTjkNcUL892vXwMtzhcVFKK6swDknnYpsXwg+6qipAHLveauWwh/w4c+3/ZLtPgWP3XEXjiH0VzbW0z7bsHjVCtx24424jnn+4tLLcfyE4/Dh9K/QSJsX7t9NvwPOO2kKrmbe99/5O4wdOQox6cX700CrS8iq3z1sK9vEjjjiiCOO/IuKA6yOOOLIX0RBuobrpTwK3PmNgWAilTQBYTwZ/wvkmXM6yKAxwSu04qtZ+IXHvZEozpowAZWxJtz33FNond8KE4aMQCwaNoswCVjLCY7dCLb5BKZUUx1aBD3o2aMrdu3bZ1bPSTBazs3LRz7ByRWJo4lB7IHKSuyuLMOj776BP73+Ij6a/iXCySTWbd5qoFOLD2lhofp4BGU1FejRoxsyqFayrhadsrNw909uQr9u3QxYp5KEH0PbhCKCoObiaj6sepbtNYyEpNpgJcljMViphHklE43wuBOIx8Jo36oVhmgIY10NrHgT8rIzkN++AG988RHuePJhvPTmO4hEaBszdDqFpJfXWdrsoznAph21AE2bjBycPGEiFq9ZicLaSizYtBE15VU4fdx4uKMsm2m9rEdtfQ3qo40Y3KsXMpVfpBZt2+SbctMJ6cr6s04a9pwfDCFJMPDwWC2hsHvHzmhBmIg1NSKbUDxgQD/UpcJo4nWqrR44mJ5FswNs2obrtBt+qRlLom1GLrq1KoCbbetNJ9GasK6FqsJWGrsO7EOnth3RKb8l0o1NCLByA7v3gzvhQTLpQlltHctK48M53+HeN6biwddewra9O1HfWIfigyXYuWsXJo4ZiwwNK2+sQf8endG3SycgHDWrNtteyfZJRNGW9s3uVICpn76DOx+7H6++8zrqWSetgszKml7+AX36IJOgrPoX5Gajbbu2OEzIVI/z/tJS9O/XD+1yMuFqqEG77ABGD+oPNEUNsGpYsdpHD2GERerx7tKlI1mYtqFunVq3QAbtV1tfhfpIHZoa6nDMwMHIjsWRaAhjcP++6N61C3YX7THXu3h/pDTHWnZke+t+8bDNTxp9DHL9Afz6vnvw6xefxjrao2uPHvBbXuN5aYKrSxDNfLVwkRY20lD8tN+HfbwP1m7ajsF9+8Ondmf7juraFfffciu6tGtj9lpWHSK837p2aIfxY0bimZefwc8e+RM+nv01OnXtjPYtW6CyoQHVTPvpojn4/cvP4s9vvYbCfXtRdqQcFczTRdjMzMxGu/zWxg9TTU3o07ETenbpZh4SNdJGG3fvNnNVhxLqk/SThId2Zztqq5v6pgZ06tQOmQEXIo3VKPD6cM/VP8EpxxyLokOHEPam8NGcL+kTr+KJd97Ahj27sLe0BLU1dThhxFi0DGThrj/di98+/zQ27tqBvmw3zTk2wzv0opjFuhxxxBFHHPmXFwdYHXHEkX8TBsWm14JxoHrbkok42rbIw4kjR+G4rn1w5qhj0aVVa5gFftQbZWJHBtIK9PldwWs83ISh7TtizODBOLB9J86fdDJyA0ECB0FIRCCw4EsX+ZjeYtBslhwVJfG7VlF1kdKSBM84QdCdTsBLWNS7ixdkZwSRE/QROrJx6Vln4/gRo+HSYkYEa7PfpoaRmhVotaCSeoEZ/JNG6hvqkWbgTYoy500vMQvUy0PYTiWYv+rN67XAlEvHmEuUeWipJEG65WZAzu8uj4U0K5tkAoMHDNJnLV2EJ154xpQxeew4nHfqadQ1g8XF4bHcBkQE+8KXhOBaAJN0w4omMZn2jaZimL5hNWasWo1jRoxA1zateV5LEvEKgpiCdNlZC9JocSatcpt0aeVWL7+zLZguRjiKWylEE2GmJWTwx6d5pqZN7bmZ6kUUmGt5K1XYrLQroToG2qWXXixTVvSxLO35arbAITxB7WgeVtA+8gGmUrOaga+0NYtDjG0qPeVLWjVZbZHp9yNPbUcQGj90AC4761TkBv1Ix2kZwo7Fmh6dXx3XolpqR36VKrKyK+TFd4vm4pFnnyQANWIioe+cU05BXl6OWcgoxZeQ2+yXKmvryYN8i0LzMB+2M+vkYft76Ctu+pub9kpqcS3Wx2wVY/4k0j6yNX94JetoLzBket7Z4Op/18q10suswMxTNBrNxfSyscpgGukfZ/5mBWAmSdA2eqUIoqP6D8Rj99yLcyafRAeL4uW3X8fjr7yAmmgjLcYy6e9erxb3kuWYLwuzV+9l+7jY3rS9tLN03M16s62rG2oRkx10PZPGmEd+Tg7uufU23HblVWibn4c5S+bjtw/dh8KSUgT9IfNwJsQ2yMwOIZvtM2HocFx1zrnIDgbNAyot+JVMRGlb9UBrv+EUjtcQe4Lqsr17MW/5Mpx6wiS0z80397cp2NSfmtIRNO9Yi3NplWk5WCOhtyYclgshQaOo5z4vMwOZ9OUxAwfh5iuvRJB1Gk04feJ3f8Bpxx/PXwtxvPrBm3j0lWcR1WgDr3xeptb/aiH73RFHHHHEkX9dsaMDRxxxxBGKWUSJgaXmb+qdUTLchNYRXbvi6kkn4viefZBJaNEWGvr1od5KwY9Jq+DdvIhODMIvP+FkTHvkSYzrOwgxzTNlgOonOfh4ZWvC5u5du3CkthHBrHwcaKjDpsLN6MVytE2MAnb1crrVc6bAm8Dbo6ANsr1eXHvuxbjr0utwyelnYkTPnublpx5aLCdNGMn0EmZbFWDrjkLUEA58efnYUnoItz90PzZt2YYOBe0QY7S8+1Cp6UkO+zyYv24lYlEG5YIwBsxx1imdEkJ5EPAEkSBUFu7fTxhkEO4JMC73shaa86jvfl7jw2ffz0T7Tp3x+xt/houOGWdgoJb1EhDSJDQlg3aBEX8EAvpsSCqeRM/WrXDsqBF49cMPsXXXPowjjAUJuUJOM9yapeVk5qBlXius3roNR2IxxPwZ2LLvAA6WVZGXCTFMI1LQsGuXgJx10UJDucEM7NqzF5WRCHyZIRypr8fKteuQS2DpSIjp1rk9tu/agQbq4yFAzF2/AWsLtyJAQFSeGpKrecvqe1Wewl/N7TS90cy/V9depsdsW8l+uLIyUR5twLpdW5CyBG9JtMnNhT+RxEkjx+D3F12D2y6/FpMIPT3btkdHtlP/7j0wd9F8VNNn/MFsLNu8Cet37YQ7RLvyR/Mx9fAgSh3mr1iGtgVt8fuf3oZLx59ohlSXV1WZ81qNWdsjJWlssyWKfmh3g3a8lv/Qp2MXbNmwEUXl5bCyWqCwrAzLN240vYnarkjkrS1/BJ82fzID1lMPJuQLaZOI77w/8oK5yMnOw5L1a1HrdcNL6Fu5fh12EuZ6dO6iW8dAlfSQMAu7LUmhW3fsRBn979pTz8TU2+7EFZddjpnLF2L7vt3IYkkZHg8aok2o5T0QoX9GhWXMLxWNmQdGwwYPot7rUaMHDoTFRdu34pcP/gl7Sg7CpxWYKdrDtaqmFts3bcGk4WPw5xtuwW9/cycO1Vdj2cZ1aMm2zmA7HjtoMO665Hr84pIrMGHYSAzp08/0wvMmYVurUPmq2sFlhiwfO2QwcoJZeOm9d1DVWIeJI0cwHWvHvHSPe/U7geVnBrKwv+gwyutivMfzUBoJ4/bHHsTsZQvZ5r3hj3sxduhY3HXhpfjVZVdg8ohjMKrPAGSGgthaWIjDhw7imtPOwFO/+A3OPv8cLNq0GmXlR9jGbAPpw7a2bWvb1xFHHHHEkX9dcVYJdsSRH4Ew7PzvrxJMcBGAKiC0B7AmCV9Js6+iIndBqnqYPIQtsygOg3AtwNIQj2HmvNno1rEDRnbvgyxCXMcWBQCBV72K0xfON6sDTxkzFvnZOVi4chUWb1iP/TXVZtXew4cO45YrrkanVq0wY8F8Qm4cJx57nJnvabn9yGtZgM+++xbrd25FUU0V3vjgfaxevhLjhwwlzAWQSGmupwchK4i0x2vK27J3D7YfLMa7X3wJxto458RT0IGgdPDwYcxctADFldWYs34l5q1egXB9GKeOH488AtaM7+egC8FoZP/+CLD8g9TtK9Zt0/6d8DGgridoFzKoPnviZGQLSmiPqnCEdVqJ0tparNmxC58w/Y59+zBl7HEYQID5dvb3yCQwnkBYW71uLapKy3ESz/lpQ49sTIj/fPY8jBkwDNefeSZc4SZaX73YtC9hwePxIa9NG8xZvhTzVi7F9qK9mLFkIXYWFWFIr16YyHwXLlmO2opKnHH8JGSpVzThQn7rNtRrBdZs34z9FeV445NPhIH42SWXo2duC7BR8On3M7DzwAGs27sXs1atRHHxAYzo0x1jBg3D5uK9mL9mGc6ePAktAiF1JmLV1o3YRdueMXkyWuflYCWhby5hcm9lBb5btAjLCUltc3Jw6rHj0Ca/FfYUH8TMWbNxiNAyfflyvPX2u2Yl3VFDhpmVWz+d/jm2HtiNTQf2Y9bSZThw8BAGdemGEwlQqbh6vtUL7kVFXT0WrVqB4vpKs4r09MWLUFx6GMcPG4EBTP/9rPlmVeJjCHQ+9QanLHy3YIHR+fTjjkdOVi7mL1+CRWvXYPeRI/h2yVJsLdqHYCBgVgnOlN/TUTxeHyoaG4wfdu3UiW0yEFY8iQiz1KrVndu3x5TRY2DRHu999Sn2HSmhr+3FJ/SzYYOH4HKCaIJw+cWXX6N/rz4Y2bcPvl+4EE31TTj7pCn4nr73/JtvoKy+ETuLS/DN3Hno2a0nzj7+RGRpq6fqRvrnIqzatgUNNQ3o0qU7Zs6Zhb49uuHY3v0Q5X38Gdts1+FDWM92ePezr9C6RWucO+EEBM3QdiBgBbC3rBQPvjgVa+mPh+vq8P3ihaijf557yqkY0rMXisoO49NvvkJ9IorZq1Zh6jtvI8Q6HdN/IHbuK8KqlWtxxsST0DaYgxQJXj+ZbNfyxkbef9MwbtQwXDBpEv0sZXpNZ7NeoaCX4DscwVAmFq9Yg3WbNqOo8ghe+WgaagjLl7LsAV174Eh1HT786muzPdGCNWvx4ptvElYzMGrwUHzP++iJt97A4doa7Cwpwffz5tPmHXHmuAlmdWODqPIJvv1NXG1OoAcIzirBjjjiiCM/THGlj46rccQRR/5lJcnbvKa+wcxv8zBg+69ue53SfpSme4poo2GUpqOTgCoQNFce7VllZCyoTVl+NDHQ37pnF1q3zEe33JbwJjQMMo0481F2a/bvMyAwvEsn0zO5r6IKS9euN+DTqnVLTBg1Gr06tNMiuVhbuBMxAvawvr0RJGCbLU1cFvYeLsWclYtRXl2Bbl06Y+zAYejSoiWsZIw6a6EkmP0g40xbyEB30bqVOFRVjj49emHcoBHokp9P3ROoikYwn8C8eft2dOzQBsOHDkFtVR0GduuKYEYIG1l+S0J193ZthIyoi0XNYjravqZf914IefwoI/AM79sXQQbOCa8bDdRz2YaNWLtxLXIyMtGHsBuvC2NIl65o2SIPq3cUIjc7C306tSdkHkC4IYqBmrfoSiLo92HFoRL88tHHcdO5l+KS449DPFwP9XFpDqseFKiHs4HG2V1ehk3btyAZiZqtbO5/6VkMIhA/+avfonD7XoQJugP79DQ92Ww6k8cego0WCirWFikEo7EEwR5tWsEdD6PBk8aKXbuxaOES2t6LiQQQ9aq18Huoa2ccrCzHdoL3sP59kGP5CI4WdhcXmbmpQwcNon+kcfBIFRatWU34KkLvPn3RuUMn+OJRDO3RnQDlI5TEsWDdavrHDvi9QRwzaAiG9emPgB6epKLYtGcbFq5ZiXjSwqjhY+FlXUOs95DePeEhKGo4qtuyUEf/XVq4CUvXrUJWZg5GDh+NWJh2aF2Adi1ysX7nXmRkZqBH+7YsP868LfrdLrhpt2HdezL/FPbSd2YvW4bSkjJePxwtW7cwc1HH9uvPtmQ56lFkHesTCeq1B3nMt3tBawRjSUQJS0tp+xb5eejbsQsiLGPNzu1YtXktwrWNGNBnII4bORodfEGzeNAqtnnrNgXo0bEA67Zupx97MIhtHmEZq3dsw7ptm6h/BP2798GYoUNRkJuFNG1VT/pbs2sHDleWoj0he+jgYdiyYzsKqGvXlq3QyHI37i/C6k0bUF1Zg6EDhmD88FFoRT+0CJ8ahq3HIE0072a2yeoNG1BVUYl2vL9GDByE3u3am+HEtck4bcl2IRhrn9wBPDeiZ1/k8ndEGX19F8sY0m8AclhvDWk3vwt4XUlNPdbv24PunduiD22TjhLm6Wdb9u+B3+9Cn3Yd4LFC2F5yCMvoF8UHi9CtZzccN2IEeua1MrBYzTouXrceW7ZtQCAYQv/+fTGsX19kM5+6eMLkv2bLesQbGtFfPjt4ONrkZBnf1O8v04PNH40F0S8tPU/7X4mO63eWen+zeG/7NQ9W3eeshyOOOOKIIz8McYDVEUd+BPL3AKuZl8dYLulW/14aXgV3PKC5pUmChH40T0/rwJgheTyvrVcEjF4fgZaBYTIWh5/BuUZQJtxEJs0PZVAKy4tUfaMJIi2fhtJaZv9FQZlWHU4SDAXCFqFGcw6j8SYWrVIFol7ToxVNJpEgBFua48fANhmNKWSV4lqvyV6Jl8pZfj/CFhBlAJ/BzxriqCGkLgKrz+dD0hNEhIQb8DIv5pcmrCUID5oLqW054jEeU/DPUJ2UBo/m/BHYogTFNINmr2Bdvdasb5rnaVjWP0D9mJ4V8loeBGi3REOT0dmXmWmuS0TDBPcA6+NBPB6hLag/83182jSs2LoNr93zIPIDFhlVS9eol5T1J4ikvBaeeesNVBJWfnHLL5HLs4ca63HNr3+OU449Dndeeg1c4QThzIPGhgaqzLIJo5r7GPTRbixbi9Ro31krmSYQC2ySzJf+4GVbmGHVpkRCia1bKhFDwEN8ZP1ihBs1rpv6aLgpjUhwihiYFMBr+yP1CfsCAbMPL6h/OhaGizZ2sX6pICEuGTMwGmSeiViaSbTxSxzekNus7pwkYAZdPvjoA7FEhL6RpDZpk4eWjXX76T8EaY0W8Li09QsBWr6XijA/5k27qi1kYxfrK0D0ZQSoSwxJ1deiHf0BA1eak5ypocTyb7Z/jICt+c2CPY0I0EgEH+FG9U7x5aNzaWVrd1aIoBqDK5qAl9+19U+T5lfTzn7COaiHKxphnva+uXH6QyReh5A/i23hRZy6MXOwUXidFntyIculubxRxBNNBsA0zNwT4D1AKtMq0QlCu5++leLnZDhsFoPyBDMQVpvSzl62h3rT3fItlqsHRbon1aCeYIAezPs3EoOPurppy7TmfLOOHh+vsXgPqo2Yp+4zGhd0ft6f9JNQiL7EPHXD0i7CYLMgFNvTCgWZrIk3eMQMF1ZLqX10Hwq6tQCYRV9Qb36Semp/ZI3KSPMec7np8/QBry+T8K71n+l3fovXheHjfSqvSLPssCtBm0SR4+L9ElUvLvNlW5kRIPwx4Gpr7QCrI4444si/sDjA6ogjPwL5e4BVq6VqLmuMsKM5fApWFRQyJiUY2MPwDByKEhmAMn6kMJ0CVaZP8FotZWQWAtIxAquf5dr4q5mAPM50PMUoksE1A8c0IVLH3UmVpXQ8yXz0HndpbqmCS4II3/3a70IBuYJnkyvTM3mCEalSCUCkmtTSfEGLIGYWj7GkH0tR77DOMwjWYjCpdFg5s3wfddKiPQZXqJPPxLQG6hhwa79WF0FYatsQLUOZf0Yf2cEE5II7qqi5pEpttkvhS7lKHwXQAhetqJxk3dJ+Nyprm/CnZ5/BseMn4PLxk23gom1cWiCI2SdorBQBZ+H6dXjqnbfRoW0ntM0vwK7ifdQxjd/ffCt65LUkLGm2o+pLfVhOUqAre/ClhaUEr9pj1AT3hENjVlZIgE+3YDkx08YkWAMGqp2pg5Kbd34njGqYcpJQbnyA8OuTXzC95pImVYa5UnMa1S+sa+ULvJrp5ScpwWyKZbAcrU7sFk1IZ3kBgUhgpAciAhnlowuVb5o2EcB6k2x12lrnBUZa3ViLPvmoUIo6xHWGadMEVpZCOxKQdJw6puk/ejiRpj944up/ZjlsX5VhNe+ZqsWrWADtZgOz5marPGmjofIx1VUAJ/CRtmxz26b8rnYnwBooZSXMveOhHVSuoJKH1T7yE/mQj/nGeV2KTmKZhxQuIbztu7SV4FN5qzkCtJfuFbWxAVI96eF1WszJ3HVsiyR9Wi8mNL6jxZ80j5rezHqy/rxOcC1fIKbzM+3gEdTa57SCtmZom5Wtmb1GVli6WtMBeDxBuxhT8Dq1rF66P/VVtZWyab4SrHOawOllGwhWU6y/8mIC6kUI5rv2O3axnnHaNE596Q0IxFkHpkuwvdQLHNN9zbzNvacPFJnavNtfjchG/yvRcSVzgNURRxxx5IcrDrA64siPQP4eYFU4qIBWwaECVr0rMBS46F1XClhcDCoVDJrVc/nBgKGuYUBL2jIBrAkw+cHHNwMtvFb5aBVeN4NrnY4TLHSNxYDUS04QKCW1YrDCX0KVEpnVaJmPctC2KjxA0NEqtUnTo6qe3DgDd4XDytfsp8l6aOEjOzAn0jB6Vz76boeq/F/6KyXz9LF89UAqT9XSI2g7mpJl6yoT6OssdTTamNOsD1MqX/NJ9Zc9VDbPCiwE5cYgSq1ilQ+/qixBX5JlhxsjZo6rj8G0QEnlyc4M96k90UK9paEgthcdwMLly00vX3YohBPHHodOLQrMSskWAcSABYP9GF8GtHi99BWAeAlMLj1UoHJ2rzh1IVB4+NKKuVpaSb1bAh43YUP1US08ypO2UW4mPzakeuCptqm3uV51I/aoLdK0nd3aBDfaXOcTzF9t603LN5Qf82Aq6WoxqUuQxzQyqVbsFW5JRw05TupatR9/vDS6Vi1WBoKxpB6sUBdtTeRPCIMIO6atlZ1gy25fYVKSx+W3tn/zs8kxyeNKw7RJy/iMfE2rDOuBi1Ko1lqMybShaU9ew2NqIz2kkOhBh/xF11vSmYcNF6mUZn8R9OqBiXngQbvI/2W1uEfLGxHEZQOdd/uNfhqCqwcIRgf6kL3NjzjV7gW281VevNqcYr1MxWQfQioVSKqXkqnMYlnSxTieQJll8nya3+2HE2oEGYh6sUzVR/CtGsiKehAkeyf0IEA66FrmJ5VUtBZL0/3rYxXiylPlyCKmjkqhO98WebR9nGXxlAFlnpUl9SBHKWywZg46b478YyJz6HoHWB1xxBFHfrjiAKsjjvwI5O8BVhOAMsoTcCmVAVD+05BdhXiCCBtYmyNBflZYr8DdrOjK7xqyqx5CDTNVl5JHHU4mCFbAawfzBjxYmCBCQ3kV6CuoVPDMVMqYPz5+N4WYyFO9nSQzBu7qtfGa/DwEVKmiIalKZ/BBgT5/BJqCY/XsKPAVJQomBFkm9mfWusIsRsXP2kPS7CXLz+pJEkwqrQ3SR4Nn6SN1BByyg8oXvvC7gv7mFAq/pbowQchjX88DTC/4kZ5CnDjtIyzV8NI020cwoQsVsEt09ugx9VTBS5t4BfI2NLijBMsEgVx2cxNa1QYGOlkmidJkY64VPKgNlDftw+Oqqytl93xJd/VZaoMZDdXW2rSmh5yfbBvrGuqvF4FRUKk8jPCY2k52V3tSSVNemgAmSLP4o5wFam6dk4F4bUI+xXobgDAQp2uUnQBOD0SOtqfSayOeFAIswLQfTyQIqhK1nbzQhid94iUsRL1y2vfU7i0kNLMoj2zPywSp0k26CHh1jfSw14a2fVd+maT/COoE1aZ3njrpnqBJeC3r1mw75RGjTtLYz5OmF1r24Wf1IqqKxpoGlIibsj1LUhvEaQMBKFuN+ilj1p/HBfZuj88M+7V7MXkt8zILnzGZTK2eWT08UK09MgqTpKmTaqGRAbqxzL169IGMRhqYtCybdVLd0vQbDfPnB16u0RHGmqyD2lwWVXvLFsxG+fOle4LVNt91VXPR5rju//8ospssYIs+/5sc/X1kp/nP8rfO/1ciXXW1A6yOOOKIIz9c4Z8YRxxxxJH/ICbgVBDMwJgfFdqZl+I8vmwksIccatiqQsIYT3gYELo1145ntE8pI01zpZfHzfBFZmBfqX4tO9C2hx3rqEBW5SpwNyEy0+u74JVQ5ooz4OZVLEc9e4IpDZVFZsDMtXMzYlZvq5swJRRQIK9hwgrSFZQrqFa/nQnM+S5oEMwIGAKhDCBAEORRE4Hzg9GU5zWcWPpKTx1V2YIylS/7GMjSceYnde3eQsEuAYZfpKO+CyRt6NF5Oy/ZUgG+leTVGjbNgDyYk4WUn4DHhKaOzeBg4JJginAE6YYmoCGMdBOhMhZjVtLDVj1xdKiuypJWLuZA22lOp+pg0IblSld1ZMseJm8ekFZqW/Xwmm1xqbPqqOBesCx0sS82J80fEH5jCh1jWh7QMV1jein5WWL6anmpRGCm+dCeYJDs7WNWhCUeVQXkNymBJQ2T9CR4KKbUpnxvRqaZ19mcu+nFE0xpyLqXjaJe179Aoq2OEQOX/KLeQdOLy5ceiAie7V5jZs/rzYgBpk2oR5IvNY58RnZSftLbAKw5IHV5luUpD9Xfrq/d7irBtImOMY2X/mmxripM547aRv+b4dqsovF3k690V9lMQR20l6svMwNur5bRYv10Pf1PusqPzLBk/WPj6z5S3kfbMUZd9CDDz/vPCvht0DVn2Gaao5qVwfrQniYLYwnzbs6bl2xtP2wx95r0IoBLX/mMUsvHjB58qT5ql/8o/waaej/62RFHHHHEEUf+e+Jsa+OIIz8CUQj5393WxoSsDEYlR8FQ30ygq+BWgStjTvOmHhk3Q22ma0jHsXjjBtREYiho1cb0FnoJGrWNjZi/fg2D5iByCR0KmiUKi5WXIMPEuMxT3zWfUgGwHUBr+Cc/6ZwhIZ5nWjOfkHmnvV7M2bAam3buRO9O3aChyUnmr7QGXHi9gEYDVk2vEY9pbqACcFlF+4rWJWL4bOZ3BqratZXeBCjlTRsIAKSahjtKR5WtA3rTYlQCUKl5FEqVrd3zrBQK+DVcWTqoh0e4R+uqzsxMOsh+Jl/Bj8eN8qY6vPHZR8jMykJBXgujgxIoN5Oj2k7Z86X9Ys0+rcxcEGUsphMyFuuluslkAj8Br2zjNnM0JbK+7N382VzDHJS92pRplUI5GJAz9bPP6ajRiCCvoaiyq30hr2m2gRxC6SVHy2iugVlspy4Wt21OeOzUshUhiBjGPASrspMu1jBeDeeVxrVso0/mzkScWXRo0YptFTcPA7z0E/X+GmH5spd68v/iw9RDuttgKrCV9raoTWyt9D/1N3Vmg+qhCPNVD7VwjDVhHfVJF9gwaCxj0qt+ukY58Lspxxa1q67W45ZPZ81ENMG6tmmLVDxuhvQKMJWH0cPYkAlZjvzVBjy2KXWpY/pv583lNxcKWrQwDxGMKvxPox4k6nlVycbH5bvGFjzByuoh0GczvjPbLXVt3wFWgik9FnaXHMS8RUvRoV1bhPx+A63q2TV7KbN4zRc3q4VLN9WE7/J39VSaeeImvXyPSfiFH2295Af/4fW35G+l++/m87+U5sukr7OtjSOOOOLID1MUzzjiiCOO/EUU8Gt4r+Z7mqCdEKHhnwZKzK8M+6V4T+GyUElDHrUK7VszvsbvXn0eJfV1cHs98DI4PFJdiakfvocdZYfgYcCoBXN8xBBtj+LiS2BlemzsiNku1/KZlWvNqsKa38eyFchrnqs77SO3eeFzMS++5q1fj29XLkUjg3uz8JKfulrUmef0UvQtzNAiMArEzXDJlICDdfR5UBpvxBuzvsbaot1w+6mZFsNR5VR31Y8fTS8U66NAn6USfHg9K69zCvAFciCIaahuwmLQz8BfNjNASmqwWE/onM8iQAiZmJ7nYoSLMPWN+2mHgB9V8Rie++wD7CjaD7/HbyDAQCvLMfrwWjd1sPSQgN8NwFKMns220nBat8o2trLhQj3Jgtg47ZLkK0UdjZ5qA6Mj8+B5LTGU0AJCSiPa0cJTIMywfNNzyGpoMZyk6kc7aG6qYFuAn+I1acEAr5BfCHTUttqjV3OKLb4TF9huHlTX1+ONr7/A0r07kAz4aBvqTt/QvGQBUYD+oIWcVHW5XiNJ6Yt5c7Dv4EF4QwEbkjQvlQaKWwR3tk2SbamFlWQqI6YN+U96mBf1ZNmqs+rvZh2kqOa+ys5sRfoY20q+aYabyx6yLG3ItDrnVb35onoUOz+d0zG1t5VwUW+eMZexcNYnxrp9MG821hftgyfop460LzMQ9CbVDvQJ2c0sTMQ8E7SVHtxIJz99qiFKWJ/1PbaVHoTLR//keT/TSjX1pKu9Erw+6fUhGQzAxftG9hYI+1UG6/vhnJlYWLgZvqwM2teFgC+I3YdL8dm871GfisGy5I8Ee/qKoJSeZxbhkqvq3tHDA+OL9DFTFvVOy5+lqx4AGQ+y4duu+z9H/mFodcQRRxxx5ActdrTjiCOOONIsBtAUbAt0SAamx5ORa1pzJ7W6qoEhBY4CurSZH8sI2QSuCQaxq3Zuw9szv0Ja29YwH0FZk/I10MBr/QHU8dj+xlrsqa9CeTqBREaA5TI6FjAJ3Jjvnrpq7G+qMXuPqmwXYcBNkIj6/ShJRrG9rgLlDLbdGZkI+DNssMvwododQ1G4BgeaatGg4Jl6mGBa/zPqVkCtHjPT06kfBt8IZTDfACpTCexu4LWJKGIEKJXnTRN6CQ6H4xFsry/HHukk8OP5OPNIEpYitE8Ry9vTWIMKgntCw4sZXLsJKwKWfTy+p7Ea1cm4AQpBuWjAZeqaxM6mKhRF6xBhXqqPgIDKmocHAj/1oAk8mggWe2O12NZQjkPxJpat1Ybt9qmPx80+oeWxMPbWVaIUMTTRdmboKq+tSCaotwsViRj207blyZiBV0GveuSqWL86nq8mdRyM1qMxnUI85EOVL0Hd1VZ1qKPtXAJD2ZH5pn20GW24K1zNNJWoZ7u6rYAI35QrKD6caMJu1u8w9Y3zWsGwWfVYgJqZhcP8vIM2LY7UIebhdQQwexC2YIl1Zj4lTQ1oCgXZ3mnsJeyG4ylClR4QBFDBVDvYZnvDPO5lO9OGamvSl/Fl1p5KW4gR5kqZ8y6WdTASRkxb8+hFnVVmI02+J1bP8/WoTLJ0K2hsq5V1KxNx1PlcOJQMoyzSSGhj2f4gqmjTvY1VOBCvQ1OAdaNvCvpUph5yNBL0Sprq0OD3oZZ6ljU2mh59QaabPqfrd9Jue6O1qFeT0zfUU5pgm0RpCzN0mm1vBTKQJGweRpS2rMaBWCNifsKj2sD4UYi+lcSe6nLsY9s3qU6E2whzOxxmmUGWz6ruaahFRTqOKvp3GV8NWUGU8h461FDPetJunqDZT3hnQzXrRb1ZdsAbIsRaiLKsMvpMVdCDg+koDseazL1tLGzubT34sMH1nyXmHnfEEUccceRHJy7+AXD+AjjiyL+4/H2LLtmQZGlLFQapMQawTQywq5saESKgZHt88DKAd7uJFeqdYsAMglRpNIzfTn2eAJZCdfFB/PHa63Ha6DFYvaMQv3n2Gdx19bWYMmwUdh8uxwsfv4PDlYfhJeBqKOh1F16MUd17MTh3Y8n2bXjn009g+T1oICi1b9set156NTpk5Jp9J1+a/hlmr1iC3IwM5GTlopQA0SkrHw/+7Bc4WH4IU997E03ap1M9jIk0rrrgAozo2RueeAxxxtNmIR5WX3M7LQLfrrp6/PqJx5GZl8u6uVFXXYVwJIrzppyOCyYcz4QpzFi9Ep/O+AqZ2VmINMXQvnU7/OySi1GQy/Jr6/DyB+/jEMv2E3rjjTFcfMbpmDhiJGrCMbz6+cfYtnsrQtpDtj6KC884C5NHj2RY78LGvXvx7HtvoY6glBPMRF6L1pi5eBHuvelmXDxuEhKNYQJJ0sBHWV0DXvn4A+w+tB8ZmZloqG/CmZOn4Pxx43GkpgJPT3sX2tKlsbYKDbEIGqJxnHPKKbhk4iTU1tfi6Q8/RqOgtqER9XU1iESjOH70WFxz1nmErCSe/fg9HCbIhtnOdUeO4IYLrkS73j3w3JuvoLqyCkHCYSqexOXnno2Jgweb7r3lhYV45fMPzT6qiXgC+YEc3HjBZejTpj3BLII3v/0cC9etQmZGAJGGJowbPgpXnncRDjG/Wx+6HwVdOyODeTYSkOqp11mTTsEVJ06BKxkxPXqWN4gN+3fhoXfewvbDR9A6Jx8d6INXnnQKTpk4AZ8vWYSPvv3G9E7HWOeubVrjpgsuRefcFogSLlNu+moSBGE3Plm+CNPnfA+fj/DVFEevTl1w0+WXok0Gobm6Gs9//D4OVFcg0xdEqi6Cc087E1PGHoM9RfvwFO3uy/SirLgYHVu2wa9uvh1r1q3Dx199jkCWH+FwE3r37IPrzrsQ+WxX+bE74MWWA/vw5HvTsKz4ADpk56BnMIRTJ0/ClBNOwcJV6/D2Zx/A5U8hEUuabYp+cumV6E4fiNB2Woc4yPujtKoedzz/HLI6tkWyljBaTzgOh3HmpJNw6YmnsCwL63bvwpsff8iS2b7JOAryWuHWq65FjOme/vhdzNy0Hrn5LdCZdT1j1BjCaRrTFs5HaVMTurfMRy/63p033ob6SBxT338H5eFKPcdAkPb72UVXYliPHthSUoz7X3keue1aoLz4EHq3botfXXsjMt1e00stSNdvFfV+az70/yvCX2VGL2fRJUccccSRH644c1gdceRHIArY/rtzWLWnpMJNLzwGqmpSMXy3bgVmrF2JMsJc+1YFyLbUs6c5jAxSFawSgusTScxbugwTjhuPbALWvCVzMX7i8Whi8D9r6XKMGzEKbdu1wWOEj71lh3DrDTfi5PGTULivCHMJHuPGjEZDUxh3PvYYevbqjZ9fdz369O2L75YsxpGychxzzEjMXL4Ur37xCU478SRccdpZCAYC+GLu9+jQph0mHHMsXvvwPew7XIrbf3Ebxg0dgcqqCgPrPbt3Z0CtXlE/0oRKDdnVaq0a/lhLsPt41ixUE+IuOvVUnDp+AuoYyH8wczoGDR2MdMCHZ958AyOH/n/tvQWAXdXZ/b2uy7jPRCbJxIW4ESBI0OIUL9AWl1KkBUppixUoRVuKVF+sOCSEOMTdXWeSTGQmGfeZ6/dba9+ZElrgA/7lfQOcFS73nnP22fLsfZL9O8+WYbjlquvRs1d/vDt9KuKREEYOHYZ3Z8zA9BVLcOdNP8XpR09AQ20j4SmEIYMGYSrh8725H+L6K6/EWaecgdpQEK+8PxGjBw9BSlYGHnz2DyatG6/4EUYNGoIV69dja+luxnMM+nfujghtqgGoTuZ79tLlmLtsKX561XUGpivqGvAG83HskeNYJheeffN17KupwhUXXYTjxh2FWgLupNmzMGLIYKQSrP8+cRJWbtmI8886G+dMONnU7WszpqBL924o7NYNb8yajnnLluGUE07AcaPGoFu3IrzwzlvYsWs37v7RVRg/bhzW7C7GzIXzcNTIMbR9Mp555SUk5WfjtquvxbCBQzFlwXxUtDZiwuhRmLh0If4xbRK+z3q68JTT4U9OwivvvIms7Cx07VqIiR9+iLqmZvzg1DNx2jHHoiHQhrenTcHAvn3RjeAZJQBHY6wjpxPJGZko2bmLwDsK5zB//Zjf0qqDuP/5ZzB26Ahcff7F6NunF96ZPQP1BO4Rw4aaYaya4un2+bB53x7c/4enMI5t8MrvX4yunQtZ5zPQ0FCFcWNGYRJ/ryB833TNDTj9hFOwa28ZPlq1FMcdMw7VbU149v13DUCfO+Ek1tMw1DS14o8v/QMnnDgBP77wYvTo0hWvE5wdhKEjWY8Rtik+SbA7HUjn87Jy+w6MHjoU5zPvfXv3xAHC+71PPmHa99W8f0CvvviQ7by08gDGDR9lhkObPWBdDjSEwpi0eCG27izGdeedjwlHjzfe9GkfzWIbO4IFdOPRZ59DJ9pEz0xfnpvJ56m0fC/GjxqLHAL2qvUbadeBuPT0M9C/SyG65HVCgLapqK3BD846E8cNGYKMnBw89frLLG8j7rz+RhwzZixWlWzF3FXL+GyORTXt+re3X4eDz8N5E07B0KLe6JKZY/Z3FfppmLQ82hoZkEDXw0TtXGrNYbVkyZKlb64+v+dqyZKl75wSK8NqqG8EcbcDdW3NWF+8HQdaGrGueBtBqQY2px2aQ2gWmTEdVB6rZxiNIikax7XnXoDmtja8OOk9RNhJtMmry3vKm5qwYc9uDCH8pSenMXgcw0eOQBnBcuu+Uuwo34eq1iYMYwc5FA0jMyMLo8eOwbyli1DW0ozZq5ajc14BrjnvIozo2gMXnHSKgZB4NOHhcbDzXt3UgG2EPjvTveFH1+Cck05DOBLBO/M+xMMv/Q2/e/0VPPLGi/j71HdRF2ohmdvNCr0nHXMMLiRAj+rTGz+85CIzv3XNmrXI86fhodvvxrknfw8lzPve2iogNQV7qivMgjqaU9oWDmHT3hK0Mc/XXfoDXHrOeaipb8B7UyajzxGDkJGXh5ZgEMNHM69uJ8F0LTbsKkZJ2T5cSludOngEjiHoXH3ZDw2Eqzwa1qqPGb7cGsT4EWPw8G8eQAaBb0PJDgRo+5rmJlQ3N0Lb8Whe4rknno4zRh+Nkb364TLGW09o3bhtO+3vhsPpxmnjjsfFhI1Rhb1w1dkXwJOSZIBEQ7c1lHXkgCE8fyEuPPoERIMBbFy7DpezLMrbkE49cMMPr0V9SxDzly9FEu32M4LsNef/AFWVddhbdoAw40Et672N+V6xaT065RTg0pPPwJAu3XH5SWfi9ot+jC7pWQTxMIE/glMJX+eOH48xPfvgsrPPQ0Z6JjYwv3HaVEChbWQKUtIxfvgIZBF4+/bshuOGD0NeQRZW7dgIR4oPF51zLo7o0gXHDx6GE445DrMXL0ZtoMXMkdYczjj/lVu9jWH9Hvzg7HMxjCB+1lFH455rbkKf3M6INLfh9KMm4OHb7kaK00Uw3IYmRxRtbjtaY6phG/wur4Huy086AycwL5u2bEELW/ygUcPRFGpFducCpHcpYJk3IKYhwTY7Yixflt+P8YOHI8vnR5/CbjhxxGh0IRiuWLeGbSbIuj8Pw7v1xEnDRuKUCRMwd8kiVBIinXYbXHyctF1RhHClZ/LiU76HC8eNx5FFhNyLLoPT5cYcPheVLU3YW1ONgaNGmhdNaSlpGMRnauHGtWgLBQjYg5Hq9KBzVjZOHjIC/Tt3waCevTCkZ29kOr2s22EYN2Sk8a6v3bsL/UaPgMdFyzlcGDJ6LEqrKrGrvBxa5EveyYtOPwdXsA2N5z0upqfVsc3CViRCs9/v4QSrlixZsmTpWyELWC1ZsvQJOQhLWk1V+6iGCa2pSckoyi1AcjCObtkFyEpPh1al1b6LgloBq3AxTkDQlh1RdpIHEtAuO+cCTJo5A0t2bIWtfTEjeR7DoQhWLFqG3z/xOH73+GP44M13kZ+WAa/HizrCV9zpxHtvvInHnvg9HnnqUaxduBRFBV0InZr/6UTXnHy4GEeMHXWEgujZqdDM80Msih+ccw6OGzYcb7zyKm779a/x+z+/gJ179rPz7UQTgbu2sgIN1dWo46e+sZ4wQCAgFPm9PuYhK7FFT1Mbku1uFBK2GuvrESaErtmwDk8+9STe+OfrWLhoIWobG+FgXuwE3TOPPg7nH3Uipk/+ALf86he495k/Ys3uHWi2hVFaWY6NWzfj2WeextMs74vPvgB/xIY0Asy+fXsIVQ50yS9AMBhCjKCXSuBzOrX4TpQ2JggYCIgj4owTKGrx8rtv4fdPPoEZ06ajpLiENk0saBRlnSX5k2mbPERpp1hzM9IJWRmEvVAwjBDt43B70T2vEzxhxtfSAq/djqyMDITCYURpO710yHQlwdEcRDAeRll1OVo1zLZHIYKtbYgSVHOT01hPLtQFmxAgsG7ZtRPPPvc8/vk/L2P+vHmoqaqGTyvOsh3V1dYRat3wsC1FGltgawrgYsKOhgWHA0ECGdNL9iNOcAu3NfDYBp/Lz0ZlZ5kcxkOqfXdjrJNwIESIp00CAcIb7UK7t/C+FLYbLXoUaWllu40iNyUTrQTQUJjtkn/kQQehr6G5Hl0KOyGF7TDa0owoQf6U4SNx6Znn0N4uHKirw6vvvIU/P/csPpo6BXt2l8DO9upiu9EiRS62bX/cgWBzKwJsIkHmrYZt6NlnnsGTTz6Jp59+Cg1lB9E1KxdB5s248NQkCbwR5tmh7YiCLCfbUoT5PlhTgbzcHPhZzmhrq+bm0G5utAYDaAnQ1iwjC8ka4ZPFeLR4We9u3WmnACJNTcj0+pFH8G9j2NZIiLYI4fW33sTvnvo9nn78caxfuhK5tI2GesvWZtsoArTZponpxTTkOBJk+6WB5A1mG6hvamQWg1g4dx5+//tH8fhjj2HWxMkoTMuBm9RvVifmx8e8xGiEKNO2OTVXV4CqF1eau6s54jK6JUuWLFmy9N+TBayWLFn6hOwEBxf7oOrsat/OFKcb54w7Fteefh4uPek0ZBOMYvKQMVxcC8PIw8LeuebFmYlvvEdQes744zF2+Aj85a1/oqGNnWQChdb4cfGesaNH4baf/AS3XHsd7rj5FvzsuhtQ1Kmz8eCo837hWWebIbY/vfZ63HrTTbj+hz9CLtMNE1Kr66qNl1KL0oQJFfsPHFQ32YBafkY67rz6ejx178O46aabsbmiDA/9+Rk0s3N9xTnfx6O33okHr7sJD/3kVtx8yRXI8KeKK0zHv7q2Fh52xl0OL+OKo76qFhmZmVixfTP+9NarmHDq93DfXb/E3bf9DL169USYkBkNR5Hu8eOWH16Bp379AO6+6xcoDzfht39/zniks/PzccSgQbjzxttx+7U34DZ+7r75pzh61GhkpaYRkGOoIRRrdWJ5hDuGbZudWmhLLT0kz3RdLIRHX3we1cFm/OKW2/CbO36Bs08/3bxQ0AsDrW0bYH4aCDMCMIfbgxDtESSceeUtI3AFCE/VzFPYxXrze9BGGG5sbIKH6WiYuFap1dxeeff04iE5LRVOvxv7q6sAAr08lM2BZgRDbfAkJ5kXEQ/9/QWMOGYcfn3Xnbj7zrvQf8BA81JCSiaUa09QbetjY73GfG4s2bYBxWV7zNxlAY7ajvaZVZsThEaZxw4AksdcdaMFqjRMXV5ybbOiFZLddjf8Tj8CBFUz55pl1FzqZh7rxYfH6YRWndZcbcWd7EvGgYMH0EIAt7HtOH0u7Ni7C8vWrmU9NePhvz+POubk9lt/hgd/8SucdfIpZl6mTXuO6oUAfzMyM8Q3YmOt2GPIy0zHTVddi9tvuBm3XH0j7v3Jz3DBqWcgynauOkyMQGApnCpE2NhVLxicTg9BPRUNehmiOM0QdRvrJzFiwaVVgxlWrxBYKOaf7YHX9lYdMKsAR70uA7aNtfUspxdujwdutp2Lzz+feeEzc80NuOtGPlPX3Ig0XxIfR4GqXsyE2Q4I4W6veXYjhGezv69WqGb9+L1e+Anop40/DnfecituvPpa/PzGm3Dzj65E9+w88/yaLXyYZ9Wr8qZ9adWLkFdVq1HrUHVnyZIlS5Ys/TdlAaslS5Y+Ic1DU0dUAKOtW+S5yvH5MKhzPgrYWXZHQ2Y+mBkGHJdPhZDDDrCGr8bk2WLnXp3bFF7/8VnnIZnwoLmkEXacs5KT0Sk/B1sJOxnJKSjq2gVbijfjvfffMXDVr7CHGZa5s3QXCvI6Izs1C7OWzMP8BfORErXhyEFHYOue7Xh/6VxUMOXZG9bjw1VLE2AXjuGVt97CaxMnGlg6atBgDO7XFw2thCzCmydsQ1IU8BCMPMyLl4V0ReQ5IjY5wpi9fCHmb9qMA4SayQvnoqqxlrA5GCF5k1iWgoLOcLu8WLJoCVatXAEXYSFG+Hhj+hS88PpLxls6slcfjOg/EI11jYRfH8448SSUbN6IQDiIwh49UFlbgX+++zoqqg9i2IDByE7LwORZ07HrYAV2VtfgtSmTCTKNtK+2USGsEAJicYIswbaaNuySl4P83HxUE3YWrlzCcrUlhqASNEKRIKbPmYVVxSXY29yCDxbMJiDZ0LtrDzi09yahd/qyBZi3fh0q2gL4YPFC1NXXYdjAAbATBmOhiKkjYgwibWEc0a0H+jPP70ychJ2VVTgQbMJr09+Hk3B41OAjUUOglwe4S+c8eFJTsHHrVqxav8YAtnyMwwYPQ1l5OeatWoW6SAxztm/EXX98DCu3bIHT7TbDsKPMu9kuJqKtguSxDyJoJ7QT2LSitCMm2mOdERRtTEtDe9fu2Yvquhb06dIdDVVVmLN0HirDAazfsw8Lli/F6GGDkcZ6srFMETtBjbDbs6gvGuubGHYZKgNtWFW6E3c+/ShtsAithNKWtjYUFhQgPScL5Q0NZqhtWwvh3+5iHvVAJF4kyJEvL/wRPbohTnAv3VWKbl27I8mfhonTpmDl2hXMKwHXFmW5WIdRl1nkLNXvxRq2g9V79qChMYSRfQch1NKCqfPnoKIlgA0HyjF36RKMHT4S+Zny9Av7CPnyoPOZigSb8c7kyVi+bQcOhkJ4e8YU1Dc2YPSQ4cj1pyKDILu7pBgFOQXIysnBosULsHzBYt4LJDnc6FnYFZu2bsZi1lFlY4DlcRpAbWiqxaL1a7F5fznTzUVhbg62bNmI5LR01mshVvP3e1Mnw8Z45MmXl1bDtKN62GkL5s78PWC2deK3PmbvVkuWLFmyZOm/KGvRJUuWvgMSVH7RRZeM2Bnt+DI/43EzJNOm+9VpJ6Aa/xf/k7NFsNbCTv3q1avQp3t3duiLzBDXrKxM+HzJKN+5BycOH47+nbqgR+duWMFwH8z9EDMXzcPKNWtw7MgxGNW3P3JT0pBCkJ00Yxo+WrYE09mhLyvbj+9POBVFuZ3QpWshyqsrE0ON167DtuJi5LCD3j05HaeOGYcDdZWmMz+HMPfhwvnYxeuXn3E2QbIvYgY6CNWyhoZbyo3JznUzAXzNpo3w+NxYs3GDAb0l61fgnJNPNl5iv8uFDdu2ML7Z+GjxPOwqK4XP40JRdjbGDxuJJoLH69M+wJxlSzF9wTxs2rAWFx5/Er43YjS65mVjw44tmDprFuYuWYY5hMS+vbrhxJGjkelNRnZOLqYtmIO5Kxdj4erlZngu2kI4acyRKOrUyeQzTJt7CBfypE2d8yHtshiLVyxDE6HVQ5A94+jjYeO1xYRFh9OGRauWY9riuYSNdTjvtO/hzCOPQ3NzM+avXwWPPwkbtmzCbJZj/tLFOH7sOPzwnHPAhLFq3QYkEQyPGTPaeOW0InReXh4WLl1KmF+EWcsWEWY24drzLsLJR4xAWlIK9h0sw5QPp2Mey7V5E+93O1GYlYWjBwxBt/wCAmuZWZl3CW0iOBvapz+uPvN8RAJBLF2+AkP7DcTQnr0QCYcQYM0sXrUSRZ07YTihP05QU/1oUa8kpxterxvvz5lpYDKZ9jjxqKONt3Pi9MmYv2E1ps6dZTyKP/nB5chNTibIk/oIwdpyJScr2zwDk2ZOM3aYOu8j5GbnMOyP0T23wID65NnTMX/FEsxZtIBph5GTlIwTaB+tyKt2fRThsIhQGwsE0LUgH2E+CK9Nfg/zmedpTLuluRHnnnwq23AK040RWPmE6GUC68abnoLpcz7CnIUL4Pf5MWH0aPgZbuL0qZi/djnbzWzYg2HcdsVV6JaRTUCMwKlh3ATAhkAL1m/fhkzmdxHLPnvJfKzfuB6nHXsczj3uRCQ7nCxLFqbOnI4PCapT583G/n17eP1YM2pBXtWcLvmYzbLNmj9XbwUwhM9aem4mSvaXsv5mYPuWLThq8HAMHTiQeZyHGQvnMOxsrNuwHieNOwYjGL6msR5LCNVHsc334nOsodb/gnj9FaH/UcZB3v77sFB7XvSSzVp0yZIlS5a+mbK2tbFk6TugL7OtzZeT4pEX0I4A+3/7Kg8ihR3ygtRUOAlTMXamGwm6peUHUEjAy9DQUpcPe5tqsL50m9lapQ8Btl/nQtgJTeoAa3/L4vL92Ll/H5xuB/oX9US31AwgGEHUaTf7WK4r2Y7GtlZ079QVyQTceG0Dehd0QtznQvGBvSjes9eUuQfjHaQ5rgSAkE1+vwSsa9ix8RQRtDUUc8/BA0jNzEZFQy32le9Dbk4WBnQvQmr7fqKVoQA2lmxFMBhATwKWQMgdCaN7dr5ZzGgP79N8zlAkgq65eRjcpQgupemMoyYaxPZdu9DY2Ip8Qsegnt3hi8gjTLsl+bGjshzb95TA7/WgX1EfNFXWIi8tjUDoN7kVANjluRI479uNkoP7kJmWwfIWovZABXr36IFSQs0vn3ocl5x6OnoWdkFp2W7kExyHdO+NTJsX+xoa8fPnn8CIISNx7Lgx2L1zO7KSUjG8W2+kuRxoI7DtqWqAi3VQ2DmXNRo38z9jhK2ypnpsoL21CFavgq7on98NTtYFCO31kQDWFm9BI6G9N+3lc7kRbmlFz/wuZm9T1dXmXSWoaWpARloqBnfvhRynF020Z8n+cuRkZiE3NYnmjKKNILWb5zLYdvJy0s2iRaD99YLEE7ObPWM3Vu3D/oMH0ZMgVlTQGUHW4zbaZD/bndvhxkDar6sW89IWRoRZX0yeWhvboQNRlxNrSnegtLoC6YTRoQyb7fSbocghtx0b9+7C/ooDyE/PQre8Tmisq0NXphNhOy47UI485jUjyQs7QU1DrFuUn/172HbKkZaSjEHdeyLPR1Am4GrBJNWbhjNHGC5MW+0s24eKykp0zspFEWFec7V3lJVhx/7d5mXJkG690D0lC1HCvKl3ApUgsMkWxW7mKz0nFxVVlShj+8zPysEAPhe+OOGLdpNXeyfzsZPPjY2A2pd10S0nm89MiMAfN3sG72Mb3V26B53TMtGHwBl3EYZZf1qgLB6KYmhhT7O10966KmzWvHOWu6iwu5k/7gzF0RQJsgy8PyePMJ9KYA3DJM+8spn/Syp3B7weDlJelD1rWxtLlixZ+ubKAlZLlr4D+jqAVXGoy6f5a+wLmnl4mgsn6ATTcREWxIg2dszhdhJ4IoiFY2ZxHTsBQT1bLWyj8cfhsObLai4s/zhcZg6ig0Bpd9jMXEwtXqM+pkK4eR2KU55idqo1v9DBOGPsUCuQh9cddhej1TxASl5LIZGdkMjea0dn2qF5fQQKAanP5paREGYnnodmLmcoFoIjRHuxhFFt48NrWrE3pnDKPoEoFgyz38tyKjtOjwprhpBGg/I+RU1cLnaM9RGFCB7ihEJ5BpU/WoAdaHeiKCyLrjt5ECeshZl72dXF9LQljzLuJHTFCUAhXeF5j/LGezfWV+H2++7D9Wd+H5ec9T2z/6ZNNlP+CVfloTbc/NCDGDdsDG66/DJCV8iAl0svAeIhgrXy7yeE0060V5wG0HTFqNoK09PiQ8qt8mi2m+FveRBldydhSMNuw7ymOZ+q31A4SPuoLjU/UsObWS62iyjTVbuJxxw872G90obRkGkLNtKP5mRq7nQwHjRl1DBUrTwr2HDZXDSvi7a0I8C60eJGGpLqYptLDEllVcvmWpCLeQiyDG7mR6MCBFFu0HYER62orCYgL6pJX+2HcZp5tSyTXmaoHhSojW1PAOgWiDPNMPOq4e9ONiwb7Qq2NYF51M52QTiUR5ymSQyPZzxKi1mgnRy8jx87wVlec9mfv7USLxNHjPfH+Qw4WB/KneILmfbD/DCci+FitK8iVl7ldQ7reWLZFF4LQ3mcbpNXxsS2GzH7sbL2jF00TNfNtulhnsO8ForzGi+pXWl+seozqiHU/HbRxh6mqboMRzX3lW2IdtE0AW1pE2O70TBlte0IPxqxIO+lbCy76rvjGTscpLzIChawWrJkydI3VxawWrL0HdDX5mFlNOrgq5fKfrzpGKrzK8+SOtFudtI1nzVkYyeXnWkTQB1F5kPzYwU0gkYtAuNgB10QqQ63PJ92QojijgieeJs6nLpdcGI6oTrQeX60CE7M5EHQxHOEH/VJY4xHq+xq/qMZzhzleWXDQBDTYboGBwnWAqEgz+u6KRNT9TBNJarhn4IKQZw8dmYbD9Mz50cFtxMe2MEnmvFcAhO02JAAVysuK5y8UercqzT6TSw0ZXHxIzhXfLpHN7v4P4G4PIOCoxBtoLy6SQ0CjbBTCyMRwhhG0HYw2Ia3pk3BmIFHYOigAYSfEAGN9cB0bYT3Jtr7jakfoEfXHjh+1BjYAm3MK/PDNLUCcUQ2IkS6GbfsorIrLwIYIZCARTmXbcxlSgtzyU6ab2ryTamONIdZYQVSgnItmOSWTQg+4koBoovHuhbmDSZ+Rupk+rKvXiCw5MybfsseBDzVL+tHYQTwAjp9NORWcaoVdGzH5GAmBWiqM8Evm4BJw0Yg1EGiRKrPRH4ExXaCulmkickpXRXRYK3KxzpQG9W+w3bVO9szMZz1oXwmwullC6vE3BjT3G99q7aVB/7WfFwhPwuvGxJgzbKpLZkXIqa8CVg2qz7zWC8ieMZ4ugWoamem7SoRfSus+an7ZAPmR1lmOC2WZjLDeIx3nn80J1p5iTkYD9P30Bx6TkWeil9wbBZ7Uvloa7Ud2cPMY+cPhVU8epbMs8trqnfVtoquPHR869rhIuVFlrCA1ZIlS5a+ueK/j/onzJIlS99mfV3AqmjUIRamJrqu/KWOLX8IGtUlNKsIE4rUyVUHOqqTvO4SoLC7rn0m+dNccwgYY/JUJbyk8nSF7RqCyVTUyVQn3/TKE7/Vj//k/o+CNOELAYHpK0fyAgkGzZxA3isAVofe2W6DsIlK8TNehhXEmY55+6JTpjPPTr7pnBOWPOrkR+Uh5c2EMQYwaTNlYwkdq+ACbrnX5EkTXMqNqvzQAkxbVhOoKHH+x7QNDPJM4l7Fw/9Ubv6MmPJq6CX/xwJGlBfm08VjDW2G3QmXz4ewhsLGwgZ8HMyHQEvFEsz5/cmIRKIItQUMbAqwjG0EMDKafvM+2U0gFRUkq0y8Zj48ZwCMfwyoCox4r+pINWk8mYxTkCiIVYaNZWhHD+nLePEMJcvzyTbC/IdJYyY+E0ei3cjrZ7Zh0YdhBH5B5s0ueJezXOGVDtOTd1u2kGQzxemgCUV7cYGmYJUA5mJYmU6e8ahspvomtCkJbbdkPK0mkgSk69uAmqqSh4I1k6YJpZcdLI/sprzoPv5SGWgg/kecbbeFruuHXqIYsGVIxWHgkInrj66bojI8o2Q8al6M1zynLKOiVSIKZ+pacSRsZtoD49LLDLUxxa94zMsZ/pHNla7qT81WbVYQ3NG+Ei8E+JvqKIs51GleU9lN+iYwY2JGTRgFar9VWTD5S5wyJ9sPDwuZ/PHbAlZLlixZ+uaK/4RZsmTJ0leTQE/dUwGXyCjW3nuVp1GeQIGAGe9qurDqACdATUMkBdEuwoKHl1wEQAFeVN1sm+5m55ygIe+YR8NKCVrqhGvbE1tcwyYJP/yW+ykBmJQ6yoxD+3Kav9raO+MmPQKGgLQD3sTHptPNj8N0+BmHkyF5XYCT8JEqbkUloGDXX946RcnfRApTIhGz8mUghBEmICTRH9bwUq3eK0gQ7IZ5f9SAhJBBENEOEu33Kby2UEmkm4AQEx8/miPo5nWFVdGUP7cJy+uCxngYoWbtSxsyHjmnKS+tqDy0xxtubkasrdVsLaRhrIqKSRmvs9fuMXmReMpcY3Z5LVG38hAK8syQWWWAH3nHNcRaNepUIUXcrHlZl9bgt67xPsYj0NLQYQO1+mh4NfPgjPA8r6veZFXjreWdyoO2UNHgY9WBSVvVbYCQYRlObS9hN2VY8Egg4716IaKh5KZWTF2xfTncpg2YtullWQmDAkOX8hpVBAkbmbIwDZVTeTHthX9kU73s0BELbtqqFu0SzCl9lVVDfk0++Ud1qyG1uqaP2rM8lnaPC3HaIdr+IgO0oRq5wFtSmjYXa1eHalv64n0ddcWQJt9M8F/PXlz5N+1I1uf9skkiCL+Vn4TNFJvyq7KYZ4HnFKZDehlhvLz6tIc16fN/pl6YgDGhAusCpWdcHwPAlL5M3i1ZsmTJkqX/ovQvniVLlix9JSVWCU10ctXxlqdPECP6UMdanXizWqq4gZ18/ZVjAMrAjR2VzQ2oDzWbv4nU0TbnjQuW3+zY17Q1o7apIdETZgfezo6zqNH4wwglUSZiOuECYPai1TFXj1nd9AiJS1lRh77DQ2igiOHFMZobaMCKPXKBVSQRqzmfEI+UJhM3wyBNOdlpZ5ry6sqLZvae5O+YqIzhBTVEHqbrQit/VQQCaNDcQ4EIjaBUBAvKa5D3yXYGcpRvxiXvoJNgprzaZTvZUPbgNYVlJIlrsgdhTwCjMsjbp3mnohbdo/nDZl5jxA6X7hfUmDC8T9GxTBo2q7K2hKM42NCUeIFA2FfcDGLgR0DnYp0IYFQnukcedA3ZFkQJ3JQ/lUGeRXnLdafdphmj2gIpMXeyjSmW11fzuiwMbCnbg/11VQyXKI+Gq6os8qwKvJQDwZM82AyR+BDuzH6oPBKSGYiS2dQ4GNZsp8K4ZCfj/ebHyTy1skB7m+oR5nl5V3fv24uKuhozVFntR83SpEUbO1kADTkWRMsODP7xR9ky9dv+hyfMPF4lxGyp3csrL8PomrEazwv2lT/Nyd22txQHGur4mNAmkShqWpoRCoZZ74yP91a3tmDz/j1mgSMBpJ4r5U/20UsIg6JsK6aN8juq34JvpuaixWVDpa301C7M1kjMl7EXz+nFh64nwDNx/lCpnCyiqQN9TLn1ab9mflDmfh3zo/gSdWbJkiVLlix9PeI/O5YsWbL01WQW1onLr8XOL3uwBgYFlK7ER76yxJBR0+tmB5s0JjiwuxFwefHTRx7G/8yainiyVsRVL5h3uBIrq0aS/Hjq9dfw6Iv/A/iSyFsexuVEkB37MDvpgiVHVDErHaahIZTmyPSjDURJ8qAKCM1wUF4Q1Ap+1OFWCBfDmeHCjE+eNUbC/9ThZ/wmHcEf4xH08T8zL5RlkJdYnkozXJT3al6m4jMeUZcLBwjjN/7ml1i5Q/uOeuFm3jUMWhBmwFowQvvJ6xpmrz/mTJzTkFxBohmOqjzyo/QMZKo8zJvmUOq8WdhJsMiPgUiVTXkgKQkqRBLyeWoIsCpH8KihrmbuKuvHnuLHzNXLcefjj6A1GIRb5RCAErITQ6YT+RIcqpYFaIlFoGS7dqAS+PGazYz5Zv2SuiOE88RwVMDj9WHt/lLc+Nt7sbO2FgHa/hdPPIp/zvgA9mQfQoqbHwNKipe/lbJS0DdTUbMwdoq7BIQ8ZxpaIpTKbzx9Kp+xjvLFY5Wdaa3eVYw7//A4ttdWo5IgeN8fnsBrUyfC5nHTTgxPeyuOGCHSDC8m5Mq+DlKvm/WltqF2rrKaNmWSTrzckEz71krADKMtiJS4AWnGpaG/ensjG9bHQ7jn6Ucxac5MuNneyxpqcd+zf8S6PbsBtwc2pxszFy7AjffchY07S+BNSjJpmfg0Z1ljuJUHVqxeEsjzbebqmsKq7TMl84KF15Rnk09Fwd/8k7BmQrrW8a0cqtl3/DbA2/5t2mD7+Y5vSWVXfbUH/Rfkas62XuRYsmTJkiVL/02pP2HJkiVLX0nykGmorHBKvV6BmsPrQcTN8z529v2CAnWcGYIQ5PKwY85P1O1G0O3E/sZa1LY1ISaYZffXSbgB4c7mchtAqGhrREVrAzv87HAzbjvj1kql2pdUQ0o1PNdBGHBpuKlWefW5oTGviaGiBBwH7/N7ECac2bxOM39N0GVWWCVM2H1egpsDDobRkFXN5VR/W2Di8/oRJsTEmZbH5TPgKljQ6rB2nw9Bj4sQ4YKb4E3ENL12ddUFK4KEJoRRWlOBUIR5FCATKJVenPnQliLaV9UMATZDjWk7AlSU15DiTXyznNrKRosz6S9qQVrc40DAS7jyumgrQrDfb+JwhglXTNgAt8lDYn5oyKGVX2Nw0DaybYRg4/R74dKwUxbUxeMGUsmuplrG7YSD9hN46WWDLYW/fXZEmKad1+TFFYZq8Sw368HYUqvuMq+xJNYpkxZsO/hDkOf0E0Z5r435bbNFsL+2Am3RkFnF+frLrsQJ48Yb76LajJd5c7LOtZq06stBWxjIYptRXWolYKUV43WtlOz2sb54bIajRgmEqmumLw+vPKxOH8MKyBlXI69VtDSjORRBcnIqLr/oEpx41HggHDFDhx1so1HWR9xtZ/uSvVlK1olbqxsrHl33Othm1YYcBs7Miw8BJO1i53UNr/XQJh3zYcPiatUhy6/47cy33+PFtZdcjvHDRqmBIcR2e6C1Cc1q28laIsuGUUcMxa033Iyibj0QaAuYsrgYb4zxRHxs3xpSzD96d2I8pmwjNn4ibrUtxsF4lTe9kPhYCYjUKS2ulZjTrbbMS6prfvRHsJlYcCvx0R9d0+sDnU+8FOBHl00aiY8OE9Izp0/7oSVLlixZsvRfkuM+qv23JUuWvqVSHzIQCpmOvVmt978kdVCNR4UdZW1tUhMJ4cMVSzBt9ixsLt2FpIx0ZKSmE5nYkSVgbdu3D29Nm4qlmzYhmuLHouXL0LOwE44ZPpKxObC7phaTZn+I+UuXIJaahNXF20wH+czjTsSu3XuwvboKNW0tWL1+LULhMLJz8nGguRHTF87DtLmzcbClATn5BUh2a4sZoIm98g9XLcOkj2aieE8p0lIzkZaSQjixoS4cwAfz5mLqgnnYW1uNtPwcsiJhmX8itNGKLZvx9swZWFuyDe4kH7Kzcw2MaJuXbZVleHPWdCxcudJ41TJ4r4bTyr5ahdXJ39XhEGbOnYvxI0ahT2EhguzJbywvw9szpmLhqlUIELbzc/PNPN7mUBgrt28nXEWwcO1qTJ43H9UElpyCXMZLyOQnSshcX74Pr8+aipWbNsCTnokd5QcQJ3hlJSWTHgQlyj3BmXnQ1jkiCkFvZSCA92mfaYsWoLqpiWXJIZB7sWjjesxcuwqlVSw/bVZeWYG87l2hVXkXbFiDd2ZMx8btO+DyJSErT+WPo76lBctZL0Had/qCuZhC2zezhjvldzEeWsF+M9vD7FXLab/pKGP9tLDJrV69Eqcfezw6p2ejlaCakZSC9OQUbC0vx84DB8ww3Tenv4/VtHdaZjYyktOgPVLhdGN3XRXe+WgW5ixfQjDzo7KlCWVVB81+tdpax9Aq2488sI2RCOavW4P3PpyJ0toaNBM8t27bgROGjkJBVpbZKzcjLR1pLFMbb1u4cS3z+QE2lpTAl5qK7MwM87Jke9l+7KiuwC5+JrIcm3btRHIm209qmnn5EiRw7qqqxPts6x8tWYKmYBA5OXnw+rxoDrZh1Y6taHLGsa54C0rY9nIyc83WOukpqaiur8PMZUuwZtcu1pUTjXX1SPUlE6jTTHlzM9Lg5vkw4V7xvDnlA6wvLoY3PQVZLIO8ujGWdeO+UkyaNRML1qwkANuQx3o1Lzf4vCU8pWwNLKPahEhSZhKsJv6YywZKdQ8Z28iY0lzk70RkJi5zj+LksaD4kGDmxyeP//Xr/17tWVEZPG4XnI6El/6wyqMlS5YsWfpcWcBqydJ3QOqffR3AquGH6jyzd40GAuRjL/6dsLAa/foOYIefUPfBZAzqPxBdC/KxeNtW/PKJJ9AUiyC5Ux6mzp6LHcW7MOyIwTh+yAgDX3c9/SSKCWWduhfiI8Lsio1bUFjQGWcefSxe/2AKHn71n1i+fh3WbVqPnNwCZOR0wr3PP4MdhIteffoRPhdg2foNGD1sBLxuN/4y+R28P38+ivoNwG6C0XtTZ6BPUQ/40/x44C/PYltZOboV9cGCFcsxf/kijBg0AFns9L8ybRr+PvFddO5dhIrWRrzywSRkZGdgUK9eWLN9G371/B/hJVQkER5efu8d1DfVY/igwQRLdeq1Kq0dVW1BTP3oIxw1ajgGdO+OyYTw+599Hq6UNPh57z/ffx/7q2pw5OgjUd7UiDueeJQQsxxxzXn0JuGlie+hisB15JBhZqGgBZs34s7f/Q4x2jqJ4PQaYfKV6TORm5aBof16EzyicHuIRAQeeZY1XNkZ1ZY3Afzm2WcI9s3oVtgdMxYspv02YfSoEViycR2WbtmKuuYA/E4vgqEgRg4bjtdY9tff/wC9Bg5CTUsbbf8Bsglj/YqKsL5kF2783YNYuWObGVYr6PvH228jEo5h+JDBCLvi+NO7b+Fvb76Dwl79sLPyIOt6DoKBEE6fcDKyMrJw84P3orm1BceOHYs/Tn4PT/7PP7CP4bK65GPOmtWY9tFcDB88FIWE5F3V1bj9sd+ZlwTd+vTBtMVL8NJ7k1BbX48J40Yb7rDHnLDxE/M68Of33sNzb7yNLgy7l1A7df4CM1L5zHFHwZvswW+efBy1rJtRI0fgxfcn4zVCco9+fVBR24B3Jk1Bfm4uevTogRcmTcITL/4DeyrKkUsYX7JuAybPmIlBAweiW34B1uwowQN/fAZISkZG5wK8PX0GDjKv40aNxt69Zfj183/C5FVLsXjlctQz7r6DhuLxF15AUyTENpaF2azrHZWVCQ86z/Ut6ok1W3fgsb/+GWNGDkVeXh7+Nul9/PnN19GrX39UNjXhlSkT0bVLF/RkPa7evAWPvPhX+NIz4E5NwSusM3soilFsh3qJIcmB/zFJGuQ0f4z+9ZUIYHypBuLaP2rL7X8S1xIAq+9/i7Zd/KH7TRyHkdqzYwGrJUuWLH1z9d/ruVqyZOk7JzMs0KkFj9gDDEbQN6cL7rv+dtx13gW464afmhVYl21YbzrCbxFe07Iy8PDP78AvLvwBLjv7bHgJVTazOJId0xbORXVDNe6/7Vb88tLLcc0FFyLd5zWdcHWZo26gsrUGPzz/+/j7/Q/j/JNPxYylC1BVU4uH7r4Pt597Pu7/5X3YW1uLGSuWopFgPGnmdBw97mj8/LwL8cgtP8Nlp56BdI8Hxbt3YubC+biE+fzFuefhd7ffhRMIzVqcaVtlOd6YOxvnnn8R7rn4Mjx09U0YM2I03pg2BZXREBasW4OWWAy3XHkd7jn/YvzmljvQPTsX0UCYnWLNoWSHmMAIZ8J7FSc4V4Ta8Nq0D9C/fx88fPOtuPcHV+DSc88hoC7E+t3FsLEjHQyHMHTwINx53XX49VU/wtUs/6Jly1DT3IRGYo3A+IiBg/HE7ffg15dehXNPPBUNLc2IeOzGs9jcGkBJZQW2VJdhW9UB7KmuQMgew+6De7Ft51ZccPaZuOPcc/HI7T/HmCOOQKC1CT8+8zycefyxtLMLt159JX56yQ/gi0SQSQC6mfm48/uX4O6rryMgpxHI3jcAZPfY0BoOYvQRg/Gra27Eg9ffjLNPOhnvz5yK0vpK5qEcEz+agSvOPx8PMM57rroWowcNQiAYNIshaQ/ZMMESGnLLNiRsCASC+NEFTOuiH+OpX94PZ3ISXp8+BSG2j6krFqG5rQ2//ekduJv5ufb8S+F3+2lbO8yiWWobcv353VhXWoyZC+biRxdfjHt/fBXuu+4GDOpeiLaWRlMncd5h1zBlt9MMC580Yyp69eqJu75/OR5he72K7STZ6TErOmsutY0Z/PHFF+GuS6/A/T/7OVypPkycPxPBeAgx1unZJ52Ae37yE9P2fvjjKzBt9kfYun070/CgiWXqUdAVf7rnt7jvhtuQk5KBNtpWQ3JH9xuAay66BIVZmfjR2efgjquvQVHXTog6Y2znmjMMbNi9He/MmYUbr2V7YL08dP2N6NO7L14jZLfZbVi6dg1aI2244cof4sGLLsP9V96Egsw8hAirX4nFPu+eT7n2VZKwZMmSJUuWvoosYLVkydJXljwvWl1WYJqano4zzj0LW0t34qFXXsXf/vkywS6CkMeJPbU12F9RhaPHHonOPh/szc04/oih6JyZRciLoYEd7y3s6I8dORp9c3PR1lCH4UW9MbhPX0QjYeKaFrKJstPvw5h+vdE9I5184sL+2oNoCwYw/aMP8czE97FoyTLjSS4uLUWS34/xo8fho1kf4qEXX8LEGbMwYtxoFPXpheyMHAzvPwQvvvgyHn7tDazeuhlnnnE2unXpgeVrNmLvwWqUHTiIv7z/AV6ZMgWtLQHs5/Hu0n0YOWQ4bMEQHnv6aTz99rtmSOrZp34PSU4vYmZT2YQDB7SL+bI7DbyEw2EcO24s/IQ9NDZjwrhx8KclY0tJCbT9jY90NGbwYGR6XPAQXgf17G7m/FY1NKA+0IaKmiocM2wE8j0+OFpDOG7wcPQt7Ioo49Oc3zenTMPt992P23/7EH76wH3Gk1hRX4euuQXokdcZL734Dzz85svYsGsrTjzlZGSnpMIVj8BJiHIS0HyBCPyBKOyRGCZMOBGNgVY88dpL+NOrL+JgbTVaCWgCTCfry+90YcKRRyEpEoU3GMYJo8bAl5Js8rpxy1aksC0cN2oU3LRbrsOBU48eD68WfGI70XzIeFyLYGnlXIrHeWwHA3v2RrSlFb3SszCgX39Ut7WgvKUJkxfOxljGNSC/CwItbRjbuzdG004tzI8sLFbVDGg7IXjHnn2E3wBOP3Y8HMy/j+3v9AnHIz3Jz3akLXKIWYTgGM9rW6DxY47EmrXrcd/fn8MrU6diAOMdMXw4IrR/NBrDwKL+GNljgMnXwOx8DO47ACX79iNCohw2aiSOGD4Yr7/9Gh7/5/9g7rKlaIgGUdnaaIZhu51uHD9iLIZ06oZcXxKcahiU2ovyHWNYFyLwRWn7ID+hKDzaUol1ocWayqoq0RBuw649e/DsxMl4acYMtLQ0o7z6IIIMM6hvP4Sagvj9M8/j6Unvw5uWhuNOPIGwHeloemb+ryVLlixZsvRNlwWslixZ+srScEEnO/7apqOkqgz3PvUYZiyYiwbCRHbnAvjSUo1XqZkQKbD1eLzQ1Eq3VpolGNn0VxBBLcjfgVAEKWYuJjv1jFt/OWnuptY91QBH9b1dmrtHQJOHr02L42guYTiAnft2oXjPTpQUb8UIQu7wfv0IwlHcfs21uPDss3GwshzvfDgNtzz6AOZvWofuhd3w+1/ci7FDR2Dbrp144Y1Xcdfjj6Ksvh6hEAE5FED5wX0o2VOCrSXbYGOmzzz+BKTZHTh64GA8duevkJTsxYqNq/DIH58w9wfiYTidzLUyLjASuGp7FB4yk/CwVJqXaCdhmf1paTetThukfRRKf6LhCGLBIOzy8PFmDe1lERHh/7RisdfjRkgMEqflCWBupicQkrdw7PhjcPNNP8EtN96En91yC665+mpjz07p2bj/znswpP9AbNyxHc++8Qoe+NPTBOBapugwi0zJL6yVfATOlYTOJ557Hu9OmorahiZkaU4wIVJ+buVUWWdQ2lfecc2bjZntYzw+QiFjam0OMp8+uBgXM85wGk7KlLRYFSPw8OOWC5F2UHz61gJQUZZXZZZH3c2wDrYprQxc19QIr1cLWykoDcpzDo8DIbn41Pb00U9iYEQLKalN8jjOtPl/2shp4jP7ldrdtGdicSztDXvrj67GNZdeYco8le32DrWPdSvhcvtYFq2Z5IYjzNtof23N5LS7CL4ymBPvTp+CR//wJHbuKYWD+Svq0YvRuxF2KVWtziz7EKXlWY6FzWgEDdPW/FiFMIbntzlWlFGtwMy0TLm06q/D7Ne6Z+9+tu092LhtG7JT03AG26EzGMJxo4/EAz+/B0m+ZDNn9+e/fwh/fetVs3VRxwrZlixZsmTJ0rdB1r9qlixZ+upip1v97ijBadKcD1FLCPrd7Xfj/quuwamjj0ZrbT2BBSjIyERycjLhbyeiLg9iySkora9FXSRovKfJXj+y8/KwZstmNLGT7knJQH1rKw5WVJBJEtvFCJD0V1aI8BEivLnYoc/2JqNrbh7uuP56PHjr7fjVT27GxRNOxKhevdHS1IDS0mKcO2ECnrjzbjz+2wfQQqicu3wxaqor0dpQg5suuRjP/Ooe/ObOX2DNjs1YuGYZevXphpzsZJx43FG4/6e34aFbf44fn3cejhs2DJ2y0rG3ZDvykpJw33U/wXMPPIILLr4Ab86ZheKKvQSXxEq60XbQ1jDUWDzC8hGUwmHsLStPbHGTkorSfWUINLehU26BGdKqbXdihCGX9uQk0AniBHPyBqbQZgKvjaUlaFO4JBfKamtQVlVh4Imkhn6d83HCkME4qf8gnNxvMI7q2RfJvFZdVYlAUxNu+sEP8dyvHsKvbrsLc5ctxrtzZ5k5twKkUDSIkIuQxXhnrFiCOStX4Ne334X7b/gJzjnhFPjcSQREwjVrIOoitLFOzMsKcRdhTkPCydhylqJHUU9UHqzELpbPkZJkFifaUVaG5ihrmvWmfWgFZk5+C0JNG9IXLRZnWbXIlkBPw7PT2C6OGjkW67ZuRl2wFck+LyqbalG8v5RQ6TZgJ+g22ysx/k6ZOcyLDSXl5fCwjbmdSdi6rQRNTa0Efg/DqLyEYZsLgdY27NtZgrPHHYUnb78Dzz30EJwpXrz90QxENc/R50J53QE0hprhSk5CNYl1X20FsjIz0Bpow2vvvIPBA4bg0Z//Ejd//xJ0ScsC2kLMt4CR+Gy8m/yovtgGtHJzVNTLc4JrLVAVbgqiuS1oVrcO0a6qWy1mFSPk+5x+JDHPl5x5Ltv2zWyHt+DyM87BmN5HwEWI3r+7FN1zM/HAddfi+fvuxVmnnWIWZyrZuw8eD21jyZIlS5YsfUvEfx4tWbJk6cvLdMdJO5qn6WIHu0eXzqhrqsOMZQswm/D3wluvYG/5ftgiEYKll8A3AkuWLMIz77yFDzauxnPv/hMlZfsQCkeRzC78KQSHvfv24Ok3X8UHm9bw+2Ws2LLeePBcSosd+1B9MxwEOu2/agtGMWrgIFQTkv/08ktYTpB85tWX8bs/PYu9+ysQDMTwh7/9Aw89/xwWbduCVZu3INQSRre8QhysqTd7gT7z3utYsqsYqwnKXrsHGZ5kHNVvEI4cOAR//edrmLl+FaYScH/zu8cwd+ESOD1JmLNmLX7+xO8xeeE8rCnehjVbtyIrKxupBHLjcSRwyDbaJiTY3IRYsA35yakYccRgvDN5Mv4xeybeX78ML7z6IgrzCzCWZYi2tCDS1AxnKNw+ZDSxPUqwqRERQn1GUjLOPOlkfDBrJp544xW8tWgBnqed6miTuNMFuwCS4Bhqa0NE55oCcLH8PocXe/YfwCPPPIO/vjcJa3btxpqNm5HqTUWPgu7G6923sBfCoQieeP1FvL1yOZyp6YgT6CYvmIvZW7fg7+++iRVrVpJUDYIjRvAONzYhqkW8BLyEcgfvDzW3IK55uP37onfnrvjTay/j9RXL8NLsWXj1vbcRpB00dJdVR0hrRpjHAlZ5lFVOeZXloI7ZWO5AK9pam+ElOF58wvdQWV6BR/76HN5aPAdPvPwXbNy5wwyXjsp7SwbUHrixQBDD+/RFn55FePj5Z/DeiuX424xpeHfmTDQTMAXEsmywJcAyRAjHcbzw5mu448nHsXjrNqxk+2hpbEZBZrYpp8vhwq6KKjz9xht4f+0q/PGt17B+/QacOGoc/G4PsvM6YWNJKRZu3op3lyzBKxPfQWNDA5zhhNe5NdCMUCRASNXK0YyRz0pbWysi4SCBNIa87GxkpKbhr2+/jhdpo621Bwi1MQSam4HWIEb1HYhBPXrg0eeewuy1azCTz84Df3wCC1cugdvvxezli3DHQw9iyrIlWLltK4pLd6NzpwKkpaaYtiNHrSVLlixZsvRtkLVKsCVL3wEJoP7bqwSrQxwhsNgYnxZO6tylq/FuLSEobNm6ET0LOuOoISNQxI59r/wu6FPUDXanA8tXr8H2LZvQv2dv9C/qiSG9+mBg167oyg58WnIK1m/ahM2btqArO98jCXP9CHVD+vRBU30dUrxJGD90mPE4RiJhdMrLQV6nTli5ZhU2blyPloZGnHna93Dk8OFIJdDkFORj8/YdWLd+HfZsL8Yxg4bjwhNOMp44J9MSiK3fsA5V+/fjopNOxYmjRxn47l3UC1XVVVixegWKS4oxoGcfXHzG2Uj3+VHQtQvqCVQrly/Fps2bDShe+f3zcUSnboTosBniqT8apttYW2OgOj89G/3690OYILGM9tm8eQO6ZOXixksuR1FWJgIEuFbCzsgBDMtjLVLVFiDshAIYPvAIZBCGe9JWHn8yNm3YjOoDFSjq3RuVrU3o26XQDIO2ERo1VFigbGCF3xpmm5adBafbjXWb1mHNhjU4WFbGspyF7407GtFgBDlML9nvw46d21FXWYlzTjwN3Qu6YMmyRdi4eR1SeG1k/4Hok5+PcfwOE0wDra04ZthwpCV5DWBGgiEE2wIY1q8XumZkonf3IuwnKK8maLU1NGHCuCNRmJOJ0YMGICXJb1bT7dujiJ9uqKmpQW5SOsYPGQoXoTJqs6OmvgF56RkG2PKy85DLtrR9x3bs2lWMPn36wZ2SgmBrG84eeww8EabPdq0/fp8bXXt2R+nevVi/egMaCdYTjj0OPXNyaaPeSPJ5UcN67dO1EIN69UQG28+WXTvYBjagZNNWDO/VF5edeR58Xh8WrF9thkh3yc3F8kWLUHPgIC49/Sycecyx0C6xPXr3RGnpHqxevQoHK8pw/NFHo0taOsYNOgJZvmS0EMKH9utnFlZSG4nHbGiorkV/lqkwL8/McS3s3h2VFRUo278P3dne81guRzRqFmXKS09nWXth38FSrF2zGsXFJRg8qD/OP+00tn838lkfNS3NbE8rsG3LVngJxFeefwH6dS40Lw70zEuJIcjfYbUX31ol2JIlS5a+ubLFrVUZLFn61kuetPqmZkQIUZoL+d967A2wGnINA24P7L4kVDXUwxYJId+faoYLa2GdeDTEzj87jV4/qpta4CSIaT/KGDvtIYZ1h1rhVUTuZFS3BREMBpGelgyX04Z4JGK8cU520h1OL3hRg0f/5dnV/q6N0QDqGxuQm0L4cvsQIgDyRrh4rYmwUN/YCL/dhZy0THO/tveE34+GSCsam2vNasQalhwKBwxYOBw+2FxOVDRVGS9yTlImHIQA3WjX/EqPl+WoNfNzU5JSzdDbOOFP42JtmndK+4aMbRxw8LfmM0bUT/a40Mh6UHny07PgZlrhYAuCmnRJmLeJOWMaJM005DU1Q4ptaCIgv/DqyxgwcjROOZqQxuBbDlbiyl/dgV9cdS3OHjEatpZWdspVGbSZvHo2bZjCPDjccHp8qCPcNtEuKYSiNAJVtKWJ5VFwOxx+D1rjhBxCrzPmhJvA1sjwqpv0lDQ4mM844TceCpvhrvA4CdOsczMYGGApEZcN4sx7JAifJx3NcYIn20ImId/v9yIYb0OY18yMU4efporyE4Db4THe7ajxgoYQYz1HaDdWL0PGMHH2LBxsCeKiiy9GlsOOANO7+bf3IpXxPn3DrbATlrXnrLb10ezUOOsxzPzUV9cjKSkZ/iQfYozbxbpRcaOmXjTsOgYvASbAeyrqa+Fj+8jTXN1wHK3OOB589S+oq6rFI7feCRAMXbzH72NcMbYfeZuZTlRlrK2iTVlGtjuzxVMoCpfmZ/N5CCtPbFPyJEfjTtOmNBk2rG1nWL8Ol7zjTrSGQmwnEbg1npjPhAA3TPu6/IzTEUVFXT3bgwfZqSksbxgxeeLZtmNuJ23cQLtGkJ7MsjpdiAQCHYxm9F0HVj0Spo3StHpZ4qHN+VAZj7clS5YsWfpmyPKwWrL0HZA6bF/LPqztHj2H5hASAGLsOCd5PEhiR9ouj58WvjHkoUGuDBOOIpWQ4Gef0aGeJI9d5n6CD/OmDr9W/5UHyR6LMD5CETuabna62d03w0ZtZj6gwMNEaxZv0gI/WhWYfXu429iZJ1xFSX8xpu+yOZHqTWK8BCHaIMRrMdogRgizM4J0dvy9hIYw86Ks2nSewCQ4TWXnNsnpMSCnoc3GdLrOYw8BM4lg54wQC8Msu0NzFBWBghCKGNbNTrGT+WfBWHpmToDr8pk0NSxVLxDshK047zML5bD8spNTdM97HFGtqmsjeHuwfk8x/vLOm2hrDWPPgQN45b03jafvqu+dhRw7fzEdzQo1272ok87oDL/qgHl0OxxI9dMOutBK6BfkyTseJ2yy7Jr1KBvbdJ0wmUqbJKse+Nuu+af65vU4bSZ41fBapedgeloMSdAqYHTKBsy3yuRPcsOjvDA9JzOje1TP5kWD4qCdNBfZLDDF8wJJLbTklN0YlzxiFS0NePKVF7GnpgoNBLfXpr6H4p3FuPr8i9ErO8csaMQbCaTMDdOVDbUSsV5CuJSXcJCArzoLMw9xnlPDVVtjerSLI2ZHij+FkO01gG4WfqL5F6xZgXBTG04adSQyCdwu2iMuEGUczCzTob34ncZrbtWb2gHzoOG4TtrIoTrXM8E8yDaSys9GyR8OY2snbRpnG/DyyK3yE7UVxLw0oY3ivC6Pa6o7ie3Gb9ohoyTE0k48r/adzHynaZEr3hcM64WCqaVEet9xWDVqN4H+rrA8rJYsWbL0zZTlYbVk6Tugr8vDalOnmj1oh7N9hqBZ/VXYkpiLaY/J6yZvKDve7KTHRJlOdrRt6pizGx8Vcgk+Qwwnzxc7k3aGFWTxPuNps7sYb4QAJM+jOv8xAquLYOFkVMaHyPtFD/wmE7rkwdOqrKRX5c8W10BTSgBn8iIwIjBrHiwUL88xL4IvG/OpdOXV1NYiLkKEACHiYjm0pi2PtS6vwMRJAJVd44RFAxksg42QrHjkTUskSZCRzRmXVrVNYJ2AgvHy/wohMNPenFpUyqyczHwzF+32kI0ZF3vbjTw/ZelSrF23CW2BFuTlZOHMY07A0O5FsBHEmZWEdVROloNIo7/gmVcn4YfnHSwt7UgzmZRDDtYb47arTnhnnHbXUGS9DZBNZW/hs+JwMT5iGPNprJ+AMaXHehAT6uWC8h9jO4jG9cJANqcdGSezQ6gXDjNHTNPGsLKBFpnSvqwCTYG+asDJOMKMX/eZvBO+tGjTvPWbMH/xCgQa65GUmYITjxqPI/sNZF2zHUUZJ22lNwRxtSnmTdCseg4Zu8q7xlphW1KetfBRzEC3oJL3CJKVS543i43YvmkAAAcGSURBVD3pmPdv3luKSFsIQ/r2YzlZ7zHGzY9ZGIpxy/MejatuaQdznxsR2VlhEYSLdtXiW2HmX6sMa4Er1ay8xogn2oyN5YyYtuThMe1tD7LMbsabqAOFUT2Y1ZzVNA33CvRNlZm884v5UjthO+J13ac6sZSQmkaHjSwPqyVLlix9M2UBqyVL3wF9XcAqqXNMPOAPdZU11FKgmTjW8E8dC3fktRRYROwRA5P8nxl+qvvVyVdoeYB5g5jVeO6EfxpQa2Iw8CPIEAoRDNh7dwmSeCSgMODJzr/coAnwbAcZfkzHntcVm2BO5OIk2dEShAqBUyIvglKz4izLpRzJayUECIq6CDlmUSXlgnFqix11eomxTIflFPAQoJSmloliSShCoWJielEBjvYile1NJ5qRmnLqy6Ah8yDIk1dOkTIeBWXcZqixizFpiLP2pSUoaRiyn6QbCQYIuYk8mzh1r361l9+sscwIE6ZQhAItJkyQcsjZp8T4nwBP30pPnrmw4Fu/mQknrwnDlH8NN3aK4tvrR2kIuhW1VsI1adC2BqXk5Vac5sWEjKgc8l7BFe0R40feUF3StjPKa2I4s+JXhLyZROjwJCMQJu4JuN3EO6apIcQRxq+huqZdGXvJU6k2Ii+85sMq6sR1Y3a2DZWdQVlfyqfajtoSrzFNNUu1EuVZ2+ro5UcgHEKEIG5ne3MamE+E1R+1FQF8ogB6rvjRMscImfal1hJW/hW/2i3Dqw3ZbS7zDCbqQzYWiTI0nw299JGttTq2TZ5qPQwMq6fLAKsZZcD8sM2q7SsNtWu1K1PH5li5tKSakCn0bQGrJUuWLH1zZQGrJUvfAX2dwPpVxK71l+5UK8eJOzp+HXr/x+X5ONwndej5j9M/9GzH8afrs+JNqOPejvv/PeRn3f15afKaCORQkbRMaHMbf7HjnRj2mYBN6bNS+nd90XD/rv+8T0cmV5+ijvMJWP33sP8Z16FiLXUEZSB5WxNoxpMCzcQvc79skDhKAOWhaXwV6fnoyJeJydhYaX3ibLs6ciHpW8cfnzv0akL/eeaz1RGfpa8ivXjokJ2PSGoHsHaY9ItWgyVLlixZ+j+VehGWLFmy9L+qr+IB+viOjl/qdXZ8PtZnxXzo+Y/TP/Ts54PBZ8Wb0KE94E8L+Vl3f36a/yGClDxp8lob51w7SB0a/2el9O/6ouH+Xf953+eVQaH16QjzybCfn4fEVZXR1BfLbfamFcXyMHH+EJnTiv+TaXwVGbu2fzrSSaT1afEfmouOax+fO/RqQv955rP1/14WS58iVcGXqQZLlixZsvR/KsvDasnSt1x6xNnNNx7WaOTw8LBa+mIyc0r13V5fgqdDf3+sBMB+G3Wok/k/ys5jnRFS6leHf9WSJbWbT3hY2VBS/H545WFtV8cjY7UaS5YsWTq8ZXlYLVmyZOmwlbrUn/4x3sZ/HX871QGr7SVOHFAdpe6wQAdxWC9iLFmyZMmSpW+fLA+rJUvfcukR7/CwHi5zWC19danuPuld/XbrUC9ZhwSvxqva3o477CEvmiVLHbI8rJYsWbL07ZAFrJYsfdvFRzzCrllds4A1agHrN0TqRH/RYb4K9u/rM31b9GUg9NPg1tJ3T4c+Ox1tQu3ILLrk/HdgTbz8sGTJkiVLh68sYLVk6VsuPeLaNqW+uQXh9jmsH8t6/A9naWXT/5D61v9WbYLVbxawfvF292Xm5nbM+f1i+qIRWzDzTZNqTFsZ6Yfp4rBdaKeklCQvPC7tCZxQRwuwatiSJUuWDm9ZwGrJ0rdcHcDaQGCNhMOw2+2mAyfP62c9/J/WgbP+ovjf15daSElV2v7z8Nenkfj/u8weue2////1RfOgp8FCmm+STG2pIRxSbfKiJif54LWA1ZIlS5a+cbKA1ZKlb7kMsMZjaGhqMqsEHzr/8TMf/0/zVFl/Vfyv6qtY+9vY8f6ydrDgw5JpBbbEmpIdIw+0gnRKkuawJoDVzIP+Uh55S5YsWbL0fyULWC1Z+pbLPOL8BEJBw5zqpGmFWXkcYu04IE9eR8fOePU+pSPX4Y/t8Pp9IjxlRuB9zjXpcLxX0vHhdG/H+fZTX0iKpuO+T0tH+qy0On5LX+X467q34/eXUUc80ufFLen4865Jh+O9ko6/ifdKOv667tUpzUoVoup0xznJ43TA5XCa3xawWrJkydI3RxawWrL0LZcecXXMYjFCKr8THbqEOh7/Q8+ZLtynAeshYaVPhKd0/HnXpMPxXknHh9O9//rd8eML6F+ddv1O/PzcdKUvG1b6tOOv617zu+PCF1CHDTr0eXFLOv68a9LheK+k42/ivZKOv6579dsAa/vfYR1h5G9NrC6tMLpuTluyZMmSpW+ALGC1ZMmSJUuWLFmyZMmSJUuHoYD/Dy6O/rYDLnX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25" y="1914053"/>
            <a:ext cx="6911672" cy="456749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4191" y="1329277"/>
            <a:ext cx="859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There</a:t>
            </a: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are six core elements required to operationalise a locality approach for people that reinforce the key system shifts agreed by Cabinet in March. </a:t>
            </a:r>
          </a:p>
        </p:txBody>
      </p:sp>
    </p:spTree>
    <p:extLst>
      <p:ext uri="{BB962C8B-B14F-4D97-AF65-F5344CB8AC3E}">
        <p14:creationId xmlns:p14="http://schemas.microsoft.com/office/powerpoint/2010/main" val="164635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B6F6-1489-462B-A8C8-9721B87E0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26971"/>
            <a:ext cx="8077200" cy="455232"/>
          </a:xfrm>
        </p:spPr>
        <p:txBody>
          <a:bodyPr>
            <a:normAutofit/>
          </a:bodyPr>
          <a:lstStyle/>
          <a:p>
            <a:r>
              <a:rPr lang="en-NZ" sz="2400" dirty="0"/>
              <a:t>Provider network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D6824E-EE1C-43D0-9548-40EADEC699B4}"/>
              </a:ext>
            </a:extLst>
          </p:cNvPr>
          <p:cNvSpPr txBox="1">
            <a:spLocks/>
          </p:cNvSpPr>
          <p:nvPr/>
        </p:nvSpPr>
        <p:spPr>
          <a:xfrm>
            <a:off x="438150" y="785611"/>
            <a:ext cx="8077200" cy="455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/>
                <a:ea typeface="+mj-ea"/>
                <a:cs typeface="+mj-cs"/>
              </a:rPr>
              <a:t>Provider networks will provide joined up services for localities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60242-19B3-4409-99F5-E9023E6ED24B}"/>
              </a:ext>
            </a:extLst>
          </p:cNvPr>
          <p:cNvSpPr txBox="1"/>
          <p:nvPr/>
        </p:nvSpPr>
        <p:spPr>
          <a:xfrm>
            <a:off x="343744" y="1578851"/>
            <a:ext cx="82660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Arial" panose="020B0604020202020204" pitchFamily="34" charset="0"/>
              </a:rPr>
              <a:t>Networks are expected 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Arial" panose="020B0604020202020204" pitchFamily="34" charset="0"/>
              </a:rPr>
              <a:t>Honour </a:t>
            </a:r>
            <a:r>
              <a:rPr kumimoji="0" lang="en-N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Arial" panose="020B0604020202020204" pitchFamily="34" charset="0"/>
              </a:rPr>
              <a:t>Te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Arial" panose="020B0604020202020204" pitchFamily="34" charset="0"/>
              </a:rPr>
              <a:t> </a:t>
            </a:r>
            <a:r>
              <a:rPr kumimoji="0" lang="en-N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Arial" panose="020B0604020202020204" pitchFamily="34" charset="0"/>
              </a:rPr>
              <a:t>Tiriti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Arial" panose="020B0604020202020204" pitchFamily="34" charset="0"/>
              </a:rPr>
              <a:t> o Waitangi obligations, and ensure the viability and sustainability of </a:t>
            </a:r>
            <a:r>
              <a:rPr kumimoji="0" lang="en-N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Arial" panose="020B0604020202020204" pitchFamily="34" charset="0"/>
              </a:rPr>
              <a:t>kaupapa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Arial" panose="020B0604020202020204" pitchFamily="34" charset="0"/>
              </a:rPr>
              <a:t> Māori service options and approaches;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Arial" panose="020B0604020202020204" pitchFamily="34" charset="0"/>
              </a:rPr>
              <a:t>Take a strong population health approach, including integration with wider social sector agencies;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000" dirty="0">
                <a:solidFill>
                  <a:prstClr val="black"/>
                </a:solidFill>
                <a:latin typeface="Roboto Light"/>
                <a:cs typeface="Arial" panose="020B0604020202020204" pitchFamily="34" charset="0"/>
              </a:rPr>
              <a:t>Proactively address equity for Māori and </a:t>
            </a:r>
            <a:r>
              <a:rPr lang="en-NZ" sz="2000" dirty="0" err="1">
                <a:solidFill>
                  <a:prstClr val="black"/>
                </a:solidFill>
                <a:latin typeface="Roboto Light"/>
                <a:cs typeface="Arial" panose="020B0604020202020204" pitchFamily="34" charset="0"/>
              </a:rPr>
              <a:t>Pacifika</a:t>
            </a:r>
            <a:r>
              <a:rPr lang="en-NZ" sz="2000" dirty="0">
                <a:solidFill>
                  <a:prstClr val="black"/>
                </a:solidFill>
                <a:latin typeface="Roboto Light"/>
                <a:cs typeface="Arial" panose="020B0604020202020204" pitchFamily="34" charset="0"/>
              </a:rPr>
              <a:t> in models of care</a:t>
            </a:r>
            <a:endParaRPr kumimoji="0" lang="en-N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Arial" panose="020B0604020202020204" pitchFamily="34" charset="0"/>
              </a:rPr>
              <a:t>Work collectively towards shared outcomes and objectives;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Arial" panose="020B0604020202020204" pitchFamily="34" charset="0"/>
              </a:rPr>
              <a:t>Have common service requirements, priorities, standards, reporting and monitoring processes.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9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95B4-58F9-4F62-A073-3FBBB87DA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Locality Rollout: Tranche 1 Prototypes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C98F3-754E-4D49-983C-ABFA0DE53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11" y="1464097"/>
            <a:ext cx="8374477" cy="4675445"/>
          </a:xfrm>
        </p:spPr>
        <p:txBody>
          <a:bodyPr>
            <a:normAutofit fontScale="92500"/>
          </a:bodyPr>
          <a:lstStyle/>
          <a:p>
            <a:pPr marL="612328" lvl="1" indent="-285750">
              <a:lnSpc>
                <a:spcPct val="125000"/>
              </a:lnSpc>
              <a:spcBef>
                <a:spcPts val="429"/>
              </a:spcBef>
              <a:spcAft>
                <a:spcPts val="429"/>
              </a:spcAft>
            </a:pPr>
            <a:r>
              <a:rPr lang="en-NZ" sz="1800" dirty="0">
                <a:cs typeface="Arial"/>
              </a:rPr>
              <a:t>At least one locality in each region</a:t>
            </a:r>
          </a:p>
          <a:p>
            <a:pPr marL="612328" lvl="1" indent="-285750">
              <a:lnSpc>
                <a:spcPct val="125000"/>
              </a:lnSpc>
              <a:spcBef>
                <a:spcPts val="429"/>
              </a:spcBef>
              <a:spcAft>
                <a:spcPts val="429"/>
              </a:spcAft>
            </a:pPr>
            <a:r>
              <a:rPr lang="en-NZ" sz="1800" dirty="0">
                <a:cs typeface="Arial"/>
              </a:rPr>
              <a:t>A locality with a high M</a:t>
            </a:r>
            <a:r>
              <a:rPr lang="mi-NZ" sz="1800" dirty="0" err="1">
                <a:cs typeface="Arial"/>
              </a:rPr>
              <a:t>āori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population</a:t>
            </a:r>
            <a:endParaRPr lang="mi-NZ" sz="1800" dirty="0">
              <a:cs typeface="Arial"/>
            </a:endParaRPr>
          </a:p>
          <a:p>
            <a:pPr marL="612328" lvl="1" indent="-285750">
              <a:lnSpc>
                <a:spcPct val="125000"/>
              </a:lnSpc>
              <a:spcBef>
                <a:spcPts val="429"/>
              </a:spcBef>
              <a:spcAft>
                <a:spcPts val="429"/>
              </a:spcAft>
            </a:pPr>
            <a:r>
              <a:rPr lang="mi-NZ" sz="1800" dirty="0">
                <a:cs typeface="Arial"/>
              </a:rPr>
              <a:t>A </a:t>
            </a:r>
            <a:r>
              <a:rPr lang="mi-NZ" sz="1800" dirty="0" err="1">
                <a:cs typeface="Arial"/>
              </a:rPr>
              <a:t>network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that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is</a:t>
            </a:r>
            <a:r>
              <a:rPr lang="mi-NZ" sz="1800" dirty="0">
                <a:cs typeface="Arial"/>
              </a:rPr>
              <a:t> iwi / Māori </a:t>
            </a:r>
            <a:r>
              <a:rPr lang="mi-NZ" sz="1800" dirty="0" err="1">
                <a:cs typeface="Arial"/>
              </a:rPr>
              <a:t>provider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led</a:t>
            </a:r>
            <a:r>
              <a:rPr lang="mi-NZ" sz="1800" dirty="0">
                <a:cs typeface="Arial"/>
              </a:rPr>
              <a:t> </a:t>
            </a:r>
          </a:p>
          <a:p>
            <a:pPr marL="612328" lvl="1" indent="-285750">
              <a:lnSpc>
                <a:spcPct val="125000"/>
              </a:lnSpc>
              <a:spcBef>
                <a:spcPts val="429"/>
              </a:spcBef>
              <a:spcAft>
                <a:spcPts val="429"/>
              </a:spcAft>
            </a:pPr>
            <a:r>
              <a:rPr lang="en-NZ" sz="1800" dirty="0">
                <a:cs typeface="Arial"/>
              </a:rPr>
              <a:t>A locality with a high </a:t>
            </a:r>
            <a:r>
              <a:rPr lang="mi-NZ" sz="1800" dirty="0" err="1">
                <a:cs typeface="Arial"/>
              </a:rPr>
              <a:t>Pacific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population</a:t>
            </a:r>
            <a:r>
              <a:rPr lang="mi-NZ" sz="1800" dirty="0">
                <a:cs typeface="Arial"/>
              </a:rPr>
              <a:t> or a </a:t>
            </a:r>
            <a:r>
              <a:rPr lang="mi-NZ" sz="1800" dirty="0" err="1">
                <a:cs typeface="Arial"/>
              </a:rPr>
              <a:t>network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led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by</a:t>
            </a:r>
            <a:r>
              <a:rPr lang="mi-NZ" sz="1800" dirty="0">
                <a:cs typeface="Arial"/>
              </a:rPr>
              <a:t> a </a:t>
            </a:r>
            <a:r>
              <a:rPr lang="mi-NZ" sz="1800" dirty="0" err="1">
                <a:cs typeface="Arial"/>
              </a:rPr>
              <a:t>Pacific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provider</a:t>
            </a:r>
            <a:endParaRPr lang="en-NZ" sz="1800" dirty="0">
              <a:cs typeface="Arial"/>
            </a:endParaRPr>
          </a:p>
          <a:p>
            <a:pPr marL="612328" lvl="1" indent="-285750">
              <a:lnSpc>
                <a:spcPct val="125000"/>
              </a:lnSpc>
              <a:spcBef>
                <a:spcPts val="429"/>
              </a:spcBef>
              <a:spcAft>
                <a:spcPts val="429"/>
              </a:spcAft>
            </a:pPr>
            <a:r>
              <a:rPr lang="en-NZ" sz="1800" dirty="0">
                <a:cs typeface="Arial"/>
              </a:rPr>
              <a:t>At least one rural prototype</a:t>
            </a:r>
          </a:p>
          <a:p>
            <a:pPr marL="612328" lvl="1" indent="-285750">
              <a:lnSpc>
                <a:spcPct val="125000"/>
              </a:lnSpc>
              <a:spcBef>
                <a:spcPts val="429"/>
              </a:spcBef>
              <a:spcAft>
                <a:spcPts val="429"/>
              </a:spcAft>
            </a:pPr>
            <a:r>
              <a:rPr lang="mi-NZ" sz="1800" dirty="0" err="1">
                <a:cs typeface="Arial"/>
              </a:rPr>
              <a:t>At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least</a:t>
            </a:r>
            <a:r>
              <a:rPr lang="mi-NZ" sz="1800" dirty="0">
                <a:cs typeface="Arial"/>
              </a:rPr>
              <a:t> one </a:t>
            </a:r>
            <a:r>
              <a:rPr lang="mi-NZ" sz="1800" dirty="0" err="1">
                <a:cs typeface="Arial"/>
              </a:rPr>
              <a:t>prototype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which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is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in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an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urban</a:t>
            </a:r>
            <a:r>
              <a:rPr lang="mi-NZ" sz="1800" dirty="0">
                <a:cs typeface="Arial"/>
              </a:rPr>
              <a:t> area </a:t>
            </a:r>
            <a:r>
              <a:rPr lang="mi-NZ" sz="1800" dirty="0" err="1">
                <a:cs typeface="Arial"/>
              </a:rPr>
              <a:t>with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high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levels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of</a:t>
            </a:r>
            <a:r>
              <a:rPr lang="mi-NZ" sz="1800" dirty="0">
                <a:cs typeface="Arial"/>
              </a:rPr>
              <a:t> </a:t>
            </a:r>
            <a:r>
              <a:rPr lang="mi-NZ" sz="1800" dirty="0" err="1">
                <a:cs typeface="Arial"/>
              </a:rPr>
              <a:t>deprivation</a:t>
            </a:r>
            <a:endParaRPr lang="mi-NZ" sz="1800" dirty="0">
              <a:cs typeface="Arial"/>
            </a:endParaRPr>
          </a:p>
          <a:p>
            <a:pPr marL="326578" lvl="1" indent="0">
              <a:lnSpc>
                <a:spcPct val="125000"/>
              </a:lnSpc>
              <a:spcBef>
                <a:spcPts val="429"/>
              </a:spcBef>
              <a:spcAft>
                <a:spcPts val="429"/>
              </a:spcAft>
              <a:buNone/>
            </a:pPr>
            <a:r>
              <a:rPr lang="en-NZ" sz="1800" dirty="0">
                <a:cs typeface="Arial"/>
              </a:rPr>
              <a:t>Locality prototypes should collectively cover the priority population cohorts (mental health and addictions, mothers and babies, aged care / those with frailty, and chronic illness and complex care). </a:t>
            </a:r>
            <a:endParaRPr lang="mi-NZ" sz="1800" dirty="0">
              <a:cs typeface="Arial"/>
            </a:endParaRPr>
          </a:p>
          <a:p>
            <a:r>
              <a:rPr lang="en-NZ" sz="1800" dirty="0">
                <a:cs typeface="Arial"/>
              </a:rPr>
              <a:t>These parameters have been designed to ensure the prototypes prioritise areas the opportunity to impact on health outcomes is greatest.</a:t>
            </a:r>
          </a:p>
        </p:txBody>
      </p:sp>
    </p:spTree>
    <p:extLst>
      <p:ext uri="{BB962C8B-B14F-4D97-AF65-F5344CB8AC3E}">
        <p14:creationId xmlns:p14="http://schemas.microsoft.com/office/powerpoint/2010/main" val="159372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F0B7-358F-4766-9664-34CFDA20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err="1"/>
              <a:t>What</a:t>
            </a:r>
            <a:r>
              <a:rPr lang="mi-NZ" dirty="0"/>
              <a:t> are </a:t>
            </a:r>
            <a:r>
              <a:rPr lang="mi-NZ" dirty="0" err="1"/>
              <a:t>we</a:t>
            </a:r>
            <a:r>
              <a:rPr lang="mi-NZ" dirty="0"/>
              <a:t> </a:t>
            </a:r>
            <a:r>
              <a:rPr lang="mi-NZ" dirty="0" err="1"/>
              <a:t>prototyping</a:t>
            </a:r>
            <a:r>
              <a:rPr lang="mi-NZ" dirty="0"/>
              <a:t>?</a:t>
            </a:r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C00844-FBC9-4FA0-84BE-B6E47AD0DB9A}"/>
              </a:ext>
            </a:extLst>
          </p:cNvPr>
          <p:cNvSpPr txBox="1"/>
          <p:nvPr/>
        </p:nvSpPr>
        <p:spPr>
          <a:xfrm>
            <a:off x="417782" y="1455988"/>
            <a:ext cx="8308436" cy="5455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25000"/>
              </a:lnSpc>
              <a:buAutoNum type="arabicPeriod"/>
            </a:pPr>
            <a:r>
              <a:rPr lang="en-NZ" sz="1400" b="1" dirty="0">
                <a:cs typeface="Arial"/>
              </a:rPr>
              <a:t>Community, </a:t>
            </a:r>
            <a:r>
              <a:rPr lang="en-NZ" sz="1400" b="1" dirty="0" err="1">
                <a:cs typeface="Arial"/>
              </a:rPr>
              <a:t>whānau</a:t>
            </a:r>
            <a:r>
              <a:rPr lang="en-NZ" sz="1400" b="1" dirty="0">
                <a:cs typeface="Arial"/>
              </a:rPr>
              <a:t> and consumers</a:t>
            </a:r>
            <a:r>
              <a:rPr lang="en-NZ" sz="1400" dirty="0">
                <a:cs typeface="Arial"/>
              </a:rPr>
              <a:t>: </a:t>
            </a:r>
            <a:endParaRPr lang="mi-NZ" sz="1400" dirty="0">
              <a:cs typeface="Arial"/>
            </a:endParaRP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mi-NZ" sz="1400" dirty="0" err="1">
                <a:cs typeface="Arial"/>
              </a:rPr>
              <a:t>Models</a:t>
            </a:r>
            <a:r>
              <a:rPr lang="mi-NZ" sz="1400" dirty="0">
                <a:cs typeface="Arial"/>
              </a:rPr>
              <a:t> </a:t>
            </a:r>
            <a:r>
              <a:rPr lang="mi-NZ" sz="1400" dirty="0" err="1">
                <a:cs typeface="Arial"/>
              </a:rPr>
              <a:t>of</a:t>
            </a:r>
            <a:r>
              <a:rPr lang="mi-NZ" sz="1400" dirty="0">
                <a:cs typeface="Arial"/>
              </a:rPr>
              <a:t> </a:t>
            </a:r>
            <a:r>
              <a:rPr lang="mi-NZ" sz="1400" dirty="0" err="1">
                <a:cs typeface="Arial"/>
              </a:rPr>
              <a:t>community</a:t>
            </a:r>
            <a:r>
              <a:rPr lang="mi-NZ" sz="1400" dirty="0">
                <a:cs typeface="Arial"/>
              </a:rPr>
              <a:t> involvement in planning and commissioning;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mi-NZ" sz="1400" dirty="0">
                <a:cs typeface="Arial"/>
              </a:rPr>
              <a:t>Models </a:t>
            </a:r>
            <a:r>
              <a:rPr lang="en-NZ" sz="1400" dirty="0">
                <a:cs typeface="Arial"/>
              </a:rPr>
              <a:t>that build the capacity of </a:t>
            </a:r>
            <a:r>
              <a:rPr lang="en-NZ" sz="1400" dirty="0" err="1">
                <a:cs typeface="Arial"/>
              </a:rPr>
              <a:t>whānau</a:t>
            </a:r>
            <a:r>
              <a:rPr lang="en-NZ" sz="1400" dirty="0">
                <a:cs typeface="Arial"/>
              </a:rPr>
              <a:t> and communities to manage their own health and wellbeing; and</a:t>
            </a:r>
            <a:endParaRPr lang="mi-NZ" sz="1400" dirty="0">
              <a:cs typeface="Arial"/>
            </a:endParaRP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mi-NZ" sz="1400" dirty="0">
                <a:cs typeface="Arial"/>
              </a:rPr>
              <a:t>Digital models of care that bring care closer to home.</a:t>
            </a:r>
          </a:p>
          <a:p>
            <a:pPr lvl="1">
              <a:lnSpc>
                <a:spcPct val="125000"/>
              </a:lnSpc>
            </a:pPr>
            <a:endParaRPr lang="en-NZ" sz="1400" dirty="0">
              <a:cs typeface="Arial"/>
            </a:endParaRP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NZ" sz="1400" b="1" dirty="0">
                <a:cs typeface="Arial"/>
              </a:rPr>
              <a:t>Locality commissioning: 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NZ" sz="1400" dirty="0">
                <a:cs typeface="Arial"/>
              </a:rPr>
              <a:t>Planning and commissioning for localities that incentivises partnerships and shared accountability for outcome delivery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NZ" sz="1400" dirty="0">
                <a:cs typeface="Arial"/>
              </a:rPr>
              <a:t>Taking a population health approach, working in partnership with IMPBs;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NZ" sz="1400" dirty="0">
                <a:cs typeface="Arial"/>
              </a:rPr>
              <a:t>Connected health services with social service providers to create inter-sectoral responses to issues with a common goal of improving community wellbeing; and 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NZ" sz="1400" dirty="0">
                <a:cs typeface="Arial"/>
              </a:rPr>
              <a:t>Broader community development in collaboration with local iwi, local authorities, community institutions, and NGOs to address the broader socioeconomic determinants of health (e.g. housing or youth employment initiatives).</a:t>
            </a:r>
          </a:p>
          <a:p>
            <a:pPr>
              <a:lnSpc>
                <a:spcPct val="125000"/>
              </a:lnSpc>
            </a:pPr>
            <a:endParaRPr lang="en-NZ" sz="1400" dirty="0">
              <a:cs typeface="Arial"/>
            </a:endParaRP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mi-NZ" sz="1400" b="1" dirty="0" err="1">
                <a:cs typeface="Arial"/>
              </a:rPr>
              <a:t>Provider</a:t>
            </a:r>
            <a:r>
              <a:rPr lang="mi-NZ" sz="1400" b="1" dirty="0">
                <a:cs typeface="Arial"/>
              </a:rPr>
              <a:t> </a:t>
            </a:r>
            <a:r>
              <a:rPr lang="mi-NZ" sz="1400" b="1" dirty="0" err="1">
                <a:cs typeface="Arial"/>
              </a:rPr>
              <a:t>networks</a:t>
            </a:r>
            <a:r>
              <a:rPr lang="mi-NZ" sz="1400" b="1" dirty="0">
                <a:cs typeface="Arial"/>
              </a:rPr>
              <a:t>: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NZ" sz="1400" dirty="0">
                <a:cs typeface="Arial"/>
              </a:rPr>
              <a:t>Innovative models of care connecting comprehensive primary care teams, public health and priority cohort services (</a:t>
            </a:r>
            <a:r>
              <a:rPr lang="en-NZ" sz="1400" dirty="0" err="1">
                <a:cs typeface="Arial"/>
              </a:rPr>
              <a:t>puawai</a:t>
            </a:r>
            <a:r>
              <a:rPr lang="en-NZ" sz="1400" dirty="0">
                <a:cs typeface="Arial"/>
              </a:rPr>
              <a:t>); and 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mi-NZ" sz="1400" dirty="0">
                <a:cs typeface="Arial"/>
              </a:rPr>
              <a:t>Information sharing and interoperability between </a:t>
            </a:r>
            <a:r>
              <a:rPr lang="mi-NZ" sz="1400" dirty="0" err="1">
                <a:cs typeface="Arial"/>
              </a:rPr>
              <a:t>providers</a:t>
            </a:r>
            <a:r>
              <a:rPr lang="en-NZ" sz="1400" dirty="0"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695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F17D-A4F8-4289-BD28-F4C3582D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Overview of the Localities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15141-C511-4DA2-AB6C-144D97B40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781175"/>
            <a:ext cx="8323885" cy="4371975"/>
          </a:xfrm>
        </p:spPr>
        <p:txBody>
          <a:bodyPr>
            <a:normAutofit fontScale="92500" lnSpcReduction="20000"/>
          </a:bodyPr>
          <a:lstStyle/>
          <a:p>
            <a:r>
              <a:rPr lang="en-NZ" sz="1800" b="1" dirty="0"/>
              <a:t>July – October 2021: </a:t>
            </a:r>
            <a:r>
              <a:rPr lang="en-NZ" sz="1800" dirty="0"/>
              <a:t>Understanding the lay of the 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Information gathering from sector and iwi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Stakeholder engagement and due diligence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Develop objectives, parameters, criteria to determine areas of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1600" dirty="0"/>
          </a:p>
          <a:p>
            <a:r>
              <a:rPr lang="en-NZ" sz="1800" b="1" dirty="0"/>
              <a:t>November 2021 – March 2022: </a:t>
            </a:r>
            <a:r>
              <a:rPr lang="en-NZ" sz="1800" dirty="0"/>
              <a:t>prototype confirmation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/>
              <a:t>Working with areas of interest to develop prototype proposals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/>
              <a:t>Selection of prototypes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/>
              <a:t>Develop national locality learning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600" dirty="0"/>
          </a:p>
          <a:p>
            <a:r>
              <a:rPr lang="en-NZ" sz="1800" b="1" dirty="0"/>
              <a:t>March 2022 – July 2024: </a:t>
            </a:r>
            <a:r>
              <a:rPr lang="en-NZ" sz="1800" dirty="0"/>
              <a:t>Locality rollout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/>
              <a:t>Prototypes formally established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/>
              <a:t>Phased roll out of localities </a:t>
            </a:r>
          </a:p>
          <a:p>
            <a:endParaRPr lang="en-NZ" sz="1800" b="1" dirty="0"/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316320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E820-AE8C-4E47-9537-75C8503B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B49A8-C116-4DCB-9597-7A43445BF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394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Why reform the health system?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4826" y="1792225"/>
            <a:ext cx="3483753" cy="2265426"/>
          </a:xfrm>
        </p:spPr>
        <p:txBody>
          <a:bodyPr>
            <a:normAutofit/>
          </a:bodyPr>
          <a:lstStyle/>
          <a:p>
            <a:pPr lvl="3"/>
            <a:r>
              <a:rPr lang="en-US" sz="2400" b="1" dirty="0"/>
              <a:t>The vision is to build a system that achieves </a:t>
            </a:r>
            <a:r>
              <a:rPr lang="mi-NZ" sz="2400" b="1" dirty="0"/>
              <a:t>pae ora </a:t>
            </a:r>
            <a:r>
              <a:rPr lang="en-US" sz="2400" b="1" dirty="0"/>
              <a:t>healthy futures for all New Zealanders</a:t>
            </a:r>
            <a:endParaRPr lang="en-NZ" sz="2400" dirty="0"/>
          </a:p>
          <a:p>
            <a:pPr lvl="3"/>
            <a:endParaRPr lang="en-N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898F2C-9AFB-4791-83B5-7238A909BB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327" y="1417802"/>
            <a:ext cx="4090643" cy="4980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409F05-42E0-4D70-9BF8-7CB29FBFAD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32" y="3961637"/>
            <a:ext cx="4282435" cy="6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9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E7B473-A3DB-F543-86EC-D56CDAE6E57B}"/>
              </a:ext>
            </a:extLst>
          </p:cNvPr>
          <p:cNvSpPr/>
          <p:nvPr/>
        </p:nvSpPr>
        <p:spPr>
          <a:xfrm>
            <a:off x="0" y="6284208"/>
            <a:ext cx="9144000" cy="57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8149" y="317500"/>
            <a:ext cx="8377599" cy="977900"/>
          </a:xfrm>
        </p:spPr>
        <p:txBody>
          <a:bodyPr/>
          <a:lstStyle/>
          <a:p>
            <a:r>
              <a:rPr lang="en-US" dirty="0"/>
              <a:t>Five key system changes we need to achieve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C217D1-741C-455B-86DC-9FB9C95E8711}"/>
              </a:ext>
            </a:extLst>
          </p:cNvPr>
          <p:cNvGrpSpPr/>
          <p:nvPr/>
        </p:nvGrpSpPr>
        <p:grpSpPr>
          <a:xfrm>
            <a:off x="3042703" y="2865710"/>
            <a:ext cx="2617794" cy="2520000"/>
            <a:chOff x="3151315" y="2786817"/>
            <a:chExt cx="2520000" cy="252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CC594F7-0D60-499F-940C-6DA5F2944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542" t="45583" r="33095" b="35118"/>
            <a:stretch/>
          </p:blipFill>
          <p:spPr>
            <a:xfrm>
              <a:off x="3867949" y="3593200"/>
              <a:ext cx="1234647" cy="90224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1214BE-AF7A-49E6-A608-ED7C805EC1E2}"/>
                </a:ext>
              </a:extLst>
            </p:cNvPr>
            <p:cNvGrpSpPr/>
            <p:nvPr/>
          </p:nvGrpSpPr>
          <p:grpSpPr>
            <a:xfrm>
              <a:off x="3151315" y="2786817"/>
              <a:ext cx="2520000" cy="2520000"/>
              <a:chOff x="6114362" y="4821068"/>
              <a:chExt cx="2543916" cy="240996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84EAA47-732A-47F2-B9F4-ED4E322FB984}"/>
                  </a:ext>
                </a:extLst>
              </p:cNvPr>
              <p:cNvSpPr/>
              <p:nvPr/>
            </p:nvSpPr>
            <p:spPr>
              <a:xfrm>
                <a:off x="7611798" y="5007502"/>
                <a:ext cx="156982" cy="156982"/>
              </a:xfrm>
              <a:prstGeom prst="ellipse">
                <a:avLst/>
              </a:prstGeom>
              <a:solidFill>
                <a:srgbClr val="1F477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EE2F0B-8AD9-43F8-B2ED-AF17B2289929}"/>
                  </a:ext>
                </a:extLst>
              </p:cNvPr>
              <p:cNvSpPr/>
              <p:nvPr/>
            </p:nvSpPr>
            <p:spPr>
              <a:xfrm>
                <a:off x="7866603" y="5111740"/>
                <a:ext cx="156982" cy="156982"/>
              </a:xfrm>
              <a:prstGeom prst="ellipse">
                <a:avLst/>
              </a:prstGeom>
              <a:solidFill>
                <a:srgbClr val="9DBB6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7AA5CB3-EB0B-4140-B7F6-B53E36AABD14}"/>
                  </a:ext>
                </a:extLst>
              </p:cNvPr>
              <p:cNvSpPr/>
              <p:nvPr/>
            </p:nvSpPr>
            <p:spPr>
              <a:xfrm>
                <a:off x="8064239" y="5267395"/>
                <a:ext cx="156982" cy="156982"/>
              </a:xfrm>
              <a:prstGeom prst="ellipse">
                <a:avLst/>
              </a:prstGeom>
              <a:solidFill>
                <a:srgbClr val="4BACC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3B92292-5B7C-44F0-BC34-E66DBEED06F5}"/>
                  </a:ext>
                </a:extLst>
              </p:cNvPr>
              <p:cNvSpPr/>
              <p:nvPr/>
            </p:nvSpPr>
            <p:spPr>
              <a:xfrm>
                <a:off x="8209106" y="5475916"/>
                <a:ext cx="156982" cy="156982"/>
              </a:xfrm>
              <a:prstGeom prst="ellipse">
                <a:avLst/>
              </a:prstGeom>
              <a:solidFill>
                <a:srgbClr val="00645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CA7FE09-F94F-4BEC-BF41-50BE879A5111}"/>
                  </a:ext>
                </a:extLst>
              </p:cNvPr>
              <p:cNvSpPr/>
              <p:nvPr/>
            </p:nvSpPr>
            <p:spPr>
              <a:xfrm>
                <a:off x="8316326" y="5697159"/>
                <a:ext cx="156982" cy="156982"/>
              </a:xfrm>
              <a:prstGeom prst="ellipse">
                <a:avLst/>
              </a:prstGeom>
              <a:solidFill>
                <a:srgbClr val="1F477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0166531-ECDC-4030-9CB4-9F77B2956F9A}"/>
                  </a:ext>
                </a:extLst>
              </p:cNvPr>
              <p:cNvSpPr/>
              <p:nvPr/>
            </p:nvSpPr>
            <p:spPr>
              <a:xfrm>
                <a:off x="8344371" y="5945171"/>
                <a:ext cx="156982" cy="156982"/>
              </a:xfrm>
              <a:prstGeom prst="ellipse">
                <a:avLst/>
              </a:prstGeom>
              <a:solidFill>
                <a:srgbClr val="9DBB6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5BEE3E8-54B3-4726-8D53-A1FB826D0F31}"/>
                  </a:ext>
                </a:extLst>
              </p:cNvPr>
              <p:cNvSpPr/>
              <p:nvPr/>
            </p:nvSpPr>
            <p:spPr>
              <a:xfrm>
                <a:off x="6402300" y="5946987"/>
                <a:ext cx="156982" cy="156982"/>
              </a:xfrm>
              <a:prstGeom prst="ellipse">
                <a:avLst/>
              </a:prstGeom>
              <a:solidFill>
                <a:srgbClr val="9DBB6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570060F-EAA4-457B-8F0F-CE226B20B5FF}"/>
                  </a:ext>
                </a:extLst>
              </p:cNvPr>
              <p:cNvSpPr/>
              <p:nvPr/>
            </p:nvSpPr>
            <p:spPr>
              <a:xfrm>
                <a:off x="6436248" y="5718654"/>
                <a:ext cx="156982" cy="156982"/>
              </a:xfrm>
              <a:prstGeom prst="ellipse">
                <a:avLst/>
              </a:prstGeom>
              <a:solidFill>
                <a:srgbClr val="4BACC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46825F0-3020-4D4D-81CB-F7FCAFDBBADB}"/>
                  </a:ext>
                </a:extLst>
              </p:cNvPr>
              <p:cNvSpPr/>
              <p:nvPr/>
            </p:nvSpPr>
            <p:spPr>
              <a:xfrm>
                <a:off x="6526631" y="5485350"/>
                <a:ext cx="156982" cy="156982"/>
              </a:xfrm>
              <a:prstGeom prst="ellipse">
                <a:avLst/>
              </a:prstGeom>
              <a:solidFill>
                <a:srgbClr val="00645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469F9A2-12DB-4590-84B0-A91D850B8872}"/>
                  </a:ext>
                </a:extLst>
              </p:cNvPr>
              <p:cNvSpPr/>
              <p:nvPr/>
            </p:nvSpPr>
            <p:spPr>
              <a:xfrm>
                <a:off x="6672736" y="5277069"/>
                <a:ext cx="156982" cy="156982"/>
              </a:xfrm>
              <a:prstGeom prst="ellipse">
                <a:avLst/>
              </a:prstGeom>
              <a:solidFill>
                <a:srgbClr val="1F477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C21EF34-706F-49E5-8B4E-A5A675C37D00}"/>
                  </a:ext>
                </a:extLst>
              </p:cNvPr>
              <p:cNvSpPr/>
              <p:nvPr/>
            </p:nvSpPr>
            <p:spPr>
              <a:xfrm>
                <a:off x="6870466" y="5122053"/>
                <a:ext cx="156982" cy="156982"/>
              </a:xfrm>
              <a:prstGeom prst="ellipse">
                <a:avLst/>
              </a:prstGeom>
              <a:solidFill>
                <a:srgbClr val="9DBB6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ACE9FAC-FD16-4F38-A58E-C2DE52497B8F}"/>
                  </a:ext>
                </a:extLst>
              </p:cNvPr>
              <p:cNvSpPr/>
              <p:nvPr/>
            </p:nvSpPr>
            <p:spPr>
              <a:xfrm>
                <a:off x="7109966" y="5018561"/>
                <a:ext cx="156982" cy="156982"/>
              </a:xfrm>
              <a:prstGeom prst="ellipse">
                <a:avLst/>
              </a:prstGeom>
              <a:solidFill>
                <a:srgbClr val="4BACC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692BB6C-AC9B-4796-B0EE-B8CCF0289A70}"/>
                  </a:ext>
                </a:extLst>
              </p:cNvPr>
              <p:cNvSpPr/>
              <p:nvPr/>
            </p:nvSpPr>
            <p:spPr>
              <a:xfrm>
                <a:off x="7354787" y="4975397"/>
                <a:ext cx="156982" cy="156982"/>
              </a:xfrm>
              <a:prstGeom prst="ellipse">
                <a:avLst/>
              </a:prstGeom>
              <a:solidFill>
                <a:srgbClr val="00645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7208B5E-95CC-4D1F-AC10-134DAC219B4F}"/>
                  </a:ext>
                </a:extLst>
              </p:cNvPr>
              <p:cNvGrpSpPr/>
              <p:nvPr/>
            </p:nvGrpSpPr>
            <p:grpSpPr>
              <a:xfrm rot="10800000">
                <a:off x="6440573" y="6170866"/>
                <a:ext cx="2037060" cy="900239"/>
                <a:chOff x="3691450" y="2375278"/>
                <a:chExt cx="2037060" cy="900239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0F734E30-8412-429E-BE03-F94EC3ECF4A8}"/>
                    </a:ext>
                  </a:extLst>
                </p:cNvPr>
                <p:cNvSpPr/>
                <p:nvPr/>
              </p:nvSpPr>
              <p:spPr>
                <a:xfrm>
                  <a:off x="4867000" y="2407383"/>
                  <a:ext cx="156982" cy="156982"/>
                </a:xfrm>
                <a:prstGeom prst="ellipse">
                  <a:avLst/>
                </a:prstGeom>
                <a:solidFill>
                  <a:srgbClr val="1F477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8C87ACA2-0487-4409-823F-725C084B40D1}"/>
                    </a:ext>
                  </a:extLst>
                </p:cNvPr>
                <p:cNvSpPr/>
                <p:nvPr/>
              </p:nvSpPr>
              <p:spPr>
                <a:xfrm>
                  <a:off x="5121805" y="2511621"/>
                  <a:ext cx="156982" cy="156982"/>
                </a:xfrm>
                <a:prstGeom prst="ellipse">
                  <a:avLst/>
                </a:prstGeom>
                <a:solidFill>
                  <a:srgbClr val="9DBB6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A985A402-5E4A-4499-8C86-7E1724582348}"/>
                    </a:ext>
                  </a:extLst>
                </p:cNvPr>
                <p:cNvSpPr/>
                <p:nvPr/>
              </p:nvSpPr>
              <p:spPr>
                <a:xfrm>
                  <a:off x="5319441" y="2667276"/>
                  <a:ext cx="156982" cy="156982"/>
                </a:xfrm>
                <a:prstGeom prst="ellipse">
                  <a:avLst/>
                </a:prstGeom>
                <a:solidFill>
                  <a:srgbClr val="4BACC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5A2EBE6-026B-4864-B6B7-129C7430BE4F}"/>
                    </a:ext>
                  </a:extLst>
                </p:cNvPr>
                <p:cNvSpPr/>
                <p:nvPr/>
              </p:nvSpPr>
              <p:spPr>
                <a:xfrm>
                  <a:off x="5464308" y="2875797"/>
                  <a:ext cx="156982" cy="156982"/>
                </a:xfrm>
                <a:prstGeom prst="ellipse">
                  <a:avLst/>
                </a:prstGeom>
                <a:solidFill>
                  <a:srgbClr val="00645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ECD4A36B-751F-46EA-B5AA-A72C1453E188}"/>
                    </a:ext>
                  </a:extLst>
                </p:cNvPr>
                <p:cNvSpPr/>
                <p:nvPr/>
              </p:nvSpPr>
              <p:spPr>
                <a:xfrm>
                  <a:off x="5571528" y="3097040"/>
                  <a:ext cx="156982" cy="156982"/>
                </a:xfrm>
                <a:prstGeom prst="ellipse">
                  <a:avLst/>
                </a:prstGeom>
                <a:solidFill>
                  <a:srgbClr val="1F477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8C0AA0DE-543A-44D9-B2A0-DD5029E15377}"/>
                    </a:ext>
                  </a:extLst>
                </p:cNvPr>
                <p:cNvSpPr/>
                <p:nvPr/>
              </p:nvSpPr>
              <p:spPr>
                <a:xfrm>
                  <a:off x="3691450" y="3118535"/>
                  <a:ext cx="156982" cy="156982"/>
                </a:xfrm>
                <a:prstGeom prst="ellipse">
                  <a:avLst/>
                </a:prstGeom>
                <a:solidFill>
                  <a:srgbClr val="4BACC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672F5510-CA12-42B1-A490-57CD5E61514A}"/>
                    </a:ext>
                  </a:extLst>
                </p:cNvPr>
                <p:cNvSpPr/>
                <p:nvPr/>
              </p:nvSpPr>
              <p:spPr>
                <a:xfrm>
                  <a:off x="3781833" y="2885231"/>
                  <a:ext cx="156982" cy="156982"/>
                </a:xfrm>
                <a:prstGeom prst="ellipse">
                  <a:avLst/>
                </a:prstGeom>
                <a:solidFill>
                  <a:srgbClr val="00645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5C10C1F0-B378-48F9-B0B5-153E37A33DFF}"/>
                    </a:ext>
                  </a:extLst>
                </p:cNvPr>
                <p:cNvSpPr/>
                <p:nvPr/>
              </p:nvSpPr>
              <p:spPr>
                <a:xfrm>
                  <a:off x="3927938" y="2676950"/>
                  <a:ext cx="156982" cy="156982"/>
                </a:xfrm>
                <a:prstGeom prst="ellipse">
                  <a:avLst/>
                </a:prstGeom>
                <a:solidFill>
                  <a:srgbClr val="1F477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799848E-602D-40BD-84DB-6959BAE2B656}"/>
                    </a:ext>
                  </a:extLst>
                </p:cNvPr>
                <p:cNvSpPr/>
                <p:nvPr/>
              </p:nvSpPr>
              <p:spPr>
                <a:xfrm>
                  <a:off x="4125668" y="2521934"/>
                  <a:ext cx="156982" cy="156982"/>
                </a:xfrm>
                <a:prstGeom prst="ellipse">
                  <a:avLst/>
                </a:prstGeom>
                <a:solidFill>
                  <a:srgbClr val="9DBB6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47ADA389-9699-4F0E-8060-144ECE0B72E3}"/>
                    </a:ext>
                  </a:extLst>
                </p:cNvPr>
                <p:cNvSpPr/>
                <p:nvPr/>
              </p:nvSpPr>
              <p:spPr>
                <a:xfrm>
                  <a:off x="4365168" y="2418442"/>
                  <a:ext cx="156982" cy="156982"/>
                </a:xfrm>
                <a:prstGeom prst="ellipse">
                  <a:avLst/>
                </a:prstGeom>
                <a:solidFill>
                  <a:srgbClr val="4BACC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023FA530-B24B-4147-97FE-EAE78BA05C62}"/>
                    </a:ext>
                  </a:extLst>
                </p:cNvPr>
                <p:cNvSpPr/>
                <p:nvPr/>
              </p:nvSpPr>
              <p:spPr>
                <a:xfrm>
                  <a:off x="4609989" y="2375278"/>
                  <a:ext cx="156982" cy="156982"/>
                </a:xfrm>
                <a:prstGeom prst="ellipse">
                  <a:avLst/>
                </a:prstGeom>
                <a:solidFill>
                  <a:srgbClr val="00645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6A0FA27-557F-4A41-8EE5-F8727B80FA6B}"/>
                  </a:ext>
                </a:extLst>
              </p:cNvPr>
              <p:cNvGrpSpPr/>
              <p:nvPr/>
            </p:nvGrpSpPr>
            <p:grpSpPr>
              <a:xfrm>
                <a:off x="7390536" y="4821068"/>
                <a:ext cx="1267742" cy="1230734"/>
                <a:chOff x="4493338" y="2068549"/>
                <a:chExt cx="1267742" cy="1230734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0DD6502F-5DC8-403C-ADE8-0B110AD6ED8A}"/>
                    </a:ext>
                  </a:extLst>
                </p:cNvPr>
                <p:cNvSpPr/>
                <p:nvPr/>
              </p:nvSpPr>
              <p:spPr>
                <a:xfrm>
                  <a:off x="4493338" y="2068549"/>
                  <a:ext cx="94326" cy="94326"/>
                </a:xfrm>
                <a:prstGeom prst="ellipse">
                  <a:avLst/>
                </a:prstGeom>
                <a:solidFill>
                  <a:srgbClr val="A8CCC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595513D6-DE59-4AC5-836B-2451DA086C4E}"/>
                    </a:ext>
                  </a:extLst>
                </p:cNvPr>
                <p:cNvSpPr/>
                <p:nvPr/>
              </p:nvSpPr>
              <p:spPr>
                <a:xfrm>
                  <a:off x="4667027" y="2076709"/>
                  <a:ext cx="94326" cy="94326"/>
                </a:xfrm>
                <a:prstGeom prst="ellipse">
                  <a:avLst/>
                </a:prstGeom>
                <a:solidFill>
                  <a:srgbClr val="C4D6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AB100EB6-F403-4E5F-9D61-C4A347021B04}"/>
                    </a:ext>
                  </a:extLst>
                </p:cNvPr>
                <p:cNvSpPr/>
                <p:nvPr/>
              </p:nvSpPr>
              <p:spPr>
                <a:xfrm>
                  <a:off x="4826554" y="2111694"/>
                  <a:ext cx="94326" cy="94326"/>
                </a:xfrm>
                <a:prstGeom prst="ellipse">
                  <a:avLst/>
                </a:prstGeom>
                <a:solidFill>
                  <a:srgbClr val="A8CCC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FDC227B8-E830-4584-B121-91C275F6BBDC}"/>
                    </a:ext>
                  </a:extLst>
                </p:cNvPr>
                <p:cNvSpPr/>
                <p:nvPr/>
              </p:nvSpPr>
              <p:spPr>
                <a:xfrm>
                  <a:off x="4968434" y="2167024"/>
                  <a:ext cx="94326" cy="94326"/>
                </a:xfrm>
                <a:prstGeom prst="ellipse">
                  <a:avLst/>
                </a:prstGeom>
                <a:solidFill>
                  <a:srgbClr val="C4D6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44AD9F82-E8E2-4C7D-8DC5-65830771C6BE}"/>
                    </a:ext>
                  </a:extLst>
                </p:cNvPr>
                <p:cNvSpPr/>
                <p:nvPr/>
              </p:nvSpPr>
              <p:spPr>
                <a:xfrm>
                  <a:off x="5110314" y="2239148"/>
                  <a:ext cx="94326" cy="94326"/>
                </a:xfrm>
                <a:prstGeom prst="ellipse">
                  <a:avLst/>
                </a:prstGeom>
                <a:solidFill>
                  <a:srgbClr val="A8CCC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30CAEE06-E81F-4C1B-8486-73B2A2D62100}"/>
                    </a:ext>
                  </a:extLst>
                </p:cNvPr>
                <p:cNvSpPr/>
                <p:nvPr/>
              </p:nvSpPr>
              <p:spPr>
                <a:xfrm>
                  <a:off x="5238374" y="2336140"/>
                  <a:ext cx="94326" cy="94326"/>
                </a:xfrm>
                <a:prstGeom prst="ellipse">
                  <a:avLst/>
                </a:prstGeom>
                <a:solidFill>
                  <a:srgbClr val="C4D6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70CB8EAD-7EC7-4037-8571-628EF405E329}"/>
                    </a:ext>
                  </a:extLst>
                </p:cNvPr>
                <p:cNvSpPr/>
                <p:nvPr/>
              </p:nvSpPr>
              <p:spPr>
                <a:xfrm>
                  <a:off x="5356795" y="2455992"/>
                  <a:ext cx="94326" cy="94326"/>
                </a:xfrm>
                <a:prstGeom prst="ellipse">
                  <a:avLst/>
                </a:prstGeom>
                <a:solidFill>
                  <a:srgbClr val="A8CCC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3C8CDE2-B71D-457C-98DC-5AF2663CEAC5}"/>
                    </a:ext>
                  </a:extLst>
                </p:cNvPr>
                <p:cNvSpPr/>
                <p:nvPr/>
              </p:nvSpPr>
              <p:spPr>
                <a:xfrm>
                  <a:off x="5460457" y="2587206"/>
                  <a:ext cx="94326" cy="94326"/>
                </a:xfrm>
                <a:prstGeom prst="ellipse">
                  <a:avLst/>
                </a:prstGeom>
                <a:solidFill>
                  <a:srgbClr val="C4D6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EC016CDE-F5AA-4923-AE9F-27C827A02329}"/>
                    </a:ext>
                  </a:extLst>
                </p:cNvPr>
                <p:cNvSpPr/>
                <p:nvPr/>
              </p:nvSpPr>
              <p:spPr>
                <a:xfrm>
                  <a:off x="5542619" y="2736687"/>
                  <a:ext cx="94326" cy="94326"/>
                </a:xfrm>
                <a:prstGeom prst="ellipse">
                  <a:avLst/>
                </a:prstGeom>
                <a:solidFill>
                  <a:srgbClr val="A8CCC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68DD9130-BCFA-444C-A791-E8CC7B9A1017}"/>
                    </a:ext>
                  </a:extLst>
                </p:cNvPr>
                <p:cNvSpPr/>
                <p:nvPr/>
              </p:nvSpPr>
              <p:spPr>
                <a:xfrm>
                  <a:off x="5604134" y="2893535"/>
                  <a:ext cx="94326" cy="94326"/>
                </a:xfrm>
                <a:prstGeom prst="ellipse">
                  <a:avLst/>
                </a:prstGeom>
                <a:solidFill>
                  <a:srgbClr val="C4D6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DF02AB32-C89A-471D-B1AA-3FB231D8ED76}"/>
                    </a:ext>
                  </a:extLst>
                </p:cNvPr>
                <p:cNvSpPr/>
                <p:nvPr/>
              </p:nvSpPr>
              <p:spPr>
                <a:xfrm>
                  <a:off x="5642637" y="3046126"/>
                  <a:ext cx="94326" cy="94326"/>
                </a:xfrm>
                <a:prstGeom prst="ellipse">
                  <a:avLst/>
                </a:prstGeom>
                <a:solidFill>
                  <a:srgbClr val="A8CCC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0667D6C1-5256-4755-985B-1A363CCF5FD5}"/>
                    </a:ext>
                  </a:extLst>
                </p:cNvPr>
                <p:cNvSpPr/>
                <p:nvPr/>
              </p:nvSpPr>
              <p:spPr>
                <a:xfrm>
                  <a:off x="5666754" y="3204957"/>
                  <a:ext cx="94326" cy="94326"/>
                </a:xfrm>
                <a:prstGeom prst="ellipse">
                  <a:avLst/>
                </a:prstGeom>
                <a:solidFill>
                  <a:srgbClr val="C4D6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BE26D17-56A6-4407-9FCD-C313F61F8C47}"/>
                  </a:ext>
                </a:extLst>
              </p:cNvPr>
              <p:cNvSpPr/>
              <p:nvPr/>
            </p:nvSpPr>
            <p:spPr>
              <a:xfrm rot="5885516">
                <a:off x="8545576" y="6136455"/>
                <a:ext cx="94326" cy="94326"/>
              </a:xfrm>
              <a:prstGeom prst="ellipse">
                <a:avLst/>
              </a:prstGeom>
              <a:solidFill>
                <a:srgbClr val="A8CCC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88A0C2E-25BD-4927-B30D-DCCF9D297D46}"/>
                  </a:ext>
                </a:extLst>
              </p:cNvPr>
              <p:cNvSpPr/>
              <p:nvPr/>
            </p:nvSpPr>
            <p:spPr>
              <a:xfrm rot="5885516">
                <a:off x="8513048" y="6307266"/>
                <a:ext cx="94326" cy="94326"/>
              </a:xfrm>
              <a:prstGeom prst="ellipse">
                <a:avLst/>
              </a:prstGeom>
              <a:solidFill>
                <a:srgbClr val="C4D6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9EB9B1F-A572-44AF-B552-8DB257C2C0CA}"/>
                  </a:ext>
                </a:extLst>
              </p:cNvPr>
              <p:cNvSpPr/>
              <p:nvPr/>
            </p:nvSpPr>
            <p:spPr>
              <a:xfrm rot="5885516">
                <a:off x="8455956" y="6460280"/>
                <a:ext cx="94326" cy="94326"/>
              </a:xfrm>
              <a:prstGeom prst="ellipse">
                <a:avLst/>
              </a:prstGeom>
              <a:solidFill>
                <a:srgbClr val="A8CCC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D7F117C-3046-41D7-AA18-750966D11813}"/>
                  </a:ext>
                </a:extLst>
              </p:cNvPr>
              <p:cNvSpPr/>
              <p:nvPr/>
            </p:nvSpPr>
            <p:spPr>
              <a:xfrm rot="5885516">
                <a:off x="8381206" y="6592959"/>
                <a:ext cx="94326" cy="94326"/>
              </a:xfrm>
              <a:prstGeom prst="ellipse">
                <a:avLst/>
              </a:prstGeom>
              <a:solidFill>
                <a:srgbClr val="C4D6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79448BD-47E5-44AA-A2C7-EE471B8F62A3}"/>
                  </a:ext>
                </a:extLst>
              </p:cNvPr>
              <p:cNvSpPr/>
              <p:nvPr/>
            </p:nvSpPr>
            <p:spPr>
              <a:xfrm rot="5885516">
                <a:off x="8289829" y="6723274"/>
                <a:ext cx="94326" cy="94326"/>
              </a:xfrm>
              <a:prstGeom prst="ellipse">
                <a:avLst/>
              </a:prstGeom>
              <a:solidFill>
                <a:srgbClr val="A8CCC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8D1FF5C-F9A9-4B31-9F9C-EB6915B5C580}"/>
                  </a:ext>
                </a:extLst>
              </p:cNvPr>
              <p:cNvSpPr/>
              <p:nvPr/>
            </p:nvSpPr>
            <p:spPr>
              <a:xfrm rot="5885516">
                <a:off x="8175776" y="6836406"/>
                <a:ext cx="94326" cy="94326"/>
              </a:xfrm>
              <a:prstGeom prst="ellipse">
                <a:avLst/>
              </a:prstGeom>
              <a:solidFill>
                <a:srgbClr val="C4D6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4455C3C-3AC7-47BC-95A8-DDD3E6D19596}"/>
                  </a:ext>
                </a:extLst>
              </p:cNvPr>
              <p:cNvSpPr/>
              <p:nvPr/>
            </p:nvSpPr>
            <p:spPr>
              <a:xfrm rot="5885516">
                <a:off x="8040449" y="6936778"/>
                <a:ext cx="94326" cy="94326"/>
              </a:xfrm>
              <a:prstGeom prst="ellipse">
                <a:avLst/>
              </a:prstGeom>
              <a:solidFill>
                <a:srgbClr val="A8CCC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059DAE7-0CE8-41E0-B2F3-0F8AA1345F01}"/>
                  </a:ext>
                </a:extLst>
              </p:cNvPr>
              <p:cNvSpPr/>
              <p:nvPr/>
            </p:nvSpPr>
            <p:spPr>
              <a:xfrm rot="5885516">
                <a:off x="7895949" y="7020938"/>
                <a:ext cx="94326" cy="94326"/>
              </a:xfrm>
              <a:prstGeom prst="ellipse">
                <a:avLst/>
              </a:prstGeom>
              <a:solidFill>
                <a:srgbClr val="C4D6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7312B35-3E2E-4297-95F3-F23A44A906FE}"/>
                  </a:ext>
                </a:extLst>
              </p:cNvPr>
              <p:cNvSpPr/>
              <p:nvPr/>
            </p:nvSpPr>
            <p:spPr>
              <a:xfrm rot="5885516">
                <a:off x="7736391" y="7081240"/>
                <a:ext cx="94326" cy="94326"/>
              </a:xfrm>
              <a:prstGeom prst="ellipse">
                <a:avLst/>
              </a:prstGeom>
              <a:solidFill>
                <a:srgbClr val="A8CCC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B0E844B-8063-4C3E-ADBD-6166A97D91CC}"/>
                  </a:ext>
                </a:extLst>
              </p:cNvPr>
              <p:cNvSpPr/>
              <p:nvPr/>
            </p:nvSpPr>
            <p:spPr>
              <a:xfrm rot="5885516">
                <a:off x="7572446" y="7120065"/>
                <a:ext cx="94326" cy="94326"/>
              </a:xfrm>
              <a:prstGeom prst="ellipse">
                <a:avLst/>
              </a:prstGeom>
              <a:solidFill>
                <a:srgbClr val="C4D6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39CF896-4BCF-4AE0-AAB1-6FBEE727AC6B}"/>
                  </a:ext>
                </a:extLst>
              </p:cNvPr>
              <p:cNvSpPr/>
              <p:nvPr/>
            </p:nvSpPr>
            <p:spPr>
              <a:xfrm rot="5885516">
                <a:off x="7415955" y="7136705"/>
                <a:ext cx="94326" cy="94326"/>
              </a:xfrm>
              <a:prstGeom prst="ellipse">
                <a:avLst/>
              </a:prstGeom>
              <a:solidFill>
                <a:srgbClr val="A8CCC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937544A-9B13-483E-AACC-FA8183B652D5}"/>
                  </a:ext>
                </a:extLst>
              </p:cNvPr>
              <p:cNvSpPr/>
              <p:nvPr/>
            </p:nvSpPr>
            <p:spPr>
              <a:xfrm rot="5885516">
                <a:off x="7235214" y="7130689"/>
                <a:ext cx="94326" cy="94326"/>
              </a:xfrm>
              <a:prstGeom prst="ellipse">
                <a:avLst/>
              </a:prstGeom>
              <a:solidFill>
                <a:srgbClr val="C4D6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762C2A7-481B-45CC-9E1E-1B179419EB6E}"/>
                  </a:ext>
                </a:extLst>
              </p:cNvPr>
              <p:cNvSpPr/>
              <p:nvPr/>
            </p:nvSpPr>
            <p:spPr>
              <a:xfrm rot="15808392">
                <a:off x="6239711" y="6130371"/>
                <a:ext cx="94326" cy="94326"/>
              </a:xfrm>
              <a:prstGeom prst="ellipse">
                <a:avLst/>
              </a:prstGeom>
              <a:solidFill>
                <a:srgbClr val="A8CCC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9D5F568-E1FB-4F26-A7CB-62E18E416201}"/>
                  </a:ext>
                </a:extLst>
              </p:cNvPr>
              <p:cNvSpPr/>
              <p:nvPr/>
            </p:nvSpPr>
            <p:spPr>
              <a:xfrm rot="15808392">
                <a:off x="6230587" y="5964416"/>
                <a:ext cx="94326" cy="94326"/>
              </a:xfrm>
              <a:prstGeom prst="ellipse">
                <a:avLst/>
              </a:prstGeom>
              <a:solidFill>
                <a:srgbClr val="C4D6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7180312-3FDE-4F44-BF3D-2B27F2E8F0A5}"/>
                  </a:ext>
                </a:extLst>
              </p:cNvPr>
              <p:cNvSpPr/>
              <p:nvPr/>
            </p:nvSpPr>
            <p:spPr>
              <a:xfrm rot="15808392">
                <a:off x="6244700" y="5799434"/>
                <a:ext cx="94326" cy="94326"/>
              </a:xfrm>
              <a:prstGeom prst="ellipse">
                <a:avLst/>
              </a:prstGeom>
              <a:solidFill>
                <a:srgbClr val="A8CCC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5AEB5BF-F0E2-4D57-8271-F32ED155662F}"/>
                  </a:ext>
                </a:extLst>
              </p:cNvPr>
              <p:cNvSpPr/>
              <p:nvPr/>
            </p:nvSpPr>
            <p:spPr>
              <a:xfrm rot="15808392">
                <a:off x="6281032" y="5654697"/>
                <a:ext cx="94326" cy="94326"/>
              </a:xfrm>
              <a:prstGeom prst="ellipse">
                <a:avLst/>
              </a:prstGeom>
              <a:solidFill>
                <a:srgbClr val="C4D6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D8B10B4-733C-4C66-9CC0-88762941408B}"/>
                  </a:ext>
                </a:extLst>
              </p:cNvPr>
              <p:cNvSpPr/>
              <p:nvPr/>
            </p:nvSpPr>
            <p:spPr>
              <a:xfrm rot="15808392">
                <a:off x="6339073" y="5505538"/>
                <a:ext cx="94326" cy="94326"/>
              </a:xfrm>
              <a:prstGeom prst="ellipse">
                <a:avLst/>
              </a:prstGeom>
              <a:solidFill>
                <a:srgbClr val="A8CCC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F3CA52F-61C2-4251-96A1-BFE71D170E63}"/>
                  </a:ext>
                </a:extLst>
              </p:cNvPr>
              <p:cNvSpPr/>
              <p:nvPr/>
            </p:nvSpPr>
            <p:spPr>
              <a:xfrm rot="15808392">
                <a:off x="6415857" y="5359747"/>
                <a:ext cx="94326" cy="94326"/>
              </a:xfrm>
              <a:prstGeom prst="ellipse">
                <a:avLst/>
              </a:prstGeom>
              <a:solidFill>
                <a:srgbClr val="C4D6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C9FF0E6-3A12-42D0-8955-1DEB80D77849}"/>
                  </a:ext>
                </a:extLst>
              </p:cNvPr>
              <p:cNvSpPr/>
              <p:nvPr/>
            </p:nvSpPr>
            <p:spPr>
              <a:xfrm rot="15808392">
                <a:off x="6513935" y="5228470"/>
                <a:ext cx="94326" cy="94326"/>
              </a:xfrm>
              <a:prstGeom prst="ellipse">
                <a:avLst/>
              </a:prstGeom>
              <a:solidFill>
                <a:srgbClr val="A8CCC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69C618F-8D70-4F18-AC02-743E24973687}"/>
                  </a:ext>
                </a:extLst>
              </p:cNvPr>
              <p:cNvSpPr/>
              <p:nvPr/>
            </p:nvSpPr>
            <p:spPr>
              <a:xfrm rot="15808392">
                <a:off x="6632516" y="5110565"/>
                <a:ext cx="94326" cy="94326"/>
              </a:xfrm>
              <a:prstGeom prst="ellipse">
                <a:avLst/>
              </a:prstGeom>
              <a:solidFill>
                <a:srgbClr val="C4D6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A17B9AE-F17D-4293-9326-92D100ECB88B}"/>
                  </a:ext>
                </a:extLst>
              </p:cNvPr>
              <p:cNvSpPr/>
              <p:nvPr/>
            </p:nvSpPr>
            <p:spPr>
              <a:xfrm rot="15808392">
                <a:off x="6771689" y="5011945"/>
                <a:ext cx="94326" cy="94326"/>
              </a:xfrm>
              <a:prstGeom prst="ellipse">
                <a:avLst/>
              </a:prstGeom>
              <a:solidFill>
                <a:srgbClr val="A8CCC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BF8F7C4-EB7A-4CC5-800B-A88A12B83B22}"/>
                  </a:ext>
                </a:extLst>
              </p:cNvPr>
              <p:cNvSpPr/>
              <p:nvPr/>
            </p:nvSpPr>
            <p:spPr>
              <a:xfrm rot="15808392">
                <a:off x="6920528" y="4933000"/>
                <a:ext cx="94326" cy="94326"/>
              </a:xfrm>
              <a:prstGeom prst="ellipse">
                <a:avLst/>
              </a:prstGeom>
              <a:solidFill>
                <a:srgbClr val="C4D6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681B57E-079C-43B6-AB7E-25F5E13AC2EC}"/>
                  </a:ext>
                </a:extLst>
              </p:cNvPr>
              <p:cNvSpPr/>
              <p:nvPr/>
            </p:nvSpPr>
            <p:spPr>
              <a:xfrm rot="15808392">
                <a:off x="7067753" y="4877402"/>
                <a:ext cx="94326" cy="94326"/>
              </a:xfrm>
              <a:prstGeom prst="ellipse">
                <a:avLst/>
              </a:prstGeom>
              <a:solidFill>
                <a:srgbClr val="A8CCC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3D78DCD-69D1-4B6F-921A-3F19784B8935}"/>
                  </a:ext>
                </a:extLst>
              </p:cNvPr>
              <p:cNvSpPr/>
              <p:nvPr/>
            </p:nvSpPr>
            <p:spPr>
              <a:xfrm rot="15808392">
                <a:off x="7222813" y="4835387"/>
                <a:ext cx="94326" cy="94326"/>
              </a:xfrm>
              <a:prstGeom prst="ellipse">
                <a:avLst/>
              </a:prstGeom>
              <a:solidFill>
                <a:srgbClr val="C4D6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3029D95-658F-471B-B05F-C9B2937ED14B}"/>
                  </a:ext>
                </a:extLst>
              </p:cNvPr>
              <p:cNvSpPr/>
              <p:nvPr/>
            </p:nvSpPr>
            <p:spPr>
              <a:xfrm rot="10519182">
                <a:off x="7065546" y="7091654"/>
                <a:ext cx="94326" cy="94326"/>
              </a:xfrm>
              <a:prstGeom prst="ellipse">
                <a:avLst/>
              </a:prstGeom>
              <a:solidFill>
                <a:srgbClr val="A8CCC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D52AD7C-36E8-4A5D-90EB-755DE347BED8}"/>
                  </a:ext>
                </a:extLst>
              </p:cNvPr>
              <p:cNvSpPr/>
              <p:nvPr/>
            </p:nvSpPr>
            <p:spPr>
              <a:xfrm rot="10519182">
                <a:off x="6902325" y="7031632"/>
                <a:ext cx="94326" cy="94326"/>
              </a:xfrm>
              <a:prstGeom prst="ellipse">
                <a:avLst/>
              </a:prstGeom>
              <a:solidFill>
                <a:srgbClr val="C4D6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C8CD979-7152-4CA9-971F-5E0564F0A0C8}"/>
                  </a:ext>
                </a:extLst>
              </p:cNvPr>
              <p:cNvGrpSpPr/>
              <p:nvPr/>
            </p:nvGrpSpPr>
            <p:grpSpPr>
              <a:xfrm rot="18684194">
                <a:off x="6407039" y="6252326"/>
                <a:ext cx="279596" cy="864950"/>
                <a:chOff x="3485789" y="2759628"/>
                <a:chExt cx="279596" cy="864950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93702AD-FC50-4E75-90BB-1F5B2E60C3DB}"/>
                    </a:ext>
                  </a:extLst>
                </p:cNvPr>
                <p:cNvSpPr/>
                <p:nvPr/>
              </p:nvSpPr>
              <p:spPr>
                <a:xfrm rot="15808392">
                  <a:off x="3494913" y="3530252"/>
                  <a:ext cx="94326" cy="94326"/>
                </a:xfrm>
                <a:prstGeom prst="ellipse">
                  <a:avLst/>
                </a:prstGeom>
                <a:solidFill>
                  <a:srgbClr val="A8CCC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C38A0D0-F751-4F45-BFF4-FADE864B2A0F}"/>
                    </a:ext>
                  </a:extLst>
                </p:cNvPr>
                <p:cNvSpPr/>
                <p:nvPr/>
              </p:nvSpPr>
              <p:spPr>
                <a:xfrm rot="15808392">
                  <a:off x="3485789" y="3364297"/>
                  <a:ext cx="94326" cy="94326"/>
                </a:xfrm>
                <a:prstGeom prst="ellipse">
                  <a:avLst/>
                </a:prstGeom>
                <a:solidFill>
                  <a:srgbClr val="C4D6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10B28128-D756-4250-B546-1949CBB1FB0F}"/>
                    </a:ext>
                  </a:extLst>
                </p:cNvPr>
                <p:cNvSpPr/>
                <p:nvPr/>
              </p:nvSpPr>
              <p:spPr>
                <a:xfrm rot="15808392">
                  <a:off x="3499902" y="3199315"/>
                  <a:ext cx="94326" cy="94326"/>
                </a:xfrm>
                <a:prstGeom prst="ellipse">
                  <a:avLst/>
                </a:prstGeom>
                <a:solidFill>
                  <a:srgbClr val="A8CCC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5700C0B2-06BB-47AE-89F1-BC130215C32D}"/>
                    </a:ext>
                  </a:extLst>
                </p:cNvPr>
                <p:cNvSpPr/>
                <p:nvPr/>
              </p:nvSpPr>
              <p:spPr>
                <a:xfrm rot="15808392">
                  <a:off x="3536234" y="3054578"/>
                  <a:ext cx="94326" cy="94326"/>
                </a:xfrm>
                <a:prstGeom prst="ellipse">
                  <a:avLst/>
                </a:prstGeom>
                <a:solidFill>
                  <a:srgbClr val="C4D6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371BFD7-4E04-4CA2-9C89-127F3D189FC0}"/>
                    </a:ext>
                  </a:extLst>
                </p:cNvPr>
                <p:cNvSpPr/>
                <p:nvPr/>
              </p:nvSpPr>
              <p:spPr>
                <a:xfrm rot="15808392">
                  <a:off x="3594275" y="2905419"/>
                  <a:ext cx="94326" cy="94326"/>
                </a:xfrm>
                <a:prstGeom prst="ellipse">
                  <a:avLst/>
                </a:prstGeom>
                <a:solidFill>
                  <a:srgbClr val="A8CCC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B67559AA-CEE8-48A5-B922-294973C38B35}"/>
                    </a:ext>
                  </a:extLst>
                </p:cNvPr>
                <p:cNvSpPr/>
                <p:nvPr/>
              </p:nvSpPr>
              <p:spPr>
                <a:xfrm rot="15808392">
                  <a:off x="3671059" y="2759628"/>
                  <a:ext cx="94326" cy="94326"/>
                </a:xfrm>
                <a:prstGeom prst="ellipse">
                  <a:avLst/>
                </a:prstGeom>
                <a:solidFill>
                  <a:srgbClr val="C4D6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D339455-5E9B-49F3-8C42-16BA1CAFB656}"/>
              </a:ext>
            </a:extLst>
          </p:cNvPr>
          <p:cNvGrpSpPr/>
          <p:nvPr/>
        </p:nvGrpSpPr>
        <p:grpSpPr>
          <a:xfrm>
            <a:off x="1892935" y="1637054"/>
            <a:ext cx="5446812" cy="737437"/>
            <a:chOff x="2805871" y="1572906"/>
            <a:chExt cx="3333236" cy="73743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2266C20-6670-4B0C-8B48-643974A4F31A}"/>
                </a:ext>
              </a:extLst>
            </p:cNvPr>
            <p:cNvSpPr txBox="1"/>
            <p:nvPr/>
          </p:nvSpPr>
          <p:spPr>
            <a:xfrm>
              <a:off x="3245394" y="1602457"/>
              <a:ext cx="28937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health system will reinforce </a:t>
              </a:r>
              <a:r>
                <a:rPr kumimoji="0" lang="mi-NZ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 Tiriti </a:t>
              </a:r>
              <a:r>
                <a:rPr kumimoji="0" lang="en-NZ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principles and obligations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880F615-E2CE-404B-B6E0-296C793F6CC1}"/>
                </a:ext>
              </a:extLst>
            </p:cNvPr>
            <p:cNvSpPr txBox="1"/>
            <p:nvPr/>
          </p:nvSpPr>
          <p:spPr>
            <a:xfrm>
              <a:off x="2805871" y="1572906"/>
              <a:ext cx="3403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9B31F98-2B0C-4650-AB09-95A2CBD5054F}"/>
                </a:ext>
              </a:extLst>
            </p:cNvPr>
            <p:cNvCxnSpPr>
              <a:cxnSpLocks/>
            </p:cNvCxnSpPr>
            <p:nvPr/>
          </p:nvCxnSpPr>
          <p:spPr>
            <a:xfrm>
              <a:off x="3208947" y="1681296"/>
              <a:ext cx="0" cy="537941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1796BAD-F623-4988-879B-35C486584838}"/>
              </a:ext>
            </a:extLst>
          </p:cNvPr>
          <p:cNvGrpSpPr/>
          <p:nvPr/>
        </p:nvGrpSpPr>
        <p:grpSpPr>
          <a:xfrm>
            <a:off x="5643708" y="3036441"/>
            <a:ext cx="3500291" cy="1631216"/>
            <a:chOff x="6112132" y="2627607"/>
            <a:chExt cx="2872960" cy="1631216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9947D61-7524-45F5-AA84-6FE2E78992AC}"/>
                </a:ext>
              </a:extLst>
            </p:cNvPr>
            <p:cNvSpPr txBox="1"/>
            <p:nvPr/>
          </p:nvSpPr>
          <p:spPr>
            <a:xfrm>
              <a:off x="6112132" y="2627607"/>
              <a:ext cx="245395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All people will be able to access a comprehensive range of support in their local communities to help them stay well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6C57D8B-D92C-46C3-805C-9D4AC55787E5}"/>
                </a:ext>
              </a:extLst>
            </p:cNvPr>
            <p:cNvSpPr txBox="1"/>
            <p:nvPr/>
          </p:nvSpPr>
          <p:spPr>
            <a:xfrm>
              <a:off x="8644703" y="2700327"/>
              <a:ext cx="3403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9C98E0B-03CF-4A85-BD08-2E507A6F97E7}"/>
                </a:ext>
              </a:extLst>
            </p:cNvPr>
            <p:cNvCxnSpPr>
              <a:cxnSpLocks/>
            </p:cNvCxnSpPr>
            <p:nvPr/>
          </p:nvCxnSpPr>
          <p:spPr>
            <a:xfrm>
              <a:off x="8603372" y="2677748"/>
              <a:ext cx="0" cy="1066056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6B9445F-C61C-4865-8D60-0C34ED7E22B4}"/>
              </a:ext>
            </a:extLst>
          </p:cNvPr>
          <p:cNvGrpSpPr/>
          <p:nvPr/>
        </p:nvGrpSpPr>
        <p:grpSpPr>
          <a:xfrm>
            <a:off x="4480692" y="5341198"/>
            <a:ext cx="3899129" cy="1323439"/>
            <a:chOff x="4467487" y="5272799"/>
            <a:chExt cx="3899129" cy="1323438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5396354-CEE8-4EAB-9356-72C1826F0D88}"/>
                </a:ext>
              </a:extLst>
            </p:cNvPr>
            <p:cNvSpPr txBox="1"/>
            <p:nvPr/>
          </p:nvSpPr>
          <p:spPr>
            <a:xfrm>
              <a:off x="4467487" y="5272799"/>
              <a:ext cx="3469885" cy="13234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Everyone will have equal access to high quality emergency and specialist care when they need it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FE66B4A-C4F7-4324-B4B1-B221FCC59174}"/>
                </a:ext>
              </a:extLst>
            </p:cNvPr>
            <p:cNvSpPr txBox="1"/>
            <p:nvPr/>
          </p:nvSpPr>
          <p:spPr>
            <a:xfrm>
              <a:off x="8026227" y="5453177"/>
              <a:ext cx="34038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DB86219-FC26-4CE6-A1AC-D215F0B10224}"/>
                </a:ext>
              </a:extLst>
            </p:cNvPr>
            <p:cNvCxnSpPr>
              <a:cxnSpLocks/>
            </p:cNvCxnSpPr>
            <p:nvPr/>
          </p:nvCxnSpPr>
          <p:spPr>
            <a:xfrm>
              <a:off x="7981799" y="5341032"/>
              <a:ext cx="0" cy="768972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9DA35EC-EB73-46E5-86EE-8E764DD61119}"/>
              </a:ext>
            </a:extLst>
          </p:cNvPr>
          <p:cNvGrpSpPr/>
          <p:nvPr/>
        </p:nvGrpSpPr>
        <p:grpSpPr>
          <a:xfrm>
            <a:off x="498550" y="5434944"/>
            <a:ext cx="3483592" cy="1323439"/>
            <a:chOff x="543848" y="5251209"/>
            <a:chExt cx="3483592" cy="618121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9CB1D32-9382-44A7-B2F4-F02C7CC845A5}"/>
                </a:ext>
              </a:extLst>
            </p:cNvPr>
            <p:cNvSpPr txBox="1"/>
            <p:nvPr/>
          </p:nvSpPr>
          <p:spPr>
            <a:xfrm>
              <a:off x="1008796" y="5251209"/>
              <a:ext cx="3018644" cy="618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Digital services will provide more people the care they need in their homes and communities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84B9CA9-F2B4-4228-97AF-7438912BC16A}"/>
                </a:ext>
              </a:extLst>
            </p:cNvPr>
            <p:cNvSpPr txBox="1"/>
            <p:nvPr/>
          </p:nvSpPr>
          <p:spPr>
            <a:xfrm>
              <a:off x="543848" y="5323083"/>
              <a:ext cx="340389" cy="30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49D240A-273E-4A72-8F82-ACA174ADC72C}"/>
                </a:ext>
              </a:extLst>
            </p:cNvPr>
            <p:cNvCxnSpPr>
              <a:cxnSpLocks/>
            </p:cNvCxnSpPr>
            <p:nvPr/>
          </p:nvCxnSpPr>
          <p:spPr>
            <a:xfrm>
              <a:off x="976138" y="5288261"/>
              <a:ext cx="0" cy="354253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6A3656D-F91D-4947-AED6-8E233E542A34}"/>
              </a:ext>
            </a:extLst>
          </p:cNvPr>
          <p:cNvGrpSpPr/>
          <p:nvPr/>
        </p:nvGrpSpPr>
        <p:grpSpPr>
          <a:xfrm>
            <a:off x="-20159" y="3036444"/>
            <a:ext cx="3116115" cy="1631215"/>
            <a:chOff x="-122465" y="2627607"/>
            <a:chExt cx="3116115" cy="773112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667F519-7087-4A8A-A906-3CEDF0A68C69}"/>
                </a:ext>
              </a:extLst>
            </p:cNvPr>
            <p:cNvSpPr txBox="1"/>
            <p:nvPr/>
          </p:nvSpPr>
          <p:spPr>
            <a:xfrm>
              <a:off x="288337" y="2627607"/>
              <a:ext cx="2705313" cy="773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Health and care workers will be valued and well-trained for the future health system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193E113-DA92-4C07-971D-EE8DA1AAC739}"/>
                </a:ext>
              </a:extLst>
            </p:cNvPr>
            <p:cNvSpPr txBox="1"/>
            <p:nvPr/>
          </p:nvSpPr>
          <p:spPr>
            <a:xfrm>
              <a:off x="-122465" y="2688353"/>
              <a:ext cx="340389" cy="30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F281A66-4F62-460A-A576-4D5BA2ED7006}"/>
                </a:ext>
              </a:extLst>
            </p:cNvPr>
            <p:cNvCxnSpPr>
              <a:cxnSpLocks/>
            </p:cNvCxnSpPr>
            <p:nvPr/>
          </p:nvCxnSpPr>
          <p:spPr>
            <a:xfrm>
              <a:off x="242903" y="2669961"/>
              <a:ext cx="0" cy="396596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4101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2990" y="186871"/>
            <a:ext cx="8509906" cy="1145539"/>
          </a:xfrm>
        </p:spPr>
        <p:txBody>
          <a:bodyPr>
            <a:normAutofit/>
          </a:bodyPr>
          <a:lstStyle/>
          <a:p>
            <a:r>
              <a:rPr lang="en-NZ" sz="2000" dirty="0"/>
              <a:t>Primary and community services reorganised to serve communities through ‘localities’ with a focus on population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08E0C-1F5A-4726-93C1-3C40496CC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11" b="31735"/>
          <a:stretch/>
        </p:blipFill>
        <p:spPr>
          <a:xfrm>
            <a:off x="2203773" y="1530260"/>
            <a:ext cx="5128340" cy="484378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7977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D45F-5EFB-4515-8130-D4443DFF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err="1"/>
              <a:t>Locality</a:t>
            </a:r>
            <a:r>
              <a:rPr lang="mi-NZ" dirty="0"/>
              <a:t> </a:t>
            </a:r>
            <a:r>
              <a:rPr lang="mi-NZ" dirty="0" err="1"/>
              <a:t>approach</a:t>
            </a:r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80434-3ED7-4B4A-8A2D-A8178A10C13C}"/>
              </a:ext>
            </a:extLst>
          </p:cNvPr>
          <p:cNvSpPr txBox="1"/>
          <p:nvPr/>
        </p:nvSpPr>
        <p:spPr>
          <a:xfrm>
            <a:off x="323306" y="1729739"/>
            <a:ext cx="68680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800" dirty="0">
                <a:cs typeface="Arial" panose="020B0604020202020204" pitchFamily="34" charset="0"/>
              </a:rPr>
              <a:t>Localities are </a:t>
            </a:r>
            <a:r>
              <a:rPr lang="en-NZ" sz="1800" b="1" dirty="0">
                <a:cs typeface="Arial" panose="020B0604020202020204" pitchFamily="34" charset="0"/>
              </a:rPr>
              <a:t>geographic areas </a:t>
            </a:r>
            <a:r>
              <a:rPr lang="en-NZ" sz="1800" dirty="0">
                <a:cs typeface="Arial" panose="020B0604020202020204" pitchFamily="34" charset="0"/>
              </a:rPr>
              <a:t>that are determined to capture as far as possible distinct communities of interest within practical boundaries that enable a strong community voice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800" b="1" dirty="0">
                <a:cs typeface="Arial" panose="020B0604020202020204" pitchFamily="34" charset="0"/>
              </a:rPr>
              <a:t>Locality approach </a:t>
            </a:r>
            <a:r>
              <a:rPr lang="en-NZ" sz="1800" dirty="0">
                <a:cs typeface="Arial" panose="020B0604020202020204" pitchFamily="34" charset="0"/>
              </a:rPr>
              <a:t>– communities determining how care is organised and delivered and connecting health and social care providers in response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800" dirty="0">
                <a:cs typeface="Arial" panose="020B0604020202020204" pitchFamily="34" charset="0"/>
              </a:rPr>
              <a:t>Approximately 20k-100k</a:t>
            </a:r>
            <a:r>
              <a:rPr lang="en-NZ" dirty="0">
                <a:cs typeface="Arial" panose="020B0604020202020204" pitchFamily="34" charset="0"/>
              </a:rPr>
              <a:t> population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80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800" dirty="0"/>
              <a:t>Every locality will have a consistent range of core services, but how these services are delivered will be </a:t>
            </a:r>
            <a:r>
              <a:rPr lang="en-NZ" sz="1800" b="1" dirty="0"/>
              <a:t>based on equity/the needs and priorities of local communities</a:t>
            </a:r>
            <a:r>
              <a:rPr lang="en-N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07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667921"/>
          </a:xfrm>
        </p:spPr>
        <p:txBody>
          <a:bodyPr/>
          <a:lstStyle/>
          <a:p>
            <a:r>
              <a:rPr lang="en-NZ" dirty="0"/>
              <a:t>The organising systems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8150" y="1505491"/>
            <a:ext cx="8077200" cy="784472"/>
          </a:xfrm>
        </p:spPr>
        <p:txBody>
          <a:bodyPr>
            <a:normAutofit/>
          </a:bodyPr>
          <a:lstStyle/>
          <a:p>
            <a:pPr lvl="1"/>
            <a:r>
              <a:rPr lang="en-NZ" sz="1400" dirty="0"/>
              <a:t>There are four organising systems that need to interface to deliver a locality approach (i.e. addressing the social determinants of health, driving a population health approach, and providing more cohesive and accessible services through integration):</a:t>
            </a:r>
          </a:p>
          <a:p>
            <a:pPr lvl="1"/>
            <a:endParaRPr lang="en-NZ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F03FB-083A-4C1A-BAA6-C92377AB4405}"/>
              </a:ext>
            </a:extLst>
          </p:cNvPr>
          <p:cNvSpPr txBox="1"/>
          <p:nvPr/>
        </p:nvSpPr>
        <p:spPr>
          <a:xfrm>
            <a:off x="464784" y="825022"/>
            <a:ext cx="8462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n-NZ" sz="1600" dirty="0">
                <a:solidFill>
                  <a:schemeClr val="bg1"/>
                </a:solidFill>
                <a:latin typeface="Arial" charset="0"/>
                <a:cs typeface="Arial" charset="0"/>
              </a:rPr>
              <a:t>A framework for organising service delivery</a:t>
            </a:r>
          </a:p>
        </p:txBody>
      </p:sp>
      <p:graphicFrame>
        <p:nvGraphicFramePr>
          <p:cNvPr id="33" name="Content Placeholder 7">
            <a:extLst>
              <a:ext uri="{FF2B5EF4-FFF2-40B4-BE49-F238E27FC236}">
                <a16:creationId xmlns:a16="http://schemas.microsoft.com/office/drawing/2014/main" id="{56D19625-B0FA-46C9-8D03-8F14AE3BF5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124409"/>
              </p:ext>
            </p:extLst>
          </p:nvPr>
        </p:nvGraphicFramePr>
        <p:xfrm>
          <a:off x="340242" y="2434856"/>
          <a:ext cx="8251308" cy="3888845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062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2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022">
                <a:tc>
                  <a:txBody>
                    <a:bodyPr/>
                    <a:lstStyle/>
                    <a:p>
                      <a:r>
                        <a:rPr lang="en-NZ" sz="1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P&amp;C Provider networks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Public Health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Speciality services</a:t>
                      </a:r>
                      <a:br>
                        <a:rPr lang="en-NZ" sz="1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NZ" sz="1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(vertical integration)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Social services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(horizontal integration)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685">
                <a:tc>
                  <a:txBody>
                    <a:bodyPr/>
                    <a:lstStyle/>
                    <a:p>
                      <a:r>
                        <a:rPr lang="en-NZ" sz="1400" dirty="0"/>
                        <a:t>Provider networks are groups of community based services organised around comprehensive primary care teams that serve a locality</a:t>
                      </a:r>
                    </a:p>
                    <a:p>
                      <a:endParaRPr lang="en-NZ" sz="1400" dirty="0"/>
                    </a:p>
                    <a:p>
                      <a:r>
                        <a:rPr lang="en-NZ" sz="1400" dirty="0"/>
                        <a:t>These services are amenable to local tailoring (can be configured differently to meet the needs of a community)</a:t>
                      </a:r>
                    </a:p>
                    <a:p>
                      <a:endParaRPr lang="en-NZ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/>
                        <a:t>Public health services delivered by HNZ</a:t>
                      </a:r>
                    </a:p>
                    <a:p>
                      <a:r>
                        <a:rPr lang="en-NZ" sz="1400" dirty="0"/>
                        <a:t>Population health commissioned by HNZ/MHA and delivered across most appropriate providers</a:t>
                      </a:r>
                    </a:p>
                    <a:p>
                      <a:r>
                        <a:rPr lang="en-NZ" sz="1400" dirty="0"/>
                        <a:t>National HNZ/MHA platform with localised delivery of health promotion  resources, communications, campaigns and population health models of 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/>
                        <a:t>Primary and community services will be integrated with hospital and specialist services in line with agreed clinical pathways</a:t>
                      </a:r>
                    </a:p>
                    <a:p>
                      <a:endParaRPr lang="en-NZ" sz="1400" dirty="0"/>
                    </a:p>
                    <a:p>
                      <a:endParaRPr lang="en-NZ" sz="1400" dirty="0"/>
                    </a:p>
                    <a:p>
                      <a:endParaRPr lang="en-NZ" sz="1400" dirty="0"/>
                    </a:p>
                    <a:p>
                      <a:endParaRPr lang="en-NZ" sz="1400" dirty="0"/>
                    </a:p>
                    <a:p>
                      <a:endParaRPr lang="en-NZ" sz="1400" dirty="0"/>
                    </a:p>
                    <a:p>
                      <a:endParaRPr lang="en-NZ" sz="1400" dirty="0"/>
                    </a:p>
                    <a:p>
                      <a:endParaRPr lang="en-NZ" sz="1400" dirty="0"/>
                    </a:p>
                    <a:p>
                      <a:endParaRPr lang="en-NZ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/>
                        <a:t>Primary and community services will be more tightly integrated with social services and existing community intersectoral organisations (e.g. place based initiatives, Te </a:t>
                      </a:r>
                      <a:r>
                        <a:rPr lang="en-NZ" sz="1400" dirty="0" err="1"/>
                        <a:t>Tihi</a:t>
                      </a:r>
                      <a:r>
                        <a:rPr lang="en-NZ" sz="1400" dirty="0"/>
                        <a:t>) to address the social determinants of health.</a:t>
                      </a:r>
                    </a:p>
                    <a:p>
                      <a:endParaRPr lang="en-NZ" sz="1400" dirty="0"/>
                    </a:p>
                    <a:p>
                      <a:endParaRPr lang="en-NZ" sz="1400" dirty="0"/>
                    </a:p>
                    <a:p>
                      <a:endParaRPr lang="en-NZ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6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Locality Planning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85222" y="2141694"/>
            <a:ext cx="4027953" cy="4169438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NZ" dirty="0"/>
              <a:t>Health NZ and MHA will lead health planning approaches that will inform the commissioning process in regions and localities</a:t>
            </a:r>
          </a:p>
          <a:p>
            <a:pPr lvl="1"/>
            <a:r>
              <a:rPr lang="en-NZ" dirty="0"/>
              <a:t>This includes health needs assessment and facilitating engagement with community leaders and service providers on health priorities for each locality</a:t>
            </a:r>
          </a:p>
          <a:p>
            <a:pPr lvl="1"/>
            <a:r>
              <a:rPr lang="en-NZ" dirty="0"/>
              <a:t>IMPBs will engage with mana whenua on priorities for Māori health, which will be submitted to Health NZ for inclusion in locality plans</a:t>
            </a:r>
          </a:p>
          <a:p>
            <a:pPr lvl="1"/>
            <a:r>
              <a:rPr lang="en-NZ" dirty="0"/>
              <a:t>IMPBs, HNZ and MHA sign off sub-regional locality plans, and HNZ and MHA sign off commissioning plans</a:t>
            </a:r>
          </a:p>
          <a:p>
            <a:pPr lvl="1"/>
            <a:endParaRPr lang="en-NZ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1E67C0-A63C-43A0-BFE8-38538E9852FC}"/>
              </a:ext>
            </a:extLst>
          </p:cNvPr>
          <p:cNvGrpSpPr/>
          <p:nvPr/>
        </p:nvGrpSpPr>
        <p:grpSpPr>
          <a:xfrm>
            <a:off x="438150" y="1358283"/>
            <a:ext cx="4447073" cy="5095785"/>
            <a:chOff x="270696" y="1630741"/>
            <a:chExt cx="4332127" cy="513479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ED0902F-E1CA-4D39-8F7D-57F0D3D6D05D}"/>
                </a:ext>
              </a:extLst>
            </p:cNvPr>
            <p:cNvGrpSpPr/>
            <p:nvPr/>
          </p:nvGrpSpPr>
          <p:grpSpPr>
            <a:xfrm>
              <a:off x="270696" y="1643865"/>
              <a:ext cx="4332127" cy="5121669"/>
              <a:chOff x="270696" y="1643865"/>
              <a:chExt cx="4332127" cy="5121669"/>
            </a:xfrm>
          </p:grpSpPr>
          <p:sp>
            <p:nvSpPr>
              <p:cNvPr id="38" name="Rounded Rectangle 3">
                <a:extLst>
                  <a:ext uri="{FF2B5EF4-FFF2-40B4-BE49-F238E27FC236}">
                    <a16:creationId xmlns:a16="http://schemas.microsoft.com/office/drawing/2014/main" id="{2C8D07DF-85AE-41F9-87B7-AF2816570E3B}"/>
                  </a:ext>
                </a:extLst>
              </p:cNvPr>
              <p:cNvSpPr/>
              <p:nvPr/>
            </p:nvSpPr>
            <p:spPr>
              <a:xfrm>
                <a:off x="270696" y="1643865"/>
                <a:ext cx="544282" cy="1293810"/>
              </a:xfrm>
              <a:prstGeom prst="roundRect">
                <a:avLst>
                  <a:gd name="adj" fmla="val 24167"/>
                </a:avLst>
              </a:prstGeom>
              <a:solidFill>
                <a:srgbClr val="00B4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39" name="Rounded Rectangle 5">
                <a:extLst>
                  <a:ext uri="{FF2B5EF4-FFF2-40B4-BE49-F238E27FC236}">
                    <a16:creationId xmlns:a16="http://schemas.microsoft.com/office/drawing/2014/main" id="{3BF841F1-8C40-4269-8C58-0266383568B8}"/>
                  </a:ext>
                </a:extLst>
              </p:cNvPr>
              <p:cNvSpPr/>
              <p:nvPr/>
            </p:nvSpPr>
            <p:spPr>
              <a:xfrm>
                <a:off x="270696" y="3036065"/>
                <a:ext cx="544282" cy="1305261"/>
              </a:xfrm>
              <a:prstGeom prst="roundRect">
                <a:avLst>
                  <a:gd name="adj" fmla="val 24167"/>
                </a:avLst>
              </a:prstGeom>
              <a:solidFill>
                <a:srgbClr val="00B4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40" name="Rounded Rectangle 7">
                <a:extLst>
                  <a:ext uri="{FF2B5EF4-FFF2-40B4-BE49-F238E27FC236}">
                    <a16:creationId xmlns:a16="http://schemas.microsoft.com/office/drawing/2014/main" id="{C0FDDA36-BDCD-4F73-AE22-9B3087A7D223}"/>
                  </a:ext>
                </a:extLst>
              </p:cNvPr>
              <p:cNvSpPr/>
              <p:nvPr/>
            </p:nvSpPr>
            <p:spPr>
              <a:xfrm>
                <a:off x="275822" y="4439716"/>
                <a:ext cx="544282" cy="1391942"/>
              </a:xfrm>
              <a:prstGeom prst="roundRect">
                <a:avLst>
                  <a:gd name="adj" fmla="val 24167"/>
                </a:avLst>
              </a:prstGeom>
              <a:solidFill>
                <a:srgbClr val="00B4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41" name="Rounded Rectangle 9">
                <a:extLst>
                  <a:ext uri="{FF2B5EF4-FFF2-40B4-BE49-F238E27FC236}">
                    <a16:creationId xmlns:a16="http://schemas.microsoft.com/office/drawing/2014/main" id="{FFC88AC9-7148-408D-A7D9-F988830B83EB}"/>
                  </a:ext>
                </a:extLst>
              </p:cNvPr>
              <p:cNvSpPr/>
              <p:nvPr/>
            </p:nvSpPr>
            <p:spPr>
              <a:xfrm>
                <a:off x="279742" y="5930048"/>
                <a:ext cx="544282" cy="824331"/>
              </a:xfrm>
              <a:prstGeom prst="roundRect">
                <a:avLst>
                  <a:gd name="adj" fmla="val 24167"/>
                </a:avLst>
              </a:prstGeom>
              <a:solidFill>
                <a:srgbClr val="00B4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094ADB9-AD9E-450C-BFB4-06C6518068FD}"/>
                  </a:ext>
                </a:extLst>
              </p:cNvPr>
              <p:cNvSpPr txBox="1"/>
              <p:nvPr/>
            </p:nvSpPr>
            <p:spPr>
              <a:xfrm rot="16200000">
                <a:off x="128839" y="6197936"/>
                <a:ext cx="847058" cy="288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LOCAL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E491D5-8BCF-4425-B7E9-3C8F60D926CC}"/>
                  </a:ext>
                </a:extLst>
              </p:cNvPr>
              <p:cNvSpPr txBox="1"/>
              <p:nvPr/>
            </p:nvSpPr>
            <p:spPr>
              <a:xfrm>
                <a:off x="1104013" y="1838918"/>
                <a:ext cx="116818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0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New Zealand Health Plan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A673149-58DE-4471-B2A4-CBB55695EACC}"/>
                  </a:ext>
                </a:extLst>
              </p:cNvPr>
              <p:cNvSpPr/>
              <p:nvPr/>
            </p:nvSpPr>
            <p:spPr>
              <a:xfrm>
                <a:off x="2392788" y="1787446"/>
                <a:ext cx="1391906" cy="509202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49B5245-E08D-4391-8B88-2FB89935ED60}"/>
                  </a:ext>
                </a:extLst>
              </p:cNvPr>
              <p:cNvSpPr/>
              <p:nvPr/>
            </p:nvSpPr>
            <p:spPr>
              <a:xfrm>
                <a:off x="1551447" y="2969274"/>
                <a:ext cx="1238509" cy="513529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161519-7059-48B1-B227-4C64394EC956}"/>
                  </a:ext>
                </a:extLst>
              </p:cNvPr>
              <p:cNvSpPr txBox="1"/>
              <p:nvPr/>
            </p:nvSpPr>
            <p:spPr>
              <a:xfrm>
                <a:off x="1600008" y="4614072"/>
                <a:ext cx="116818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0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Aggregated locality plans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5D6E6E0-D945-4DDD-B3A0-A0DAC91B6560}"/>
                  </a:ext>
                </a:extLst>
              </p:cNvPr>
              <p:cNvSpPr txBox="1"/>
              <p:nvPr/>
            </p:nvSpPr>
            <p:spPr>
              <a:xfrm>
                <a:off x="1631287" y="6161192"/>
                <a:ext cx="116818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Locality info summary</a:t>
                </a: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E2F91E2-9B2C-4BD0-BFF9-4537C439C70C}"/>
                  </a:ext>
                </a:extLst>
              </p:cNvPr>
              <p:cNvGrpSpPr/>
              <p:nvPr/>
            </p:nvGrpSpPr>
            <p:grpSpPr>
              <a:xfrm>
                <a:off x="1191523" y="2332387"/>
                <a:ext cx="307646" cy="3974630"/>
                <a:chOff x="7575565" y="5158596"/>
                <a:chExt cx="234130" cy="3671394"/>
              </a:xfrm>
            </p:grpSpPr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A6936C7D-41DA-465C-BFB9-B31BEED5A943}"/>
                    </a:ext>
                  </a:extLst>
                </p:cNvPr>
                <p:cNvCxnSpPr/>
                <p:nvPr/>
              </p:nvCxnSpPr>
              <p:spPr>
                <a:xfrm>
                  <a:off x="7579658" y="8824239"/>
                  <a:ext cx="230037" cy="575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E6A6B332-FDC7-4DBD-A5F3-A675A6A50FCC}"/>
                    </a:ext>
                  </a:extLst>
                </p:cNvPr>
                <p:cNvCxnSpPr/>
                <p:nvPr/>
              </p:nvCxnSpPr>
              <p:spPr>
                <a:xfrm flipV="1">
                  <a:off x="7575565" y="5158596"/>
                  <a:ext cx="0" cy="36691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66B6454-829D-401A-8A20-63568C2AC6B8}"/>
                  </a:ext>
                </a:extLst>
              </p:cNvPr>
              <p:cNvSpPr txBox="1"/>
              <p:nvPr/>
            </p:nvSpPr>
            <p:spPr>
              <a:xfrm rot="16200000">
                <a:off x="-231730" y="4135197"/>
                <a:ext cx="257855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mi-NZ" sz="10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Informs outcomes to be achieved locally</a:t>
                </a:r>
                <a:endParaRPr kumimoji="0" lang="en-NZ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FDF1254-514F-47CC-B56B-1B36E967CC3A}"/>
                  </a:ext>
                </a:extLst>
              </p:cNvPr>
              <p:cNvSpPr txBox="1"/>
              <p:nvPr/>
            </p:nvSpPr>
            <p:spPr>
              <a:xfrm>
                <a:off x="2850789" y="6065276"/>
                <a:ext cx="1752034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Possibly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&gt;100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Outline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info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about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the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population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/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priorities</a:t>
                </a:r>
                <a:endParaRPr kumimoji="0" lang="en-NZ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C9F787E-CDA1-4190-8215-1EEC316A3D23}"/>
                  </a:ext>
                </a:extLst>
              </p:cNvPr>
              <p:cNvSpPr txBox="1"/>
              <p:nvPr/>
            </p:nvSpPr>
            <p:spPr>
              <a:xfrm>
                <a:off x="1869796" y="5142830"/>
                <a:ext cx="250516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These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are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the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aggregation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of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locality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info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docs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into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manageable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sub-regional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plans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(~14)</a:t>
                </a:r>
                <a:endParaRPr kumimoji="0" lang="en-NZ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Signed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off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by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IMPBs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, HNZ and MHA, and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includes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input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on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iwi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priorities</a:t>
                </a:r>
                <a:endParaRPr kumimoji="0" lang="mi-NZ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A48C4B7B-D2DA-4BF5-AA19-EBBA8BDA3D21}"/>
                  </a:ext>
                </a:extLst>
              </p:cNvPr>
              <p:cNvCxnSpPr/>
              <p:nvPr/>
            </p:nvCxnSpPr>
            <p:spPr>
              <a:xfrm flipV="1">
                <a:off x="1763232" y="5179252"/>
                <a:ext cx="0" cy="9235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304BE5A-C4BC-4BEF-8AA6-58DF57D6AE1B}"/>
                  </a:ext>
                </a:extLst>
              </p:cNvPr>
              <p:cNvCxnSpPr/>
              <p:nvPr/>
            </p:nvCxnSpPr>
            <p:spPr>
              <a:xfrm flipV="1">
                <a:off x="1751736" y="3607718"/>
                <a:ext cx="0" cy="9575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8DCCD5-FCE2-4A5F-B4E5-829E29EA9277}"/>
                  </a:ext>
                </a:extLst>
              </p:cNvPr>
              <p:cNvSpPr txBox="1"/>
              <p:nvPr/>
            </p:nvSpPr>
            <p:spPr>
              <a:xfrm>
                <a:off x="1859399" y="3570871"/>
                <a:ext cx="2337593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Commissioning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plans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approve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funding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for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localities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detail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what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services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will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be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provided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and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how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this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aligns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with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locality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plans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)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Signed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off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by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MHA &amp; HNZ</a:t>
                </a:r>
                <a:endParaRPr kumimoji="0" lang="en-NZ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5D13A778-969C-4A86-9B8E-3A507676A361}"/>
                  </a:ext>
                </a:extLst>
              </p:cNvPr>
              <p:cNvCxnSpPr/>
              <p:nvPr/>
            </p:nvCxnSpPr>
            <p:spPr>
              <a:xfrm flipV="1">
                <a:off x="1751736" y="2420149"/>
                <a:ext cx="0" cy="4199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0BD564D-8F3A-4B9C-8CE1-37C0B1E3AD00}"/>
                  </a:ext>
                </a:extLst>
              </p:cNvPr>
              <p:cNvSpPr txBox="1"/>
              <p:nvPr/>
            </p:nvSpPr>
            <p:spPr>
              <a:xfrm>
                <a:off x="1873239" y="2420260"/>
                <a:ext cx="207355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Issues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/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opportunities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identified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inform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mi-NZ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next</a:t>
                </a:r>
                <a:r>
                  <a:rPr kumimoji="0" lang="mi-NZ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NZHP</a:t>
                </a:r>
                <a:endParaRPr kumimoji="0" lang="en-NZ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CAD6F74-EEA6-40CF-8A99-522E0F798AD8}"/>
                </a:ext>
              </a:extLst>
            </p:cNvPr>
            <p:cNvSpPr txBox="1"/>
            <p:nvPr/>
          </p:nvSpPr>
          <p:spPr>
            <a:xfrm rot="16200000">
              <a:off x="-127302" y="2157296"/>
              <a:ext cx="1341247" cy="28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NATIONAL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1CF8A5-1DAD-4723-8D49-11B5EC45C2FE}"/>
                </a:ext>
              </a:extLst>
            </p:cNvPr>
            <p:cNvSpPr txBox="1"/>
            <p:nvPr/>
          </p:nvSpPr>
          <p:spPr>
            <a:xfrm rot="16200000">
              <a:off x="-127302" y="3575461"/>
              <a:ext cx="1341247" cy="28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REGIONAL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8D525B-5220-4415-8D6D-852E00C8B31F}"/>
                </a:ext>
              </a:extLst>
            </p:cNvPr>
            <p:cNvSpPr txBox="1"/>
            <p:nvPr/>
          </p:nvSpPr>
          <p:spPr>
            <a:xfrm rot="16200000">
              <a:off x="-166711" y="5002795"/>
              <a:ext cx="1430318" cy="28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SUB-REGIONAL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FAD85A-28A3-4EA1-9A0E-EB7FE1134ED7}"/>
                </a:ext>
              </a:extLst>
            </p:cNvPr>
            <p:cNvSpPr/>
            <p:nvPr/>
          </p:nvSpPr>
          <p:spPr>
            <a:xfrm>
              <a:off x="1066948" y="1790079"/>
              <a:ext cx="1238509" cy="513529"/>
            </a:xfrm>
            <a:prstGeom prst="rect">
              <a:avLst/>
            </a:prstGeom>
            <a:noFill/>
            <a:ln w="19050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D266268-A7C7-4B82-8012-0BD1E576AECD}"/>
                </a:ext>
              </a:extLst>
            </p:cNvPr>
            <p:cNvSpPr txBox="1"/>
            <p:nvPr/>
          </p:nvSpPr>
          <p:spPr>
            <a:xfrm>
              <a:off x="2429851" y="1814514"/>
              <a:ext cx="13569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</a:t>
              </a:r>
              <a:r>
                <a:rPr kumimoji="0" lang="mi-NZ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āori</a:t>
              </a:r>
              <a:r>
                <a:rPr kumimoji="0" lang="en-NZ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Health Improvement Plan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5C50CC-2094-4378-87F6-25F314BD3756}"/>
                </a:ext>
              </a:extLst>
            </p:cNvPr>
            <p:cNvSpPr txBox="1"/>
            <p:nvPr/>
          </p:nvSpPr>
          <p:spPr>
            <a:xfrm>
              <a:off x="1588512" y="3018113"/>
              <a:ext cx="116818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Commissioning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Plan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C15C49E-6079-4834-86EA-9BD06906202C}"/>
                </a:ext>
              </a:extLst>
            </p:cNvPr>
            <p:cNvSpPr/>
            <p:nvPr/>
          </p:nvSpPr>
          <p:spPr>
            <a:xfrm>
              <a:off x="1562943" y="4565233"/>
              <a:ext cx="1238509" cy="513529"/>
            </a:xfrm>
            <a:prstGeom prst="rect">
              <a:avLst/>
            </a:prstGeom>
            <a:noFill/>
            <a:ln w="19050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68A1907-EC12-477C-8478-093FE35D7805}"/>
                </a:ext>
              </a:extLst>
            </p:cNvPr>
            <p:cNvSpPr/>
            <p:nvPr/>
          </p:nvSpPr>
          <p:spPr>
            <a:xfrm>
              <a:off x="1588471" y="6107976"/>
              <a:ext cx="1238509" cy="513529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23F9EB86-0AA1-48B4-B22E-91AE21A7DF85}"/>
              </a:ext>
            </a:extLst>
          </p:cNvPr>
          <p:cNvSpPr/>
          <p:nvPr/>
        </p:nvSpPr>
        <p:spPr>
          <a:xfrm>
            <a:off x="5010055" y="1433453"/>
            <a:ext cx="2573677" cy="4823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/>
                <a:ea typeface="+mn-ea"/>
                <a:cs typeface="Arial" panose="020B0604020202020204" pitchFamily="34" charset="0"/>
              </a:rPr>
              <a:t>Planning</a:t>
            </a:r>
            <a:r>
              <a:rPr kumimoji="0" lang="mi-N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/>
                <a:ea typeface="+mn-ea"/>
                <a:cs typeface="Arial" panose="020B0604020202020204" pitchFamily="34" charset="0"/>
              </a:rPr>
              <a:t> </a:t>
            </a:r>
            <a:r>
              <a:rPr kumimoji="0" lang="mi-N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/>
                <a:ea typeface="+mn-ea"/>
                <a:cs typeface="Arial" panose="020B0604020202020204" pitchFamily="34" charset="0"/>
              </a:rPr>
              <a:t>approach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Slab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C21CD8-1167-4DCA-B977-99EAB411A4E8}"/>
              </a:ext>
            </a:extLst>
          </p:cNvPr>
          <p:cNvCxnSpPr>
            <a:cxnSpLocks/>
          </p:cNvCxnSpPr>
          <p:nvPr/>
        </p:nvCxnSpPr>
        <p:spPr>
          <a:xfrm>
            <a:off x="4775262" y="1435251"/>
            <a:ext cx="0" cy="5007747"/>
          </a:xfrm>
          <a:prstGeom prst="line">
            <a:avLst/>
          </a:prstGeom>
          <a:ln w="28575">
            <a:solidFill>
              <a:srgbClr val="00B4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75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8149" y="317500"/>
            <a:ext cx="5564667" cy="977900"/>
          </a:xfrm>
        </p:spPr>
        <p:txBody>
          <a:bodyPr>
            <a:normAutofit/>
          </a:bodyPr>
          <a:lstStyle/>
          <a:p>
            <a:r>
              <a:rPr lang="en-NZ" sz="2400" err="1"/>
              <a:t>Wh</a:t>
            </a:r>
            <a:r>
              <a:rPr lang="en-NZ" sz="2400" err="1">
                <a:cs typeface="Calibri" panose="020F0502020204030204" pitchFamily="34" charset="0"/>
              </a:rPr>
              <a:t>ānau</a:t>
            </a:r>
            <a:r>
              <a:rPr lang="en-NZ" sz="2400">
                <a:cs typeface="Calibri" panose="020F0502020204030204" pitchFamily="34" charset="0"/>
              </a:rPr>
              <a:t>-centred approach to care</a:t>
            </a:r>
            <a:endParaRPr lang="en-NZ" sz="2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027DA6-384A-4595-A6FB-7B41CFB23854}"/>
              </a:ext>
            </a:extLst>
          </p:cNvPr>
          <p:cNvGrpSpPr/>
          <p:nvPr/>
        </p:nvGrpSpPr>
        <p:grpSpPr>
          <a:xfrm>
            <a:off x="2116393" y="1492170"/>
            <a:ext cx="4911213" cy="4807003"/>
            <a:chOff x="351220" y="1864057"/>
            <a:chExt cx="5488158" cy="54881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2C76C61-6055-4E53-AC58-1DF7FFCF6884}"/>
                </a:ext>
              </a:extLst>
            </p:cNvPr>
            <p:cNvSpPr/>
            <p:nvPr/>
          </p:nvSpPr>
          <p:spPr>
            <a:xfrm>
              <a:off x="351220" y="1864057"/>
              <a:ext cx="5488158" cy="5488158"/>
            </a:xfrm>
            <a:prstGeom prst="ellipse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50000">
                  <a:srgbClr val="FFFFFF">
                    <a:lumMod val="95000"/>
                  </a:srgbClr>
                </a:gs>
                <a:gs pos="100000">
                  <a:srgbClr val="3E8C96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4D220A-4FC0-4321-A179-88033EC6C561}"/>
                </a:ext>
              </a:extLst>
            </p:cNvPr>
            <p:cNvCxnSpPr>
              <a:stCxn id="11" idx="1"/>
            </p:cNvCxnSpPr>
            <p:nvPr/>
          </p:nvCxnSpPr>
          <p:spPr>
            <a:xfrm>
              <a:off x="1154942" y="2667779"/>
              <a:ext cx="4028885" cy="4012562"/>
            </a:xfrm>
            <a:prstGeom prst="line">
              <a:avLst/>
            </a:prstGeom>
            <a:noFill/>
            <a:ln w="7620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4EB5CA-3A8D-442A-9C62-0E51CEC00D7B}"/>
                </a:ext>
              </a:extLst>
            </p:cNvPr>
            <p:cNvCxnSpPr>
              <a:stCxn id="11" idx="7"/>
              <a:endCxn id="11" idx="3"/>
            </p:cNvCxnSpPr>
            <p:nvPr/>
          </p:nvCxnSpPr>
          <p:spPr>
            <a:xfrm flipH="1">
              <a:off x="1167661" y="2686539"/>
              <a:ext cx="4004615" cy="4004615"/>
            </a:xfrm>
            <a:prstGeom prst="line">
              <a:avLst/>
            </a:prstGeom>
            <a:noFill/>
            <a:ln w="76200" cap="flat" cmpd="sng" algn="ctr">
              <a:solidFill>
                <a:srgbClr val="FFFFFF"/>
              </a:solidFill>
              <a:prstDash val="solid"/>
            </a:ln>
            <a:effectLst/>
          </p:spPr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293D711-D262-4ABD-86F8-8EDD7CCB91CA}"/>
                </a:ext>
              </a:extLst>
            </p:cNvPr>
            <p:cNvSpPr/>
            <p:nvPr/>
          </p:nvSpPr>
          <p:spPr>
            <a:xfrm>
              <a:off x="1568271" y="3104665"/>
              <a:ext cx="3125931" cy="3125931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95000"/>
                  </a:srgbClr>
                </a:gs>
                <a:gs pos="50000">
                  <a:srgbClr val="FFFFFF">
                    <a:lumMod val="95000"/>
                  </a:srgbClr>
                </a:gs>
                <a:gs pos="100000">
                  <a:srgbClr val="B6B6B6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5A382C-716E-4E06-8999-F79825FC2017}"/>
                </a:ext>
              </a:extLst>
            </p:cNvPr>
            <p:cNvSpPr/>
            <p:nvPr/>
          </p:nvSpPr>
          <p:spPr>
            <a:xfrm>
              <a:off x="1947624" y="3484018"/>
              <a:ext cx="2390702" cy="2390702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95000"/>
                  </a:srgbClr>
                </a:gs>
                <a:gs pos="50000">
                  <a:srgbClr val="FFFFFF">
                    <a:lumMod val="95000"/>
                  </a:srgbClr>
                </a:gs>
                <a:gs pos="100000">
                  <a:srgbClr val="C9C9C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69EFDB-2201-4273-9017-E12B3DE6F988}"/>
                </a:ext>
              </a:extLst>
            </p:cNvPr>
            <p:cNvSpPr/>
            <p:nvPr/>
          </p:nvSpPr>
          <p:spPr>
            <a:xfrm>
              <a:off x="2286868" y="3823262"/>
              <a:ext cx="1733206" cy="1733206"/>
            </a:xfrm>
            <a:prstGeom prst="ellipse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49000">
                  <a:srgbClr val="FFFFFF">
                    <a:lumMod val="95000"/>
                  </a:srgbClr>
                </a:gs>
                <a:gs pos="100000">
                  <a:srgbClr val="C9C9C9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3A5CE1-5736-4C7B-9476-24F520EFC3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542" t="45583" r="33095" b="35118"/>
            <a:stretch/>
          </p:blipFill>
          <p:spPr>
            <a:xfrm>
              <a:off x="2559415" y="4133611"/>
              <a:ext cx="1183331" cy="88347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BAA366-D047-42E6-A8E8-977DDA7B3B07}"/>
                </a:ext>
              </a:extLst>
            </p:cNvPr>
            <p:cNvSpPr txBox="1"/>
            <p:nvPr/>
          </p:nvSpPr>
          <p:spPr>
            <a:xfrm>
              <a:off x="1916364" y="2625625"/>
              <a:ext cx="2486630" cy="1111230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0" tIns="0" rIns="0" bIns="0" rtlCol="0">
              <a:prstTxWarp prst="textArchUp">
                <a:avLst>
                  <a:gd name="adj" fmla="val 11077033"/>
                </a:avLst>
              </a:prstTxWarp>
              <a:noAutofit/>
            </a:bodyPr>
            <a:lstStyle/>
            <a:p>
              <a:pPr marL="0" marR="0" lvl="0" indent="-27432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Kaupapa Māori </a:t>
              </a:r>
              <a:b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comprehensive care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BD11AE-9BF8-427E-9FA4-74395C0AB008}"/>
                </a:ext>
              </a:extLst>
            </p:cNvPr>
            <p:cNvSpPr txBox="1"/>
            <p:nvPr/>
          </p:nvSpPr>
          <p:spPr>
            <a:xfrm rot="16200000">
              <a:off x="483479" y="4072726"/>
              <a:ext cx="2486630" cy="1111230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0" tIns="0" rIns="0" bIns="0" rtlCol="0">
              <a:prstTxWarp prst="textArchUp">
                <a:avLst>
                  <a:gd name="adj" fmla="val 11077033"/>
                </a:avLst>
              </a:prstTxWarp>
              <a:noAutofit/>
            </a:bodyPr>
            <a:lstStyle/>
            <a:p>
              <a:pPr marL="0" marR="0" lvl="0" indent="-27432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Pacific</a:t>
              </a:r>
              <a:b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comprehensive care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56DC8C-0A02-4677-87BE-DE1863B60F2C}"/>
                </a:ext>
              </a:extLst>
            </p:cNvPr>
            <p:cNvSpPr txBox="1"/>
            <p:nvPr/>
          </p:nvSpPr>
          <p:spPr>
            <a:xfrm rot="5400000">
              <a:off x="3392477" y="4122222"/>
              <a:ext cx="2486632" cy="1111231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0" tIns="0" rIns="0" bIns="0" rtlCol="0">
              <a:prstTxWarp prst="textArchUp">
                <a:avLst>
                  <a:gd name="adj" fmla="val 11077033"/>
                </a:avLst>
              </a:prstTxWarp>
              <a:noAutofit/>
            </a:bodyPr>
            <a:lstStyle/>
            <a:p>
              <a:pPr marL="0" marR="0" lvl="0" indent="-27432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Comprehensive care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8D5761-1E92-4753-9EA7-0F62F873C371}"/>
                </a:ext>
              </a:extLst>
            </p:cNvPr>
            <p:cNvSpPr txBox="1"/>
            <p:nvPr/>
          </p:nvSpPr>
          <p:spPr>
            <a:xfrm>
              <a:off x="1861038" y="5478839"/>
              <a:ext cx="2616690" cy="1169156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0" tIns="0" rIns="0" bIns="0" rtlCol="0">
              <a:prstTxWarp prst="textArchDown">
                <a:avLst>
                  <a:gd name="adj" fmla="val 160571"/>
                </a:avLst>
              </a:prstTxWarp>
              <a:noAutofit/>
            </a:bodyPr>
            <a:lstStyle/>
            <a:p>
              <a:pPr marL="0" marR="0" lvl="0" indent="-27432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Rural </a:t>
              </a:r>
              <a:b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comprehensive care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55C92D-3C1C-4B7A-9BE6-40AFC6A36E36}"/>
                </a:ext>
              </a:extLst>
            </p:cNvPr>
            <p:cNvSpPr txBox="1"/>
            <p:nvPr/>
          </p:nvSpPr>
          <p:spPr>
            <a:xfrm>
              <a:off x="1778402" y="3333548"/>
              <a:ext cx="2726146" cy="2536515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0" tIns="0" rIns="0" bIns="0" rtlCol="0">
              <a:prstTxWarp prst="textArchUp">
                <a:avLst>
                  <a:gd name="adj" fmla="val 11077033"/>
                </a:avLst>
              </a:prstTxWarp>
              <a:noAutofit/>
            </a:bodyPr>
            <a:lstStyle/>
            <a:p>
              <a:pPr marL="0" marR="0" lvl="0" indent="-27432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err="1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Wayfinders</a:t>
              </a: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(informal supports around the </a:t>
              </a:r>
              <a:r>
                <a:rPr kumimoji="0" lang="en-GB" sz="1800" b="1" i="0" u="none" strike="noStrike" kern="0" cap="none" spc="0" normalizeH="0" baseline="0" noProof="0" err="1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whānau</a:t>
              </a: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9DDEDC-6D0A-4DB3-A631-EBE4898B621A}"/>
                </a:ext>
              </a:extLst>
            </p:cNvPr>
            <p:cNvSpPr txBox="1"/>
            <p:nvPr/>
          </p:nvSpPr>
          <p:spPr>
            <a:xfrm>
              <a:off x="2164046" y="3669890"/>
              <a:ext cx="2011082" cy="2057925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0" tIns="0" rIns="0" bIns="0" rtlCol="0">
              <a:prstTxWarp prst="textArchUp">
                <a:avLst>
                  <a:gd name="adj" fmla="val 9984255"/>
                </a:avLst>
              </a:prstTxWarp>
              <a:noAutofit/>
            </a:bodyPr>
            <a:lstStyle/>
            <a:p>
              <a:pPr marL="0" marR="0" lvl="0" indent="-27432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Natural supports (extended 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whānau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4B9EFA-E815-4846-9B4B-09864589E0FD}"/>
                </a:ext>
              </a:extLst>
            </p:cNvPr>
            <p:cNvSpPr txBox="1"/>
            <p:nvPr/>
          </p:nvSpPr>
          <p:spPr>
            <a:xfrm>
              <a:off x="2562533" y="5019520"/>
              <a:ext cx="12289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i-NZ" sz="11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Individual / whānau</a:t>
              </a:r>
              <a:endParaRPr kumimoji="0" lang="en-NZ" sz="1100" b="1" i="0" u="none" strike="noStrike" kern="0" cap="none" spc="0" normalizeH="0" baseline="0" noProof="0">
                <a:ln>
                  <a:noFill/>
                </a:ln>
                <a:solidFill>
                  <a:srgbClr val="5056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97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8150" y="317500"/>
            <a:ext cx="8585270" cy="977900"/>
          </a:xfrm>
        </p:spPr>
        <p:txBody>
          <a:bodyPr>
            <a:normAutofit/>
          </a:bodyPr>
          <a:lstStyle/>
          <a:p>
            <a:r>
              <a:rPr lang="en-NZ" sz="2400" dirty="0" err="1"/>
              <a:t>Pu</a:t>
            </a:r>
            <a:r>
              <a:rPr lang="en-NZ" sz="2400" dirty="0" err="1">
                <a:cs typeface="Calibri" panose="020F0502020204030204" pitchFamily="34" charset="0"/>
              </a:rPr>
              <a:t>āwai</a:t>
            </a:r>
            <a:r>
              <a:rPr lang="en-NZ" sz="2400" dirty="0">
                <a:cs typeface="Calibri" panose="020F0502020204030204" pitchFamily="34" charset="0"/>
              </a:rPr>
              <a:t>: provider networks supporting communities to flourish</a:t>
            </a:r>
            <a:br>
              <a:rPr lang="en-NZ" sz="2400" dirty="0">
                <a:cs typeface="Calibri" panose="020F0502020204030204" pitchFamily="34" charset="0"/>
              </a:rPr>
            </a:br>
            <a:r>
              <a:rPr lang="en-NZ" sz="1800" i="1" dirty="0">
                <a:cs typeface="Calibri" panose="020F0502020204030204" pitchFamily="34" charset="0"/>
              </a:rPr>
              <a:t>Connecting priority cohorts and comprehensive primary care </a:t>
            </a:r>
            <a:endParaRPr lang="en-NZ" sz="2400" i="1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57FC51E-054D-4BBD-8AFD-CD6BA2A58CB5}"/>
              </a:ext>
            </a:extLst>
          </p:cNvPr>
          <p:cNvGrpSpPr/>
          <p:nvPr/>
        </p:nvGrpSpPr>
        <p:grpSpPr>
          <a:xfrm>
            <a:off x="438150" y="1295400"/>
            <a:ext cx="4950821" cy="5366656"/>
            <a:chOff x="436448" y="1589783"/>
            <a:chExt cx="4745152" cy="5113560"/>
          </a:xfrm>
        </p:grpSpPr>
        <p:sp>
          <p:nvSpPr>
            <p:cNvPr id="84" name="Teardrop 83">
              <a:extLst>
                <a:ext uri="{FF2B5EF4-FFF2-40B4-BE49-F238E27FC236}">
                  <a16:creationId xmlns:a16="http://schemas.microsoft.com/office/drawing/2014/main" id="{BC3CCAAA-7BC4-4417-A980-5FCD4C4CC9F2}"/>
                </a:ext>
              </a:extLst>
            </p:cNvPr>
            <p:cNvSpPr/>
            <p:nvPr/>
          </p:nvSpPr>
          <p:spPr>
            <a:xfrm rot="8127611">
              <a:off x="1880132" y="1589783"/>
              <a:ext cx="1915466" cy="1912972"/>
            </a:xfrm>
            <a:prstGeom prst="teardrop">
              <a:avLst>
                <a:gd name="adj" fmla="val 120383"/>
              </a:avLst>
            </a:prstGeom>
            <a:solidFill>
              <a:srgbClr val="9D8189"/>
            </a:solidFill>
            <a:ln w="25400" cap="flat" cmpd="sng" algn="ctr">
              <a:noFill/>
              <a:prstDash val="sysDash"/>
            </a:ln>
            <a:effectLst>
              <a:outerShdw blurRad="50800" dist="25400" dir="2700000" algn="t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85" name="Teardrop 84">
              <a:extLst>
                <a:ext uri="{FF2B5EF4-FFF2-40B4-BE49-F238E27FC236}">
                  <a16:creationId xmlns:a16="http://schemas.microsoft.com/office/drawing/2014/main" id="{78247B5C-271A-425E-996C-85AD5620D7C3}"/>
                </a:ext>
              </a:extLst>
            </p:cNvPr>
            <p:cNvSpPr/>
            <p:nvPr/>
          </p:nvSpPr>
          <p:spPr>
            <a:xfrm rot="11665642">
              <a:off x="3266134" y="2369595"/>
              <a:ext cx="1915466" cy="1912972"/>
            </a:xfrm>
            <a:prstGeom prst="teardrop">
              <a:avLst>
                <a:gd name="adj" fmla="val 120383"/>
              </a:avLst>
            </a:prstGeom>
            <a:solidFill>
              <a:srgbClr val="6C566C">
                <a:lumMod val="40000"/>
                <a:lumOff val="60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86" name="Teardrop 85">
              <a:extLst>
                <a:ext uri="{FF2B5EF4-FFF2-40B4-BE49-F238E27FC236}">
                  <a16:creationId xmlns:a16="http://schemas.microsoft.com/office/drawing/2014/main" id="{A4BD4660-9FBF-4413-ABEA-A912A37046B6}"/>
                </a:ext>
              </a:extLst>
            </p:cNvPr>
            <p:cNvSpPr/>
            <p:nvPr/>
          </p:nvSpPr>
          <p:spPr>
            <a:xfrm rot="4416769">
              <a:off x="435201" y="2409250"/>
              <a:ext cx="1915466" cy="1912972"/>
            </a:xfrm>
            <a:prstGeom prst="teardrop">
              <a:avLst>
                <a:gd name="adj" fmla="val 120383"/>
              </a:avLst>
            </a:prstGeom>
            <a:solidFill>
              <a:srgbClr val="FFE5D9"/>
            </a:solidFill>
            <a:ln w="25400" cap="flat" cmpd="sng" algn="ctr">
              <a:noFill/>
              <a:prstDash val="sysDash"/>
            </a:ln>
            <a:effectLst>
              <a:outerShdw blurRad="50800" dist="76200" dir="2700000" algn="t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87" name="Teardrop 86">
              <a:extLst>
                <a:ext uri="{FF2B5EF4-FFF2-40B4-BE49-F238E27FC236}">
                  <a16:creationId xmlns:a16="http://schemas.microsoft.com/office/drawing/2014/main" id="{7DBA7D58-BDD0-497A-92B6-648D92CCCB51}"/>
                </a:ext>
              </a:extLst>
            </p:cNvPr>
            <p:cNvSpPr/>
            <p:nvPr/>
          </p:nvSpPr>
          <p:spPr>
            <a:xfrm rot="878738">
              <a:off x="470488" y="3970766"/>
              <a:ext cx="1915466" cy="1912972"/>
            </a:xfrm>
            <a:prstGeom prst="teardrop">
              <a:avLst>
                <a:gd name="adj" fmla="val 120383"/>
              </a:avLst>
            </a:prstGeom>
            <a:solidFill>
              <a:srgbClr val="FFCAD4"/>
            </a:solidFill>
            <a:ln w="25400" cap="flat" cmpd="sng" algn="ctr">
              <a:noFill/>
              <a:prstDash val="sysDash"/>
            </a:ln>
            <a:effectLst>
              <a:outerShdw blurRad="50800" dist="25400" dir="13500000" algn="b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88" name="Teardrop 87">
              <a:extLst>
                <a:ext uri="{FF2B5EF4-FFF2-40B4-BE49-F238E27FC236}">
                  <a16:creationId xmlns:a16="http://schemas.microsoft.com/office/drawing/2014/main" id="{3C32821B-531B-4CCE-BE87-8ECAC98D416D}"/>
                </a:ext>
              </a:extLst>
            </p:cNvPr>
            <p:cNvSpPr/>
            <p:nvPr/>
          </p:nvSpPr>
          <p:spPr>
            <a:xfrm rot="18883077">
              <a:off x="1865435" y="4789124"/>
              <a:ext cx="1915466" cy="1912972"/>
            </a:xfrm>
            <a:prstGeom prst="teardrop">
              <a:avLst>
                <a:gd name="adj" fmla="val 120383"/>
              </a:avLst>
            </a:prstGeom>
            <a:solidFill>
              <a:srgbClr val="505669">
                <a:lumMod val="40000"/>
                <a:lumOff val="60000"/>
              </a:srgbClr>
            </a:solidFill>
            <a:ln w="25400" cap="flat" cmpd="sng" algn="ctr">
              <a:noFill/>
              <a:prstDash val="sysDash"/>
            </a:ln>
            <a:effectLst>
              <a:outerShdw blurRad="50800" dist="25400" dir="13500000" algn="b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89" name="Teardrop 88">
              <a:extLst>
                <a:ext uri="{FF2B5EF4-FFF2-40B4-BE49-F238E27FC236}">
                  <a16:creationId xmlns:a16="http://schemas.microsoft.com/office/drawing/2014/main" id="{B69E9636-219C-4BD8-8605-3EC8C1CDCBB0}"/>
                </a:ext>
              </a:extLst>
            </p:cNvPr>
            <p:cNvSpPr/>
            <p:nvPr/>
          </p:nvSpPr>
          <p:spPr>
            <a:xfrm rot="15263576">
              <a:off x="3261471" y="3971928"/>
              <a:ext cx="1915466" cy="1912972"/>
            </a:xfrm>
            <a:prstGeom prst="teardrop">
              <a:avLst>
                <a:gd name="adj" fmla="val 120383"/>
              </a:avLst>
            </a:prstGeom>
            <a:solidFill>
              <a:srgbClr val="D8E2DC"/>
            </a:solidFill>
            <a:ln w="25400" cap="flat" cmpd="sng" algn="ctr">
              <a:noFill/>
              <a:prstDash val="sysDash"/>
            </a:ln>
            <a:effectLst>
              <a:outerShdw blurRad="50800" dist="50800" dir="13500000" algn="b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90" name="Teardrop 124">
              <a:extLst>
                <a:ext uri="{FF2B5EF4-FFF2-40B4-BE49-F238E27FC236}">
                  <a16:creationId xmlns:a16="http://schemas.microsoft.com/office/drawing/2014/main" id="{9C24238F-262E-4E4A-9547-4332FF189E91}"/>
                </a:ext>
              </a:extLst>
            </p:cNvPr>
            <p:cNvSpPr/>
            <p:nvPr/>
          </p:nvSpPr>
          <p:spPr>
            <a:xfrm rot="11665642">
              <a:off x="2996166" y="2644497"/>
              <a:ext cx="2110681" cy="1790260"/>
            </a:xfrm>
            <a:custGeom>
              <a:avLst/>
              <a:gdLst>
                <a:gd name="connsiteX0" fmla="*/ 0 w 1419167"/>
                <a:gd name="connsiteY0" fmla="*/ 708660 h 1417319"/>
                <a:gd name="connsiteX1" fmla="*/ 709584 w 1419167"/>
                <a:gd name="connsiteY1" fmla="*/ 0 h 1417319"/>
                <a:gd name="connsiteX2" fmla="*/ 1563801 w 1419167"/>
                <a:gd name="connsiteY2" fmla="*/ -144446 h 1417319"/>
                <a:gd name="connsiteX3" fmla="*/ 1419167 w 1419167"/>
                <a:gd name="connsiteY3" fmla="*/ 708660 h 1417319"/>
                <a:gd name="connsiteX4" fmla="*/ 709583 w 1419167"/>
                <a:gd name="connsiteY4" fmla="*/ 1417320 h 1417319"/>
                <a:gd name="connsiteX5" fmla="*/ -1 w 1419167"/>
                <a:gd name="connsiteY5" fmla="*/ 708660 h 1417319"/>
                <a:gd name="connsiteX6" fmla="*/ 0 w 1419167"/>
                <a:gd name="connsiteY6" fmla="*/ 708660 h 1417319"/>
                <a:gd name="connsiteX0" fmla="*/ 1 w 1563802"/>
                <a:gd name="connsiteY0" fmla="*/ 853106 h 1561766"/>
                <a:gd name="connsiteX1" fmla="*/ 709585 w 1563802"/>
                <a:gd name="connsiteY1" fmla="*/ 144446 h 1561766"/>
                <a:gd name="connsiteX2" fmla="*/ 1563802 w 1563802"/>
                <a:gd name="connsiteY2" fmla="*/ 0 h 1561766"/>
                <a:gd name="connsiteX3" fmla="*/ 906762 w 1563802"/>
                <a:gd name="connsiteY3" fmla="*/ 599806 h 1561766"/>
                <a:gd name="connsiteX4" fmla="*/ 709584 w 1563802"/>
                <a:gd name="connsiteY4" fmla="*/ 1561766 h 1561766"/>
                <a:gd name="connsiteX5" fmla="*/ 0 w 1563802"/>
                <a:gd name="connsiteY5" fmla="*/ 853106 h 1561766"/>
                <a:gd name="connsiteX6" fmla="*/ 1 w 1563802"/>
                <a:gd name="connsiteY6" fmla="*/ 853106 h 1561766"/>
                <a:gd name="connsiteX0" fmla="*/ 1 w 1563802"/>
                <a:gd name="connsiteY0" fmla="*/ 853106 h 1320407"/>
                <a:gd name="connsiteX1" fmla="*/ 709585 w 1563802"/>
                <a:gd name="connsiteY1" fmla="*/ 144446 h 1320407"/>
                <a:gd name="connsiteX2" fmla="*/ 1563802 w 1563802"/>
                <a:gd name="connsiteY2" fmla="*/ 0 h 1320407"/>
                <a:gd name="connsiteX3" fmla="*/ 906762 w 1563802"/>
                <a:gd name="connsiteY3" fmla="*/ 599806 h 1320407"/>
                <a:gd name="connsiteX4" fmla="*/ 585374 w 1563802"/>
                <a:gd name="connsiteY4" fmla="*/ 1320407 h 1320407"/>
                <a:gd name="connsiteX5" fmla="*/ 0 w 1563802"/>
                <a:gd name="connsiteY5" fmla="*/ 853106 h 1320407"/>
                <a:gd name="connsiteX6" fmla="*/ 1 w 1563802"/>
                <a:gd name="connsiteY6" fmla="*/ 853106 h 1320407"/>
                <a:gd name="connsiteX0" fmla="*/ 1 w 1563802"/>
                <a:gd name="connsiteY0" fmla="*/ 853106 h 1320407"/>
                <a:gd name="connsiteX1" fmla="*/ 709585 w 1563802"/>
                <a:gd name="connsiteY1" fmla="*/ 144446 h 1320407"/>
                <a:gd name="connsiteX2" fmla="*/ 1563802 w 1563802"/>
                <a:gd name="connsiteY2" fmla="*/ 0 h 1320407"/>
                <a:gd name="connsiteX3" fmla="*/ 906762 w 1563802"/>
                <a:gd name="connsiteY3" fmla="*/ 599806 h 1320407"/>
                <a:gd name="connsiteX4" fmla="*/ 585374 w 1563802"/>
                <a:gd name="connsiteY4" fmla="*/ 1320407 h 1320407"/>
                <a:gd name="connsiteX5" fmla="*/ 0 w 1563802"/>
                <a:gd name="connsiteY5" fmla="*/ 853106 h 1320407"/>
                <a:gd name="connsiteX6" fmla="*/ 1 w 1563802"/>
                <a:gd name="connsiteY6" fmla="*/ 853106 h 1320407"/>
                <a:gd name="connsiteX0" fmla="*/ 1 w 1563802"/>
                <a:gd name="connsiteY0" fmla="*/ 853106 h 1326402"/>
                <a:gd name="connsiteX1" fmla="*/ 709585 w 1563802"/>
                <a:gd name="connsiteY1" fmla="*/ 144446 h 1326402"/>
                <a:gd name="connsiteX2" fmla="*/ 1563802 w 1563802"/>
                <a:gd name="connsiteY2" fmla="*/ 0 h 1326402"/>
                <a:gd name="connsiteX3" fmla="*/ 906762 w 1563802"/>
                <a:gd name="connsiteY3" fmla="*/ 599806 h 1326402"/>
                <a:gd name="connsiteX4" fmla="*/ 562071 w 1563802"/>
                <a:gd name="connsiteY4" fmla="*/ 1326402 h 1326402"/>
                <a:gd name="connsiteX5" fmla="*/ 0 w 1563802"/>
                <a:gd name="connsiteY5" fmla="*/ 853106 h 1326402"/>
                <a:gd name="connsiteX6" fmla="*/ 1 w 1563802"/>
                <a:gd name="connsiteY6" fmla="*/ 853106 h 132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3802" h="1326402">
                  <a:moveTo>
                    <a:pt x="1" y="853106"/>
                  </a:moveTo>
                  <a:cubicBezTo>
                    <a:pt x="1" y="461724"/>
                    <a:pt x="317693" y="144446"/>
                    <a:pt x="709585" y="144446"/>
                  </a:cubicBezTo>
                  <a:cubicBezTo>
                    <a:pt x="994324" y="144446"/>
                    <a:pt x="1279063" y="96297"/>
                    <a:pt x="1563802" y="0"/>
                  </a:cubicBezTo>
                  <a:cubicBezTo>
                    <a:pt x="1467379" y="284369"/>
                    <a:pt x="1073717" y="378739"/>
                    <a:pt x="906762" y="599806"/>
                  </a:cubicBezTo>
                  <a:cubicBezTo>
                    <a:pt x="739807" y="820873"/>
                    <a:pt x="932929" y="810033"/>
                    <a:pt x="562071" y="1326402"/>
                  </a:cubicBezTo>
                  <a:cubicBezTo>
                    <a:pt x="170179" y="1326402"/>
                    <a:pt x="0" y="1244488"/>
                    <a:pt x="0" y="853106"/>
                  </a:cubicBezTo>
                  <a:lnTo>
                    <a:pt x="1" y="853106"/>
                  </a:lnTo>
                  <a:close/>
                </a:path>
              </a:pathLst>
            </a:custGeom>
            <a:solidFill>
              <a:srgbClr val="6C566C">
                <a:lumMod val="40000"/>
                <a:lumOff val="60000"/>
              </a:srgbClr>
            </a:solidFill>
            <a:ln w="25400" cap="flat" cmpd="sng" algn="ctr">
              <a:noFill/>
              <a:prstDash val="sysDash"/>
            </a:ln>
            <a:effectLst>
              <a:outerShdw blurRad="50800" dist="38100" dir="4200000" algn="t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D3C1D34-E57E-4ACD-850C-0FF5694FB8AF}"/>
                </a:ext>
              </a:extLst>
            </p:cNvPr>
            <p:cNvGrpSpPr/>
            <p:nvPr/>
          </p:nvGrpSpPr>
          <p:grpSpPr>
            <a:xfrm rot="178693">
              <a:off x="2350627" y="2792896"/>
              <a:ext cx="1191210" cy="496351"/>
              <a:chOff x="2357809" y="2717474"/>
              <a:chExt cx="1191210" cy="496351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AE3F76FE-EED0-43EB-9F7C-22797EE60FB7}"/>
                  </a:ext>
                </a:extLst>
              </p:cNvPr>
              <p:cNvSpPr/>
              <p:nvPr/>
            </p:nvSpPr>
            <p:spPr>
              <a:xfrm rot="39090">
                <a:off x="2496187" y="2981574"/>
                <a:ext cx="169081" cy="176799"/>
              </a:xfrm>
              <a:prstGeom prst="ellipse">
                <a:avLst/>
              </a:prstGeom>
              <a:solidFill>
                <a:srgbClr val="B39FA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9E696D9A-150C-4E5E-8943-A972B064707F}"/>
                  </a:ext>
                </a:extLst>
              </p:cNvPr>
              <p:cNvSpPr/>
              <p:nvPr/>
            </p:nvSpPr>
            <p:spPr>
              <a:xfrm rot="39090">
                <a:off x="2755541" y="2940437"/>
                <a:ext cx="169081" cy="176799"/>
              </a:xfrm>
              <a:prstGeom prst="ellipse">
                <a:avLst/>
              </a:prstGeom>
              <a:solidFill>
                <a:srgbClr val="B39FA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8ECB2B06-B434-430C-8E73-EAC3A4B7FC02}"/>
                  </a:ext>
                </a:extLst>
              </p:cNvPr>
              <p:cNvSpPr/>
              <p:nvPr/>
            </p:nvSpPr>
            <p:spPr>
              <a:xfrm rot="39090">
                <a:off x="3013106" y="2961906"/>
                <a:ext cx="169081" cy="176799"/>
              </a:xfrm>
              <a:prstGeom prst="ellipse">
                <a:avLst/>
              </a:prstGeom>
              <a:solidFill>
                <a:srgbClr val="B39FA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CCED99C9-B932-4E3B-9C3D-0618A8772AFC}"/>
                  </a:ext>
                </a:extLst>
              </p:cNvPr>
              <p:cNvSpPr/>
              <p:nvPr/>
            </p:nvSpPr>
            <p:spPr>
              <a:xfrm rot="39090">
                <a:off x="3259944" y="3037026"/>
                <a:ext cx="169081" cy="176799"/>
              </a:xfrm>
              <a:prstGeom prst="ellipse">
                <a:avLst/>
              </a:prstGeom>
              <a:solidFill>
                <a:srgbClr val="B39FA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BBD134D-3315-4F09-9C6A-E744A73A1D56}"/>
                  </a:ext>
                </a:extLst>
              </p:cNvPr>
              <p:cNvSpPr/>
              <p:nvPr/>
            </p:nvSpPr>
            <p:spPr>
              <a:xfrm rot="21275846">
                <a:off x="2603860" y="2721346"/>
                <a:ext cx="169081" cy="176799"/>
              </a:xfrm>
              <a:prstGeom prst="ellipse">
                <a:avLst/>
              </a:prstGeom>
              <a:solidFill>
                <a:srgbClr val="B39FA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D6C742E7-7881-4F3B-A1E4-F89A4DB434A4}"/>
                  </a:ext>
                </a:extLst>
              </p:cNvPr>
              <p:cNvSpPr/>
              <p:nvPr/>
            </p:nvSpPr>
            <p:spPr>
              <a:xfrm rot="21275846">
                <a:off x="2878892" y="2717474"/>
                <a:ext cx="169081" cy="176799"/>
              </a:xfrm>
              <a:prstGeom prst="ellipse">
                <a:avLst/>
              </a:prstGeom>
              <a:solidFill>
                <a:srgbClr val="B39FA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0B7FC1DA-25A9-47EE-8AA4-CE5A6F76567E}"/>
                  </a:ext>
                </a:extLst>
              </p:cNvPr>
              <p:cNvSpPr/>
              <p:nvPr/>
            </p:nvSpPr>
            <p:spPr>
              <a:xfrm rot="21275846">
                <a:off x="3137287" y="2743854"/>
                <a:ext cx="169081" cy="176799"/>
              </a:xfrm>
              <a:prstGeom prst="ellipse">
                <a:avLst/>
              </a:prstGeom>
              <a:solidFill>
                <a:srgbClr val="B39FA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4E15921A-1AD9-47A4-A339-5D89F973946F}"/>
                  </a:ext>
                </a:extLst>
              </p:cNvPr>
              <p:cNvSpPr/>
              <p:nvPr/>
            </p:nvSpPr>
            <p:spPr>
              <a:xfrm rot="21275846">
                <a:off x="3379938" y="2835456"/>
                <a:ext cx="169081" cy="176799"/>
              </a:xfrm>
              <a:prstGeom prst="ellipse">
                <a:avLst/>
              </a:prstGeom>
              <a:solidFill>
                <a:srgbClr val="B39FA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463339C3-A837-41BE-9651-0BAEFFBFB00F}"/>
                  </a:ext>
                </a:extLst>
              </p:cNvPr>
              <p:cNvSpPr/>
              <p:nvPr/>
            </p:nvSpPr>
            <p:spPr>
              <a:xfrm rot="21275846">
                <a:off x="2357809" y="2777688"/>
                <a:ext cx="169081" cy="176799"/>
              </a:xfrm>
              <a:prstGeom prst="ellipse">
                <a:avLst/>
              </a:prstGeom>
              <a:solidFill>
                <a:srgbClr val="B39FA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578E998-84C8-4E9C-9503-F3BBE4A4AF73}"/>
                </a:ext>
              </a:extLst>
            </p:cNvPr>
            <p:cNvGrpSpPr/>
            <p:nvPr/>
          </p:nvGrpSpPr>
          <p:grpSpPr>
            <a:xfrm rot="3675911">
              <a:off x="3253374" y="3422599"/>
              <a:ext cx="1191209" cy="496351"/>
              <a:chOff x="7046895" y="3660248"/>
              <a:chExt cx="882566" cy="367746"/>
            </a:xfrm>
            <a:solidFill>
              <a:srgbClr val="D8CED8"/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0585199-B59E-4CC9-B9AA-F94577A107C0}"/>
                  </a:ext>
                </a:extLst>
              </p:cNvPr>
              <p:cNvSpPr/>
              <p:nvPr/>
            </p:nvSpPr>
            <p:spPr>
              <a:xfrm rot="39090">
                <a:off x="7149419" y="3855920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8599340B-ED88-4BA9-B88F-EDD2390BEFCD}"/>
                  </a:ext>
                </a:extLst>
              </p:cNvPr>
              <p:cNvSpPr/>
              <p:nvPr/>
            </p:nvSpPr>
            <p:spPr>
              <a:xfrm rot="39090">
                <a:off x="7341574" y="3825441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A506A002-50D1-4EF1-8902-CBEE5A310B1D}"/>
                  </a:ext>
                </a:extLst>
              </p:cNvPr>
              <p:cNvSpPr/>
              <p:nvPr/>
            </p:nvSpPr>
            <p:spPr>
              <a:xfrm rot="39090">
                <a:off x="7532404" y="3841348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FCEB81C5-6C22-48B7-86AA-BFDE20605D4B}"/>
                  </a:ext>
                </a:extLst>
              </p:cNvPr>
              <p:cNvSpPr/>
              <p:nvPr/>
            </p:nvSpPr>
            <p:spPr>
              <a:xfrm rot="39090">
                <a:off x="7715286" y="3897004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51F9D519-68B1-455D-8459-E5249E2778D3}"/>
                  </a:ext>
                </a:extLst>
              </p:cNvPr>
              <p:cNvSpPr/>
              <p:nvPr/>
            </p:nvSpPr>
            <p:spPr>
              <a:xfrm rot="21275846">
                <a:off x="7229194" y="3663117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B1C0B60-6177-4ACB-8B09-47E4ACD59244}"/>
                  </a:ext>
                </a:extLst>
              </p:cNvPr>
              <p:cNvSpPr/>
              <p:nvPr/>
            </p:nvSpPr>
            <p:spPr>
              <a:xfrm rot="21275846">
                <a:off x="7432965" y="3660248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A7941CA1-A99C-4E6B-AFB7-D512AA7F5FC0}"/>
                  </a:ext>
                </a:extLst>
              </p:cNvPr>
              <p:cNvSpPr/>
              <p:nvPr/>
            </p:nvSpPr>
            <p:spPr>
              <a:xfrm rot="21275846">
                <a:off x="7624409" y="3679793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1E6AC2DD-0616-46BA-8752-23767F540AF6}"/>
                  </a:ext>
                </a:extLst>
              </p:cNvPr>
              <p:cNvSpPr/>
              <p:nvPr/>
            </p:nvSpPr>
            <p:spPr>
              <a:xfrm rot="21275846">
                <a:off x="7804189" y="3747661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F4B6AFF4-332B-4F54-AA78-6BA1D0FB57E5}"/>
                  </a:ext>
                </a:extLst>
              </p:cNvPr>
              <p:cNvSpPr/>
              <p:nvPr/>
            </p:nvSpPr>
            <p:spPr>
              <a:xfrm rot="21275846">
                <a:off x="7046895" y="3704861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F37B0AA-F27A-497F-8529-ADFBD9C4D0C6}"/>
                </a:ext>
              </a:extLst>
            </p:cNvPr>
            <p:cNvGrpSpPr/>
            <p:nvPr/>
          </p:nvGrpSpPr>
          <p:grpSpPr>
            <a:xfrm rot="7343945">
              <a:off x="3147902" y="4519477"/>
              <a:ext cx="1191209" cy="496351"/>
              <a:chOff x="7046895" y="3660248"/>
              <a:chExt cx="882566" cy="367746"/>
            </a:xfrm>
            <a:solidFill>
              <a:srgbClr val="EBF1ED"/>
            </a:solidFill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647BB294-C05A-4610-A773-933BE3BFAE74}"/>
                  </a:ext>
                </a:extLst>
              </p:cNvPr>
              <p:cNvSpPr/>
              <p:nvPr/>
            </p:nvSpPr>
            <p:spPr>
              <a:xfrm rot="39090">
                <a:off x="7149419" y="3855920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1A09F48D-74B2-4581-8E80-EC473D6E1C52}"/>
                  </a:ext>
                </a:extLst>
              </p:cNvPr>
              <p:cNvSpPr/>
              <p:nvPr/>
            </p:nvSpPr>
            <p:spPr>
              <a:xfrm rot="39090">
                <a:off x="7341574" y="3825441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6669CB93-CE08-4419-88A6-15D52D53B0D8}"/>
                  </a:ext>
                </a:extLst>
              </p:cNvPr>
              <p:cNvSpPr/>
              <p:nvPr/>
            </p:nvSpPr>
            <p:spPr>
              <a:xfrm rot="39090">
                <a:off x="7532404" y="3841348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0A95EC1C-601D-4F3B-B164-7C4F4A428FDB}"/>
                  </a:ext>
                </a:extLst>
              </p:cNvPr>
              <p:cNvSpPr/>
              <p:nvPr/>
            </p:nvSpPr>
            <p:spPr>
              <a:xfrm rot="39090">
                <a:off x="7715286" y="3897004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0ED5C6BD-6D6B-49A8-9034-E9291F43C5FF}"/>
                  </a:ext>
                </a:extLst>
              </p:cNvPr>
              <p:cNvSpPr/>
              <p:nvPr/>
            </p:nvSpPr>
            <p:spPr>
              <a:xfrm rot="21275846">
                <a:off x="7229194" y="3663117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E8BE4CA7-C0AF-4340-A9D2-7EAC10E2E0A1}"/>
                  </a:ext>
                </a:extLst>
              </p:cNvPr>
              <p:cNvSpPr/>
              <p:nvPr/>
            </p:nvSpPr>
            <p:spPr>
              <a:xfrm rot="21275846">
                <a:off x="7432965" y="3660248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FF7BB7F7-E10A-494B-B8D3-1E9B87FBA6BB}"/>
                  </a:ext>
                </a:extLst>
              </p:cNvPr>
              <p:cNvSpPr/>
              <p:nvPr/>
            </p:nvSpPr>
            <p:spPr>
              <a:xfrm rot="21275846">
                <a:off x="7624409" y="3679793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CECFF65B-776E-421F-A8E2-8C2A4345FF35}"/>
                  </a:ext>
                </a:extLst>
              </p:cNvPr>
              <p:cNvSpPr/>
              <p:nvPr/>
            </p:nvSpPr>
            <p:spPr>
              <a:xfrm rot="21275846">
                <a:off x="7804189" y="3747661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6518DD95-B8FB-4EF8-B219-77D271C316AE}"/>
                  </a:ext>
                </a:extLst>
              </p:cNvPr>
              <p:cNvSpPr/>
              <p:nvPr/>
            </p:nvSpPr>
            <p:spPr>
              <a:xfrm rot="21275846">
                <a:off x="7046895" y="3704861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A741F94-5146-44AC-B340-62E765AE0D4D}"/>
                </a:ext>
              </a:extLst>
            </p:cNvPr>
            <p:cNvGrpSpPr/>
            <p:nvPr/>
          </p:nvGrpSpPr>
          <p:grpSpPr>
            <a:xfrm rot="10800000">
              <a:off x="2124320" y="4984304"/>
              <a:ext cx="1191209" cy="496351"/>
              <a:chOff x="7046895" y="3660248"/>
              <a:chExt cx="882566" cy="367746"/>
            </a:xfrm>
            <a:solidFill>
              <a:srgbClr val="505669">
                <a:lumMod val="20000"/>
                <a:lumOff val="80000"/>
              </a:srgbClr>
            </a:solidFill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A0BEFD92-1FC1-4C81-80C2-1DD403C268AF}"/>
                  </a:ext>
                </a:extLst>
              </p:cNvPr>
              <p:cNvSpPr/>
              <p:nvPr/>
            </p:nvSpPr>
            <p:spPr>
              <a:xfrm rot="39090">
                <a:off x="7149419" y="3855920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DCFCBAD3-6105-46EF-ADB4-5F05DE88E583}"/>
                  </a:ext>
                </a:extLst>
              </p:cNvPr>
              <p:cNvSpPr/>
              <p:nvPr/>
            </p:nvSpPr>
            <p:spPr>
              <a:xfrm rot="39090">
                <a:off x="7341574" y="3825441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E7516021-6BCA-419B-8B14-CD63F447F7AF}"/>
                  </a:ext>
                </a:extLst>
              </p:cNvPr>
              <p:cNvSpPr/>
              <p:nvPr/>
            </p:nvSpPr>
            <p:spPr>
              <a:xfrm rot="39090">
                <a:off x="7532404" y="3841348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C53E8809-2738-4EC5-8B41-397D91BBD3C4}"/>
                  </a:ext>
                </a:extLst>
              </p:cNvPr>
              <p:cNvSpPr/>
              <p:nvPr/>
            </p:nvSpPr>
            <p:spPr>
              <a:xfrm rot="39090">
                <a:off x="7715286" y="3897004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FEF41F9B-0A10-453B-84EC-5A06813C0558}"/>
                  </a:ext>
                </a:extLst>
              </p:cNvPr>
              <p:cNvSpPr/>
              <p:nvPr/>
            </p:nvSpPr>
            <p:spPr>
              <a:xfrm rot="21275846">
                <a:off x="7229194" y="3663117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0C7A5FCC-07AF-445B-9FBD-893162CD3C5B}"/>
                  </a:ext>
                </a:extLst>
              </p:cNvPr>
              <p:cNvSpPr/>
              <p:nvPr/>
            </p:nvSpPr>
            <p:spPr>
              <a:xfrm rot="21275846">
                <a:off x="7432965" y="3660248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E11C5FB-4659-46E2-AF01-3E840834E13D}"/>
                  </a:ext>
                </a:extLst>
              </p:cNvPr>
              <p:cNvSpPr/>
              <p:nvPr/>
            </p:nvSpPr>
            <p:spPr>
              <a:xfrm rot="21275846">
                <a:off x="7624409" y="3679793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2170C15F-00FD-4FE4-9363-3D17BEBD0A40}"/>
                  </a:ext>
                </a:extLst>
              </p:cNvPr>
              <p:cNvSpPr/>
              <p:nvPr/>
            </p:nvSpPr>
            <p:spPr>
              <a:xfrm rot="21275846">
                <a:off x="7804189" y="3747661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54B35919-7750-486E-B318-0C4732606B01}"/>
                  </a:ext>
                </a:extLst>
              </p:cNvPr>
              <p:cNvSpPr/>
              <p:nvPr/>
            </p:nvSpPr>
            <p:spPr>
              <a:xfrm rot="21275846">
                <a:off x="7046895" y="3704861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435BDE8-53ED-4961-A3BE-5FCEB62D3FA6}"/>
                </a:ext>
              </a:extLst>
            </p:cNvPr>
            <p:cNvGrpSpPr/>
            <p:nvPr/>
          </p:nvGrpSpPr>
          <p:grpSpPr>
            <a:xfrm rot="14576123">
              <a:off x="1206680" y="4331511"/>
              <a:ext cx="1191209" cy="496351"/>
              <a:chOff x="7046895" y="3660248"/>
              <a:chExt cx="882566" cy="367746"/>
            </a:xfrm>
            <a:solidFill>
              <a:srgbClr val="FFDDE3"/>
            </a:solidFill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9C3BFAF-58D6-4297-B408-D3410B8EEE34}"/>
                  </a:ext>
                </a:extLst>
              </p:cNvPr>
              <p:cNvSpPr/>
              <p:nvPr/>
            </p:nvSpPr>
            <p:spPr>
              <a:xfrm rot="39090">
                <a:off x="7149419" y="3855920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3DF563A8-3276-456E-969C-E5EF2CF87C14}"/>
                  </a:ext>
                </a:extLst>
              </p:cNvPr>
              <p:cNvSpPr/>
              <p:nvPr/>
            </p:nvSpPr>
            <p:spPr>
              <a:xfrm rot="39090">
                <a:off x="7341574" y="3825441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5879D144-9513-42BA-89AF-224BFA3BB166}"/>
                  </a:ext>
                </a:extLst>
              </p:cNvPr>
              <p:cNvSpPr/>
              <p:nvPr/>
            </p:nvSpPr>
            <p:spPr>
              <a:xfrm rot="39090">
                <a:off x="7532404" y="3841348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FF65A575-ACA8-4234-8585-7DB867CFE732}"/>
                  </a:ext>
                </a:extLst>
              </p:cNvPr>
              <p:cNvSpPr/>
              <p:nvPr/>
            </p:nvSpPr>
            <p:spPr>
              <a:xfrm rot="39090">
                <a:off x="7715286" y="3897004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032BBF59-503B-4A4B-BD16-48F0DC3453B3}"/>
                  </a:ext>
                </a:extLst>
              </p:cNvPr>
              <p:cNvSpPr/>
              <p:nvPr/>
            </p:nvSpPr>
            <p:spPr>
              <a:xfrm rot="21275846">
                <a:off x="7229194" y="3663117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E6800B34-8038-408F-A2DF-B0449056E38A}"/>
                  </a:ext>
                </a:extLst>
              </p:cNvPr>
              <p:cNvSpPr/>
              <p:nvPr/>
            </p:nvSpPr>
            <p:spPr>
              <a:xfrm rot="21275846">
                <a:off x="7432965" y="3660248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C1354D7A-7643-4D90-A305-3E035EF4A772}"/>
                  </a:ext>
                </a:extLst>
              </p:cNvPr>
              <p:cNvSpPr/>
              <p:nvPr/>
            </p:nvSpPr>
            <p:spPr>
              <a:xfrm rot="21275846">
                <a:off x="7624409" y="3679793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C06F1228-578A-47D3-8BFC-8675693085B0}"/>
                  </a:ext>
                </a:extLst>
              </p:cNvPr>
              <p:cNvSpPr/>
              <p:nvPr/>
            </p:nvSpPr>
            <p:spPr>
              <a:xfrm rot="21275846">
                <a:off x="7804189" y="3747661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BE1BF7CC-F621-482D-BBAB-A01B6527A59E}"/>
                  </a:ext>
                </a:extLst>
              </p:cNvPr>
              <p:cNvSpPr/>
              <p:nvPr/>
            </p:nvSpPr>
            <p:spPr>
              <a:xfrm rot="21275846">
                <a:off x="7046895" y="3704861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5065110-2ABC-4D1D-A155-479188C2B8D3}"/>
                </a:ext>
              </a:extLst>
            </p:cNvPr>
            <p:cNvGrpSpPr/>
            <p:nvPr/>
          </p:nvGrpSpPr>
          <p:grpSpPr>
            <a:xfrm rot="18180889">
              <a:off x="1277672" y="3203722"/>
              <a:ext cx="1191209" cy="496351"/>
              <a:chOff x="7046895" y="3660248"/>
              <a:chExt cx="882566" cy="367746"/>
            </a:xfrm>
            <a:solidFill>
              <a:srgbClr val="FFEDE5"/>
            </a:solidFill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E02EC17E-04C0-4C67-91A7-B22837F4B1DE}"/>
                  </a:ext>
                </a:extLst>
              </p:cNvPr>
              <p:cNvSpPr/>
              <p:nvPr/>
            </p:nvSpPr>
            <p:spPr>
              <a:xfrm rot="39090">
                <a:off x="7149419" y="3855920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D80F629-0D21-4F19-B380-E27A9CAB6ABA}"/>
                  </a:ext>
                </a:extLst>
              </p:cNvPr>
              <p:cNvSpPr/>
              <p:nvPr/>
            </p:nvSpPr>
            <p:spPr>
              <a:xfrm rot="39090">
                <a:off x="7341574" y="3825441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EAECC4BB-F6E8-4CDB-988A-C781C90BB821}"/>
                  </a:ext>
                </a:extLst>
              </p:cNvPr>
              <p:cNvSpPr/>
              <p:nvPr/>
            </p:nvSpPr>
            <p:spPr>
              <a:xfrm rot="39090">
                <a:off x="7532404" y="3841348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AD55B2A-B81E-43CC-A4E5-179160D26256}"/>
                  </a:ext>
                </a:extLst>
              </p:cNvPr>
              <p:cNvSpPr/>
              <p:nvPr/>
            </p:nvSpPr>
            <p:spPr>
              <a:xfrm rot="39090">
                <a:off x="7715286" y="3897004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1966B6C8-BD42-4561-96AC-7CB5F705C522}"/>
                  </a:ext>
                </a:extLst>
              </p:cNvPr>
              <p:cNvSpPr/>
              <p:nvPr/>
            </p:nvSpPr>
            <p:spPr>
              <a:xfrm rot="21275846">
                <a:off x="7229194" y="3663117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4099BEE7-6B09-46F2-B6C8-BCA0B20FC5BA}"/>
                  </a:ext>
                </a:extLst>
              </p:cNvPr>
              <p:cNvSpPr/>
              <p:nvPr/>
            </p:nvSpPr>
            <p:spPr>
              <a:xfrm rot="21275846">
                <a:off x="7432965" y="3660248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67C3BF2-BDF8-419D-8955-175DF62E61DE}"/>
                  </a:ext>
                </a:extLst>
              </p:cNvPr>
              <p:cNvSpPr/>
              <p:nvPr/>
            </p:nvSpPr>
            <p:spPr>
              <a:xfrm rot="21275846">
                <a:off x="7624409" y="3679793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7C8E31F9-0618-42CC-A4D4-5024B91D84F3}"/>
                  </a:ext>
                </a:extLst>
              </p:cNvPr>
              <p:cNvSpPr/>
              <p:nvPr/>
            </p:nvSpPr>
            <p:spPr>
              <a:xfrm rot="21275846">
                <a:off x="7804189" y="3747661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E4BD37-8DAA-4CE6-9460-E70CCC66F86D}"/>
                  </a:ext>
                </a:extLst>
              </p:cNvPr>
              <p:cNvSpPr/>
              <p:nvPr/>
            </p:nvSpPr>
            <p:spPr>
              <a:xfrm rot="21275846">
                <a:off x="7046895" y="3704861"/>
                <a:ext cx="125272" cy="1309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0BF8D65-95FF-49BE-9E8F-C9204189BD91}"/>
                </a:ext>
              </a:extLst>
            </p:cNvPr>
            <p:cNvSpPr txBox="1"/>
            <p:nvPr/>
          </p:nvSpPr>
          <p:spPr>
            <a:xfrm>
              <a:off x="2193144" y="5657665"/>
              <a:ext cx="1274848" cy="79252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i-NZ" sz="1100" b="1" i="0" u="none" strike="noStrike" kern="0" cap="none" spc="0" normalizeH="0" baseline="0" noProof="0">
                  <a:ln>
                    <a:noFill/>
                  </a:ln>
                  <a:solidFill>
                    <a:srgbClr val="3F4453"/>
                  </a:solidFill>
                  <a:effectLst/>
                  <a:uLnTx/>
                  <a:uFillTx/>
                  <a:latin typeface="Arial"/>
                  <a:cs typeface="Arial"/>
                </a:rPr>
                <a:t>Oranga whānau, oranga pēpi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i-NZ" sz="1050" b="0" i="1" u="none" strike="noStrike" kern="0" cap="none" spc="0" normalizeH="0" baseline="0" noProof="0">
                  <a:ln>
                    <a:noFill/>
                  </a:ln>
                  <a:solidFill>
                    <a:srgbClr val="3F4453"/>
                  </a:solidFill>
                  <a:effectLst/>
                  <a:uLnTx/>
                  <a:uFillTx/>
                  <a:latin typeface="Arial"/>
                  <a:cs typeface="Arial"/>
                </a:rPr>
                <a:t>(families and babies)</a:t>
              </a:r>
              <a:endParaRPr kumimoji="0" lang="en-NZ" sz="1050" b="0" i="1" u="none" strike="noStrike" kern="0" cap="none" spc="0" normalizeH="0" baseline="0" noProof="0">
                <a:ln>
                  <a:noFill/>
                </a:ln>
                <a:solidFill>
                  <a:srgbClr val="3F4453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89ABAE7-751F-4AA9-8C05-FD40D7D9A68C}"/>
                </a:ext>
              </a:extLst>
            </p:cNvPr>
            <p:cNvSpPr txBox="1"/>
            <p:nvPr/>
          </p:nvSpPr>
          <p:spPr>
            <a:xfrm>
              <a:off x="3917301" y="2819905"/>
              <a:ext cx="1198300" cy="82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i-NZ" sz="1200" b="1" i="0" u="none" strike="noStrike" kern="0" cap="none" spc="0" normalizeH="0" baseline="0" noProof="0">
                  <a:ln>
                    <a:noFill/>
                  </a:ln>
                  <a:solidFill>
                    <a:srgbClr val="3F445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Oranga hinengaro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i-NZ" sz="1050" b="0" i="1" u="none" strike="noStrike" kern="0" cap="none" spc="0" normalizeH="0" baseline="0" noProof="0">
                  <a:ln>
                    <a:noFill/>
                  </a:ln>
                  <a:solidFill>
                    <a:srgbClr val="3F445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(mental health &amp; addiction)</a:t>
              </a:r>
              <a:endParaRPr kumimoji="0" lang="en-NZ" sz="1050" b="0" i="1" u="none" strike="noStrike" kern="0" cap="none" spc="0" normalizeH="0" baseline="0" noProof="0">
                <a:ln>
                  <a:noFill/>
                </a:ln>
                <a:solidFill>
                  <a:srgbClr val="3F445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44C6F6D-4EE5-45BE-AEAC-2259793A50B8}"/>
                </a:ext>
              </a:extLst>
            </p:cNvPr>
            <p:cNvSpPr txBox="1"/>
            <p:nvPr/>
          </p:nvSpPr>
          <p:spPr>
            <a:xfrm>
              <a:off x="2181534" y="1885197"/>
              <a:ext cx="1334890" cy="82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i-NZ" sz="1200" b="1" i="0" u="none" strike="noStrike" kern="0" cap="none" spc="0" normalizeH="0" baseline="0" noProof="0">
                  <a:ln>
                    <a:noFill/>
                  </a:ln>
                  <a:solidFill>
                    <a:srgbClr val="E9E3E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Māuiuitanga taumaha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i-NZ" sz="1050" b="0" i="1" u="none" strike="noStrike" kern="0" cap="none" spc="0" normalizeH="0" baseline="0" noProof="0">
                  <a:ln>
                    <a:noFill/>
                  </a:ln>
                  <a:solidFill>
                    <a:srgbClr val="E9E3E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(chronic illness and complex care)</a:t>
              </a:r>
              <a:endParaRPr kumimoji="0" lang="en-NZ" sz="1050" b="0" i="1" u="none" strike="noStrike" kern="0" cap="none" spc="0" normalizeH="0" baseline="0" noProof="0">
                <a:ln>
                  <a:noFill/>
                </a:ln>
                <a:solidFill>
                  <a:srgbClr val="E9E3E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C8E6431-A35B-490F-BCC0-3ABA8432D0E2}"/>
                </a:ext>
              </a:extLst>
            </p:cNvPr>
            <p:cNvSpPr txBox="1"/>
            <p:nvPr/>
          </p:nvSpPr>
          <p:spPr>
            <a:xfrm>
              <a:off x="548687" y="2786616"/>
              <a:ext cx="1360483" cy="82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i-NZ" sz="12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Oranga kaumātua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i-NZ" sz="1050" b="0" i="1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(aged care / those with frailty)</a:t>
              </a:r>
              <a:endParaRPr kumimoji="0" lang="en-NZ" sz="1050" b="0" i="1" u="none" strike="noStrike" kern="0" cap="none" spc="0" normalizeH="0" baseline="0" noProof="0">
                <a:ln>
                  <a:noFill/>
                </a:ln>
                <a:solidFill>
                  <a:srgbClr val="5056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8DA3AC9-364A-454C-A3B3-13B222A24D40}"/>
                </a:ext>
              </a:extLst>
            </p:cNvPr>
            <p:cNvSpPr txBox="1"/>
            <p:nvPr/>
          </p:nvSpPr>
          <p:spPr>
            <a:xfrm>
              <a:off x="593919" y="4618738"/>
              <a:ext cx="1207979" cy="79252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i-NZ" sz="11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Hauora tūmatanui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i-NZ" sz="1050" b="0" i="1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/>
                  <a:cs typeface="Arial"/>
                </a:rPr>
                <a:t>(</a:t>
              </a:r>
              <a:r>
                <a:rPr kumimoji="0" lang="mi-NZ" sz="1050" b="0" i="1" u="none" strike="noStrike" kern="0" cap="none" spc="0" normalizeH="0" baseline="0" noProof="0" err="1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/>
                  <a:cs typeface="Arial"/>
                </a:rPr>
                <a:t>public</a:t>
              </a:r>
              <a:r>
                <a:rPr kumimoji="0" lang="mi-NZ" sz="1050" b="0" i="1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mi-NZ" sz="1050" b="0" i="1" u="none" strike="noStrike" kern="0" cap="none" spc="0" normalizeH="0" baseline="0" noProof="0" err="1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/>
                  <a:cs typeface="Arial"/>
                </a:rPr>
                <a:t>health</a:t>
              </a:r>
              <a:r>
                <a:rPr kumimoji="0" lang="mi-NZ" sz="1050" b="0" i="1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mi-NZ" sz="1050" b="0" i="1" u="none" strike="noStrike" kern="0" cap="none" spc="0" normalizeH="0" baseline="0" noProof="0" err="1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/>
                  <a:cs typeface="Arial"/>
                </a:rPr>
                <a:t>clinical</a:t>
              </a:r>
              <a:r>
                <a:rPr kumimoji="0" lang="mi-NZ" sz="1050" b="0" i="1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mi-NZ" sz="1050" b="0" i="1" u="none" strike="noStrike" kern="0" cap="none" spc="0" normalizeH="0" baseline="0" noProof="0" err="1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/>
                  <a:cs typeface="Arial"/>
                </a:rPr>
                <a:t>services</a:t>
              </a:r>
              <a:r>
                <a:rPr kumimoji="0" lang="mi-NZ" sz="1050" b="0" i="1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/>
                  <a:cs typeface="Arial"/>
                </a:rPr>
                <a:t>)</a:t>
              </a:r>
              <a:endParaRPr kumimoji="0" lang="en-NZ" sz="1050" b="0" i="1" u="none" strike="noStrike" kern="0" cap="none" spc="0" normalizeH="0" baseline="0" noProof="0">
                <a:ln>
                  <a:noFill/>
                </a:ln>
                <a:solidFill>
                  <a:srgbClr val="505669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6BC52DC-FACF-48A2-8A1E-6CF9C60E5D68}"/>
                </a:ext>
              </a:extLst>
            </p:cNvPr>
            <p:cNvSpPr txBox="1"/>
            <p:nvPr/>
          </p:nvSpPr>
          <p:spPr>
            <a:xfrm>
              <a:off x="3832183" y="4706325"/>
              <a:ext cx="112685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i-NZ" sz="1100" b="1" i="0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Oranga rangatahi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i-NZ" sz="1050" b="0" i="1" u="none" strike="noStrike" kern="0" cap="none" spc="0" normalizeH="0" baseline="0" noProof="0">
                  <a:ln>
                    <a:noFill/>
                  </a:ln>
                  <a:solidFill>
                    <a:srgbClr val="50566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(healthy youth)</a:t>
              </a:r>
              <a:endParaRPr kumimoji="0" lang="en-NZ" sz="1050" b="0" i="1" u="none" strike="noStrike" kern="0" cap="none" spc="0" normalizeH="0" baseline="0" noProof="0">
                <a:ln>
                  <a:noFill/>
                </a:ln>
                <a:solidFill>
                  <a:srgbClr val="5056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CE81842E-2BC1-4102-96A6-D48E5860DEB1}"/>
                </a:ext>
              </a:extLst>
            </p:cNvPr>
            <p:cNvGrpSpPr/>
            <p:nvPr/>
          </p:nvGrpSpPr>
          <p:grpSpPr>
            <a:xfrm>
              <a:off x="2042734" y="3351907"/>
              <a:ext cx="1550534" cy="1551956"/>
              <a:chOff x="2020612" y="3351907"/>
              <a:chExt cx="1550534" cy="1551956"/>
            </a:xfrm>
          </p:grpSpPr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86FCDC59-53CE-46FB-9D23-1B5FDB5CF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305" y="3351907"/>
                <a:ext cx="1544605" cy="1544605"/>
              </a:xfrm>
              <a:prstGeom prst="rect">
                <a:avLst/>
              </a:prstGeom>
            </p:spPr>
          </p:pic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0E227921-4420-40E7-84AF-CC837F107A02}"/>
                  </a:ext>
                </a:extLst>
              </p:cNvPr>
              <p:cNvSpPr/>
              <p:nvPr/>
            </p:nvSpPr>
            <p:spPr>
              <a:xfrm>
                <a:off x="2020612" y="3353329"/>
                <a:ext cx="1550534" cy="155053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77A4759F-546A-41AB-8C36-3A7AE3903D28}"/>
              </a:ext>
            </a:extLst>
          </p:cNvPr>
          <p:cNvSpPr txBox="1"/>
          <p:nvPr/>
        </p:nvSpPr>
        <p:spPr>
          <a:xfrm>
            <a:off x="5981464" y="1605436"/>
            <a:ext cx="26778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800" dirty="0">
                <a:cs typeface="Arial" panose="020B0604020202020204" pitchFamily="34" charset="0"/>
              </a:rPr>
              <a:t>Provider networks likely to span more than one locality</a:t>
            </a:r>
            <a:endParaRPr lang="en-NZ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800" dirty="0"/>
              <a:t>Integrated with, comprehensive primary care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800" dirty="0">
                <a:cs typeface="Arial" charset="0"/>
              </a:rPr>
              <a:t> Priority cohorts: natural groupings of services that could be clinically integrated around a model of care for specific condition types or stages of the life course. </a:t>
            </a: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241906301"/>
      </p:ext>
    </p:extLst>
  </p:cSld>
  <p:clrMapOvr>
    <a:masterClrMapping/>
  </p:clrMapOvr>
</p:sld>
</file>

<file path=ppt/theme/theme1.xml><?xml version="1.0" encoding="utf-8"?>
<a:theme xmlns:a="http://schemas.openxmlformats.org/drawingml/2006/main" name="Peach Layouts">
  <a:themeElements>
    <a:clrScheme name="DP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7864"/>
      </a:accent1>
      <a:accent2>
        <a:srgbClr val="00B496"/>
      </a:accent2>
      <a:accent3>
        <a:srgbClr val="788CDC"/>
      </a:accent3>
      <a:accent4>
        <a:srgbClr val="28465A"/>
      </a:accent4>
      <a:accent5>
        <a:srgbClr val="231F20"/>
      </a:accent5>
      <a:accent6>
        <a:srgbClr val="E7E7E9"/>
      </a:accent6>
      <a:hlink>
        <a:srgbClr val="28465A"/>
      </a:hlink>
      <a:folHlink>
        <a:srgbClr val="231F20"/>
      </a:folHlink>
    </a:clrScheme>
    <a:fontScheme name="DPMC Roboto">
      <a:majorFont>
        <a:latin typeface="Roboto Slab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rple Layouts">
  <a:themeElements>
    <a:clrScheme name="DP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7864"/>
      </a:accent1>
      <a:accent2>
        <a:srgbClr val="00B496"/>
      </a:accent2>
      <a:accent3>
        <a:srgbClr val="788CDC"/>
      </a:accent3>
      <a:accent4>
        <a:srgbClr val="28465A"/>
      </a:accent4>
      <a:accent5>
        <a:srgbClr val="231F20"/>
      </a:accent5>
      <a:accent6>
        <a:srgbClr val="E7E7E9"/>
      </a:accent6>
      <a:hlink>
        <a:srgbClr val="28465A"/>
      </a:hlink>
      <a:folHlink>
        <a:srgbClr val="231F20"/>
      </a:folHlink>
    </a:clrScheme>
    <a:fontScheme name="DPMC Roboto">
      <a:majorFont>
        <a:latin typeface="Roboto Slab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al Layouts">
  <a:themeElements>
    <a:clrScheme name="DP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7864"/>
      </a:accent1>
      <a:accent2>
        <a:srgbClr val="00B496"/>
      </a:accent2>
      <a:accent3>
        <a:srgbClr val="788CDC"/>
      </a:accent3>
      <a:accent4>
        <a:srgbClr val="28465A"/>
      </a:accent4>
      <a:accent5>
        <a:srgbClr val="231F20"/>
      </a:accent5>
      <a:accent6>
        <a:srgbClr val="E7E7E9"/>
      </a:accent6>
      <a:hlink>
        <a:srgbClr val="28465A"/>
      </a:hlink>
      <a:folHlink>
        <a:srgbClr val="231F20"/>
      </a:folHlink>
    </a:clrScheme>
    <a:fontScheme name="DPMC Roboto">
      <a:majorFont>
        <a:latin typeface="Roboto Slab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al Layouts">
  <a:themeElements>
    <a:clrScheme name="DP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7864"/>
      </a:accent1>
      <a:accent2>
        <a:srgbClr val="00B496"/>
      </a:accent2>
      <a:accent3>
        <a:srgbClr val="788CDC"/>
      </a:accent3>
      <a:accent4>
        <a:srgbClr val="28465A"/>
      </a:accent4>
      <a:accent5>
        <a:srgbClr val="231F20"/>
      </a:accent5>
      <a:accent6>
        <a:srgbClr val="E7E7E9"/>
      </a:accent6>
      <a:hlink>
        <a:srgbClr val="28465A"/>
      </a:hlink>
      <a:folHlink>
        <a:srgbClr val="231F20"/>
      </a:folHlink>
    </a:clrScheme>
    <a:fontScheme name="DPMC Roboto">
      <a:majorFont>
        <a:latin typeface="Roboto Slab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al Layouts">
  <a:themeElements>
    <a:clrScheme name="DP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7864"/>
      </a:accent1>
      <a:accent2>
        <a:srgbClr val="00B496"/>
      </a:accent2>
      <a:accent3>
        <a:srgbClr val="788CDC"/>
      </a:accent3>
      <a:accent4>
        <a:srgbClr val="28465A"/>
      </a:accent4>
      <a:accent5>
        <a:srgbClr val="231F20"/>
      </a:accent5>
      <a:accent6>
        <a:srgbClr val="E7E7E9"/>
      </a:accent6>
      <a:hlink>
        <a:srgbClr val="28465A"/>
      </a:hlink>
      <a:folHlink>
        <a:srgbClr val="231F20"/>
      </a:folHlink>
    </a:clrScheme>
    <a:fontScheme name="DPMC Roboto">
      <a:majorFont>
        <a:latin typeface="Roboto Slab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eal Layouts">
  <a:themeElements>
    <a:clrScheme name="DP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7864"/>
      </a:accent1>
      <a:accent2>
        <a:srgbClr val="00B496"/>
      </a:accent2>
      <a:accent3>
        <a:srgbClr val="788CDC"/>
      </a:accent3>
      <a:accent4>
        <a:srgbClr val="28465A"/>
      </a:accent4>
      <a:accent5>
        <a:srgbClr val="231F20"/>
      </a:accent5>
      <a:accent6>
        <a:srgbClr val="E7E7E9"/>
      </a:accent6>
      <a:hlink>
        <a:srgbClr val="28465A"/>
      </a:hlink>
      <a:folHlink>
        <a:srgbClr val="231F20"/>
      </a:folHlink>
    </a:clrScheme>
    <a:fontScheme name="DPMC Roboto">
      <a:majorFont>
        <a:latin typeface="Roboto Slab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3293E2D804A44EB3DE1F7542CA8E39" ma:contentTypeVersion="13" ma:contentTypeDescription="Create a new document." ma:contentTypeScope="" ma:versionID="ca59637f0a2846bb0fafbc290170b5dd">
  <xsd:schema xmlns:xsd="http://www.w3.org/2001/XMLSchema" xmlns:xs="http://www.w3.org/2001/XMLSchema" xmlns:p="http://schemas.microsoft.com/office/2006/metadata/properties" xmlns:ns2="7817befd-d744-4978-8b5b-5704521570b6" xmlns:ns3="41c00831-1f35-4873-aebf-5f0537178183" targetNamespace="http://schemas.microsoft.com/office/2006/metadata/properties" ma:root="true" ma:fieldsID="2f6ff6aefc8b50088323b3c2d5b622ba" ns2:_="" ns3:_="">
    <xsd:import namespace="7817befd-d744-4978-8b5b-5704521570b6"/>
    <xsd:import namespace="41c00831-1f35-4873-aebf-5f05371781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7befd-d744-4978-8b5b-5704521570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00831-1f35-4873-aebf-5f05371781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8DDABB-CFC5-44CC-98BC-420C9CFB1A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D63AD5-98C8-4A1D-AE04-2C0EFB0F8B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17befd-d744-4978-8b5b-5704521570b6"/>
    <ds:schemaRef ds:uri="41c00831-1f35-4873-aebf-5f05371781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00CF3B-3C4E-40BC-932B-4FB41A5A8FC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817befd-d744-4978-8b5b-5704521570b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1c00831-1f35-4873-aebf-5f053717818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2313</Words>
  <Application>Microsoft Office PowerPoint</Application>
  <PresentationFormat>On-screen Show (4:3)</PresentationFormat>
  <Paragraphs>248</Paragraphs>
  <Slides>16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Arial Narrow</vt:lpstr>
      <vt:lpstr>Calibri</vt:lpstr>
      <vt:lpstr>Franklin Gothic Book</vt:lpstr>
      <vt:lpstr>Roboto Light</vt:lpstr>
      <vt:lpstr>Roboto Slab</vt:lpstr>
      <vt:lpstr>Segoe UI</vt:lpstr>
      <vt:lpstr>Peach Layouts</vt:lpstr>
      <vt:lpstr>Purple Layouts</vt:lpstr>
      <vt:lpstr>Teal Layouts</vt:lpstr>
      <vt:lpstr>1_Teal Layouts</vt:lpstr>
      <vt:lpstr>2_Teal Layouts</vt:lpstr>
      <vt:lpstr>3_Teal Layouts</vt:lpstr>
      <vt:lpstr>Establishing Localities  A locality approach within a reformed health system</vt:lpstr>
      <vt:lpstr>Why reform the health system?</vt:lpstr>
      <vt:lpstr>Five key system changes we need to achieve</vt:lpstr>
      <vt:lpstr>Primary and community services reorganised to serve communities through ‘localities’ with a focus on population health</vt:lpstr>
      <vt:lpstr>Locality approach</vt:lpstr>
      <vt:lpstr>The organising systems</vt:lpstr>
      <vt:lpstr>Locality Planning</vt:lpstr>
      <vt:lpstr>Whānau-centred approach to care</vt:lpstr>
      <vt:lpstr>Puāwai: provider networks supporting communities to flourish Connecting priority cohorts and comprehensive primary care </vt:lpstr>
      <vt:lpstr>Overarching service delivery model for primary, community and population health  </vt:lpstr>
      <vt:lpstr>Core elements of the locality approach</vt:lpstr>
      <vt:lpstr>Provider network </vt:lpstr>
      <vt:lpstr>Locality Rollout: Tranche 1 Prototypes</vt:lpstr>
      <vt:lpstr>What are we prototyping?</vt:lpstr>
      <vt:lpstr>Overview of the Localities process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Localities</dc:title>
  <dc:creator>Drew McTaggart [DPMC]</dc:creator>
  <cp:lastModifiedBy>Helen Parker</cp:lastModifiedBy>
  <cp:revision>32</cp:revision>
  <dcterms:created xsi:type="dcterms:W3CDTF">2021-11-21T21:54:42Z</dcterms:created>
  <dcterms:modified xsi:type="dcterms:W3CDTF">2021-12-15T22:39:18Z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0x010100E93293E2D804A44EB3DE1F7542CA8E39</vt:lpwstr>
  </property>
</Properties>
</file>