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11" r:id="rId2"/>
    <p:sldId id="415" r:id="rId3"/>
    <p:sldId id="414" r:id="rId4"/>
    <p:sldId id="454" r:id="rId5"/>
    <p:sldId id="420" r:id="rId6"/>
    <p:sldId id="437" r:id="rId7"/>
    <p:sldId id="455" r:id="rId8"/>
    <p:sldId id="457" r:id="rId9"/>
    <p:sldId id="458" r:id="rId10"/>
    <p:sldId id="460" r:id="rId11"/>
    <p:sldId id="459" r:id="rId12"/>
    <p:sldId id="461" r:id="rId13"/>
    <p:sldId id="430" r:id="rId14"/>
    <p:sldId id="462" r:id="rId15"/>
    <p:sldId id="44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2E1"/>
    <a:srgbClr val="EE30BC"/>
    <a:srgbClr val="F47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76379" autoAdjust="0"/>
  </p:normalViewPr>
  <p:slideViewPr>
    <p:cSldViewPr snapToGrid="0">
      <p:cViewPr varScale="1">
        <p:scale>
          <a:sx n="85" d="100"/>
          <a:sy n="85" d="100"/>
        </p:scale>
        <p:origin x="1590" y="90"/>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2E20B-063C-43BF-A69F-F77CEC76C919}" type="datetimeFigureOut">
              <a:rPr lang="en-NZ" smtClean="0"/>
              <a:t>8/11/2022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66E2A-5753-4466-A771-F91571AB04A0}" type="slidenum">
              <a:rPr lang="en-NZ" smtClean="0"/>
              <a:t>‹#›</a:t>
            </a:fld>
            <a:endParaRPr lang="en-NZ"/>
          </a:p>
        </p:txBody>
      </p:sp>
    </p:spTree>
    <p:extLst>
      <p:ext uri="{BB962C8B-B14F-4D97-AF65-F5344CB8AC3E}">
        <p14:creationId xmlns:p14="http://schemas.microsoft.com/office/powerpoint/2010/main" val="110391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770F5F-302C-4FAD-A096-CBE0B5F0C93E}" type="slidenum">
              <a:rPr lang="en-GB" smtClean="0"/>
              <a:t>1</a:t>
            </a:fld>
            <a:endParaRPr lang="en-GB"/>
          </a:p>
        </p:txBody>
      </p:sp>
    </p:spTree>
    <p:extLst>
      <p:ext uri="{BB962C8B-B14F-4D97-AF65-F5344CB8AC3E}">
        <p14:creationId xmlns:p14="http://schemas.microsoft.com/office/powerpoint/2010/main" val="802897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effectLst/>
                <a:latin typeface="Calibri" panose="020F0502020204030204" pitchFamily="34" charset="0"/>
                <a:ea typeface="Calibri" panose="020F0502020204030204" pitchFamily="34" charset="0"/>
                <a:cs typeface="Calibri" panose="020F0502020204030204" pitchFamily="34" charset="0"/>
              </a:rPr>
              <a:t>A comparator is a person who is doing work that may be of a similar value but in a role that is mostly performed by men. It is not just about similar duties – we are making comparisons based on the value of the role, which means it is based on all the things we looked at a few slides back. This can have some unexpected outcomes. For instance, a comparator for DHB Admin workers was mechanical engineers!</a:t>
            </a:r>
          </a:p>
          <a:p>
            <a:endParaRPr lang="en-NZ" sz="1200" dirty="0">
              <a:effectLst/>
              <a:latin typeface="Calibri" panose="020F0502020204030204" pitchFamily="34" charset="0"/>
              <a:ea typeface="Calibri" panose="020F0502020204030204" pitchFamily="34" charset="0"/>
              <a:cs typeface="Calibri" panose="020F0502020204030204" pitchFamily="34"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We look at what skills, demands and responsibilities are needed for the comparator roles and look at their working conditions to establish if the work is comparable.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This sounds all so simple and straightforward right? It’s not, and it is a big piece of work. We also have to get male comparators to agree to be interviewed and assessed to build up a library of profiles we can use.</a:t>
            </a:r>
          </a:p>
          <a:p>
            <a:endParaRPr lang="en-NZ" sz="1200" dirty="0">
              <a:effectLst/>
              <a:latin typeface="Calibri" panose="020F0502020204030204" pitchFamily="34" charset="0"/>
              <a:ea typeface="Calibri" panose="020F0502020204030204" pitchFamily="34" charset="0"/>
              <a:cs typeface="Calibri" panose="020F0502020204030204" pitchFamily="34"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Upon the request of the employers of these male dominated occupations, the PSA and government has agreed not to release the details of comparator roles until we bring the claim out for ratification.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B770F5F-302C-4FAD-A096-CBE0B5F0C93E}" type="slidenum">
              <a:rPr lang="en-GB" smtClean="0"/>
              <a:t>10</a:t>
            </a:fld>
            <a:endParaRPr lang="en-GB"/>
          </a:p>
        </p:txBody>
      </p:sp>
    </p:spTree>
    <p:extLst>
      <p:ext uri="{BB962C8B-B14F-4D97-AF65-F5344CB8AC3E}">
        <p14:creationId xmlns:p14="http://schemas.microsoft.com/office/powerpoint/2010/main" val="74117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 Equity is governed by a different piece of legislation (Equal Pay Act 1972) to MECA bargaining (Employment Relations Act 2000). The Equal Pay Act 1972 does not contain any provisions for industrial action. </a:t>
            </a:r>
          </a:p>
          <a:p>
            <a:endParaRPr lang="en-US" dirty="0"/>
          </a:p>
          <a:p>
            <a:r>
              <a:rPr lang="en-US" dirty="0"/>
              <a:t>This means that if we do have a dispute over Pay Equity (this is not a given), we need to think about how to demonstrate our collective power without industrial action. </a:t>
            </a:r>
          </a:p>
          <a:p>
            <a:endParaRPr lang="en-US" dirty="0"/>
          </a:p>
          <a:p>
            <a:r>
              <a:rPr lang="en-US" dirty="0"/>
              <a:t>We want to know what you think is the best way to do this in your individual workplaces. If you have ideas, please contact your local Allied Pay Equity Advocate!</a:t>
            </a:r>
          </a:p>
          <a:p>
            <a:endParaRPr lang="en-US" dirty="0"/>
          </a:p>
          <a:p>
            <a:endParaRPr lang="en-GB" dirty="0"/>
          </a:p>
        </p:txBody>
      </p:sp>
      <p:sp>
        <p:nvSpPr>
          <p:cNvPr id="4" name="Slide Number Placeholder 3"/>
          <p:cNvSpPr>
            <a:spLocks noGrp="1"/>
          </p:cNvSpPr>
          <p:nvPr>
            <p:ph type="sldNum" sz="quarter" idx="5"/>
          </p:nvPr>
        </p:nvSpPr>
        <p:spPr/>
        <p:txBody>
          <a:bodyPr/>
          <a:lstStyle/>
          <a:p>
            <a:fld id="{BB770F5F-302C-4FAD-A096-CBE0B5F0C93E}" type="slidenum">
              <a:rPr lang="en-GB" smtClean="0"/>
              <a:t>11</a:t>
            </a:fld>
            <a:endParaRPr lang="en-GB"/>
          </a:p>
        </p:txBody>
      </p:sp>
    </p:spTree>
    <p:extLst>
      <p:ext uri="{BB962C8B-B14F-4D97-AF65-F5344CB8AC3E}">
        <p14:creationId xmlns:p14="http://schemas.microsoft.com/office/powerpoint/2010/main" val="3596391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 Equity is a complicated concept that involves some big changes. The biggest challenge for us is to make sure that members fully understand the process before they cast their vote. </a:t>
            </a:r>
          </a:p>
          <a:p>
            <a:endParaRPr lang="en-US" dirty="0"/>
          </a:p>
          <a:p>
            <a:r>
              <a:rPr lang="en-US" dirty="0"/>
              <a:t>Everything that we do needs to be an opportunity for education – so all campaign activities are going to be based around educating you on the claim, the process and the potential outcomes. </a:t>
            </a:r>
          </a:p>
          <a:p>
            <a:endParaRPr lang="en-US" dirty="0"/>
          </a:p>
          <a:p>
            <a:r>
              <a:rPr lang="en-US" dirty="0"/>
              <a:t>However, we also need to make sure that we are continuing to build and maintain momentum from the We Are Allied campaign, in case we do need to take action. We have to be ready. </a:t>
            </a:r>
          </a:p>
          <a:p>
            <a:endParaRPr lang="en-US" dirty="0"/>
          </a:p>
          <a:p>
            <a:r>
              <a:rPr lang="en-US" dirty="0"/>
              <a:t>This campaign is being led by members. We have over 70 different professions in hundreds of workplaces around the country, and we will all need different resources to make sure we understand Pay Equity. Our PSA officials need us to be communicating with them on exactly what we need, so they can support us to deliver it. </a:t>
            </a:r>
            <a:endParaRPr lang="en-GB" dirty="0"/>
          </a:p>
        </p:txBody>
      </p:sp>
      <p:sp>
        <p:nvSpPr>
          <p:cNvPr id="4" name="Slide Number Placeholder 3"/>
          <p:cNvSpPr>
            <a:spLocks noGrp="1"/>
          </p:cNvSpPr>
          <p:nvPr>
            <p:ph type="sldNum" sz="quarter" idx="5"/>
          </p:nvPr>
        </p:nvSpPr>
        <p:spPr/>
        <p:txBody>
          <a:bodyPr/>
          <a:lstStyle/>
          <a:p>
            <a:fld id="{BB770F5F-302C-4FAD-A096-CBE0B5F0C93E}" type="slidenum">
              <a:rPr lang="en-GB" smtClean="0"/>
              <a:t>12</a:t>
            </a:fld>
            <a:endParaRPr lang="en-GB"/>
          </a:p>
        </p:txBody>
      </p:sp>
    </p:spTree>
    <p:extLst>
      <p:ext uri="{BB962C8B-B14F-4D97-AF65-F5344CB8AC3E}">
        <p14:creationId xmlns:p14="http://schemas.microsoft.com/office/powerpoint/2010/main" val="1511805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Orange Fridays were the backbone of our last campaign, and they will be continuing into the Pay Equity campaign in the form of Orange and Pink Fridays! </a:t>
            </a:r>
          </a:p>
          <a:p>
            <a:endParaRPr lang="en-US" dirty="0"/>
          </a:p>
          <a:p>
            <a:r>
              <a:rPr lang="en-US" dirty="0"/>
              <a:t>These can look different for every workplace, depending on our needs. It doesn’t even have to be on Fridays! </a:t>
            </a:r>
          </a:p>
          <a:p>
            <a:endParaRPr lang="en-US" dirty="0"/>
          </a:p>
          <a:p>
            <a:r>
              <a:rPr lang="en-US" dirty="0"/>
              <a:t>Any action that we take should be sustainable – e.g. it should be easy for us to participate in, and shouldn’t require too much effort. Everything we do should also be an opportunity for education. </a:t>
            </a:r>
          </a:p>
          <a:p>
            <a:endParaRPr lang="en-US" dirty="0"/>
          </a:p>
          <a:p>
            <a:r>
              <a:rPr lang="en-US" dirty="0"/>
              <a:t>What can we do locally?</a:t>
            </a:r>
            <a:endParaRPr lang="en-GB" dirty="0"/>
          </a:p>
        </p:txBody>
      </p:sp>
      <p:sp>
        <p:nvSpPr>
          <p:cNvPr id="4" name="Slide Number Placeholder 3"/>
          <p:cNvSpPr>
            <a:spLocks noGrp="1"/>
          </p:cNvSpPr>
          <p:nvPr>
            <p:ph type="sldNum" sz="quarter" idx="5"/>
          </p:nvPr>
        </p:nvSpPr>
        <p:spPr/>
        <p:txBody>
          <a:bodyPr/>
          <a:lstStyle/>
          <a:p>
            <a:fld id="{BB770F5F-302C-4FAD-A096-CBE0B5F0C93E}" type="slidenum">
              <a:rPr lang="en-GB" smtClean="0"/>
              <a:t>13</a:t>
            </a:fld>
            <a:endParaRPr lang="en-GB"/>
          </a:p>
        </p:txBody>
      </p:sp>
    </p:spTree>
    <p:extLst>
      <p:ext uri="{BB962C8B-B14F-4D97-AF65-F5344CB8AC3E}">
        <p14:creationId xmlns:p14="http://schemas.microsoft.com/office/powerpoint/2010/main" val="1650993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770F5F-302C-4FAD-A096-CBE0B5F0C93E}" type="slidenum">
              <a:rPr lang="en-GB" smtClean="0"/>
              <a:t>14</a:t>
            </a:fld>
            <a:endParaRPr lang="en-GB"/>
          </a:p>
        </p:txBody>
      </p:sp>
    </p:spTree>
    <p:extLst>
      <p:ext uri="{BB962C8B-B14F-4D97-AF65-F5344CB8AC3E}">
        <p14:creationId xmlns:p14="http://schemas.microsoft.com/office/powerpoint/2010/main" val="2173590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770F5F-302C-4FAD-A096-CBE0B5F0C93E}" type="slidenum">
              <a:rPr lang="en-GB" smtClean="0"/>
              <a:t>15</a:t>
            </a:fld>
            <a:endParaRPr lang="en-GB"/>
          </a:p>
        </p:txBody>
      </p:sp>
    </p:spTree>
    <p:extLst>
      <p:ext uri="{BB962C8B-B14F-4D97-AF65-F5344CB8AC3E}">
        <p14:creationId xmlns:p14="http://schemas.microsoft.com/office/powerpoint/2010/main" val="14562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770F5F-302C-4FAD-A096-CBE0B5F0C93E}" type="slidenum">
              <a:rPr lang="en-GB" smtClean="0"/>
              <a:t>2</a:t>
            </a:fld>
            <a:endParaRPr lang="en-GB"/>
          </a:p>
        </p:txBody>
      </p:sp>
    </p:spTree>
    <p:extLst>
      <p:ext uri="{BB962C8B-B14F-4D97-AF65-F5344CB8AC3E}">
        <p14:creationId xmlns:p14="http://schemas.microsoft.com/office/powerpoint/2010/main" val="3869234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770F5F-302C-4FAD-A096-CBE0B5F0C93E}" type="slidenum">
              <a:rPr lang="en-GB" smtClean="0"/>
              <a:t>3</a:t>
            </a:fld>
            <a:endParaRPr lang="en-GB"/>
          </a:p>
        </p:txBody>
      </p:sp>
    </p:spTree>
    <p:extLst>
      <p:ext uri="{BB962C8B-B14F-4D97-AF65-F5344CB8AC3E}">
        <p14:creationId xmlns:p14="http://schemas.microsoft.com/office/powerpoint/2010/main" val="171216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1200" dirty="0">
                <a:effectLst/>
                <a:latin typeface="Calibri" panose="020F0502020204030204" pitchFamily="34" charset="0"/>
                <a:ea typeface="Calibri" panose="020F0502020204030204" pitchFamily="34" charset="0"/>
                <a:cs typeface="Calibri" panose="020F0502020204030204" pitchFamily="34" charset="0"/>
              </a:rPr>
              <a:t>Why might the work be undervalued? Lots of reasons…! Like any social, cultural or historical factors, such as any impact of volunteer or charitable history associated with the work or if the work is considered to be “women’s work”. The work might re skills or qualities that have been associated with women and not needing payment, like if the work is seen as an extension to women's work in the home and to their traditional caring type roles. There are many other factors that could also lead to undervaluing the work on the basis of sex.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r>
              <a:rPr lang="en-US" sz="1200" b="1" dirty="0">
                <a:effectLst/>
                <a:latin typeface="Calibri" panose="020F0502020204030204" pitchFamily="34" charset="0"/>
                <a:ea typeface="Calibri" panose="020F0502020204030204" pitchFamily="34" charset="0"/>
                <a:cs typeface="Calibri" panose="020F0502020204030204" pitchFamily="34" charset="0"/>
              </a:rPr>
              <a:t>Unconscious bias/discrimination</a:t>
            </a:r>
            <a:r>
              <a:rPr lang="en-US" sz="1200" dirty="0">
                <a:effectLst/>
                <a:latin typeface="Calibri" panose="020F0502020204030204" pitchFamily="34" charset="0"/>
                <a:ea typeface="Calibri" panose="020F0502020204030204" pitchFamily="34" charset="0"/>
                <a:cs typeface="Calibri" panose="020F0502020204030204" pitchFamily="34" charset="0"/>
              </a:rPr>
              <a:t>- stereotypical views about gender can negatively influence decisions about recruitment and career progression. This leads to women often being offered lower starting rates than men in many jobs and then are not promoted through salary bands as quickly as male workers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r>
              <a:rPr lang="en-US" sz="1200" b="1" dirty="0">
                <a:effectLst/>
                <a:latin typeface="Calibri" panose="020F0502020204030204" pitchFamily="34" charset="0"/>
                <a:ea typeface="Calibri" panose="020F0502020204030204" pitchFamily="34" charset="0"/>
                <a:cs typeface="Calibri" panose="020F0502020204030204" pitchFamily="34" charset="0"/>
              </a:rPr>
              <a:t>Occupational segregation</a:t>
            </a:r>
            <a:r>
              <a:rPr lang="en-US" sz="1200" dirty="0">
                <a:effectLst/>
                <a:latin typeface="Calibri" panose="020F0502020204030204" pitchFamily="34" charset="0"/>
                <a:ea typeface="Calibri" panose="020F0502020204030204" pitchFamily="34" charset="0"/>
                <a:cs typeface="Calibri" panose="020F0502020204030204" pitchFamily="34" charset="0"/>
              </a:rPr>
              <a:t>- female-dominated occupations (such as nursing, healthcare, retail) tend to be paid less than male-dominated occupations (such as technology, engineering, and construction). Think about that</a:t>
            </a:r>
            <a:r>
              <a:rPr lang="en-NZ" sz="1200" dirty="0">
                <a:effectLst/>
                <a:latin typeface="Calibri" panose="020F0502020204030204" pitchFamily="34" charset="0"/>
                <a:ea typeface="Calibri" panose="020F0502020204030204" pitchFamily="34" charset="0"/>
                <a:cs typeface="Calibri" panose="020F0502020204030204" pitchFamily="34" charset="0"/>
              </a:rPr>
              <a:t> traditional 'women's work' (e.g. caring roles). And despite a similar level of skill, knowledge and effort they are paid less than workers in male dominated occupations.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r>
              <a:rPr lang="en-US" sz="1200" b="1" dirty="0">
                <a:effectLst/>
                <a:latin typeface="Calibri" panose="020F0502020204030204" pitchFamily="34" charset="0"/>
                <a:ea typeface="Calibri" panose="020F0502020204030204" pitchFamily="34" charset="0"/>
                <a:cs typeface="Calibri" panose="020F0502020204030204" pitchFamily="34" charset="0"/>
              </a:rPr>
              <a:t>Vertical segregation-</a:t>
            </a:r>
            <a:r>
              <a:rPr lang="en-US" sz="1200" dirty="0">
                <a:effectLst/>
                <a:latin typeface="Calibri" panose="020F0502020204030204" pitchFamily="34" charset="0"/>
                <a:ea typeface="Calibri" panose="020F0502020204030204" pitchFamily="34" charset="0"/>
                <a:cs typeface="Calibri" panose="020F0502020204030204" pitchFamily="34" charset="0"/>
              </a:rPr>
              <a:t> men are more likely to hold senior, better-paid positions than women, even in some female-dominated industries.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r>
              <a:rPr lang="en-US" sz="1200" b="1" dirty="0">
                <a:effectLst/>
                <a:latin typeface="Calibri" panose="020F0502020204030204" pitchFamily="34" charset="0"/>
                <a:ea typeface="Calibri" panose="020F0502020204030204" pitchFamily="34" charset="0"/>
                <a:cs typeface="Calibri" panose="020F0502020204030204" pitchFamily="34" charset="0"/>
              </a:rPr>
              <a:t>Patterns of participation</a:t>
            </a:r>
            <a:r>
              <a:rPr lang="en-US" sz="1200" dirty="0">
                <a:effectLst/>
                <a:latin typeface="Calibri" panose="020F0502020204030204" pitchFamily="34" charset="0"/>
                <a:ea typeface="Calibri" panose="020F0502020204030204" pitchFamily="34" charset="0"/>
                <a:cs typeface="Calibri" panose="020F0502020204030204" pitchFamily="34" charset="0"/>
              </a:rPr>
              <a:t>- women spend a greater proportion of their time on unpaid and caring work than men and are more likely to be the primary caregivers. Women are also more likely to work part-time, often due to family commitments. Part-time work tends to pay less per hour than full-time work. </a:t>
            </a:r>
            <a:r>
              <a:rPr lang="en-NZ" sz="1200" dirty="0">
                <a:effectLst/>
                <a:latin typeface="Calibri" panose="020F0502020204030204" pitchFamily="34" charset="0"/>
                <a:ea typeface="Calibri" panose="020F0502020204030204" pitchFamily="34" charset="0"/>
                <a:cs typeface="Calibri" panose="020F0502020204030204" pitchFamily="34" charset="0"/>
              </a:rPr>
              <a:t>This means they are more likely to take time out of the workforce and more likely to re-enter at lower salaries. They are less likely to have career opportunities while taking fulfilling caring responsibilities.</a:t>
            </a:r>
          </a:p>
          <a:p>
            <a:pPr marL="0" lvl="0" indent="0">
              <a:buFont typeface="+mj-lt"/>
              <a:buNone/>
            </a:pPr>
            <a:endParaRPr lang="en-NZ" sz="1200" dirty="0">
              <a:effectLst/>
              <a:latin typeface="Calibri" panose="020F0502020204030204" pitchFamily="34" charset="0"/>
              <a:ea typeface="Calibri" panose="020F0502020204030204" pitchFamily="34" charset="0"/>
              <a:cs typeface="Calibri" panose="020F0502020204030204" pitchFamily="34" charset="0"/>
            </a:endParaRPr>
          </a:p>
          <a:p>
            <a:pPr marL="0" lvl="0" indent="0">
              <a:buFont typeface="+mj-lt"/>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BB770F5F-302C-4FAD-A096-CBE0B5F0C93E}" type="slidenum">
              <a:rPr lang="en-GB" smtClean="0"/>
              <a:t>4</a:t>
            </a:fld>
            <a:endParaRPr lang="en-GB"/>
          </a:p>
        </p:txBody>
      </p:sp>
    </p:spTree>
    <p:extLst>
      <p:ext uri="{BB962C8B-B14F-4D97-AF65-F5344CB8AC3E}">
        <p14:creationId xmlns:p14="http://schemas.microsoft.com/office/powerpoint/2010/main" val="39899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Calibri" panose="020F0502020204030204" pitchFamily="34" charset="0"/>
              </a:rPr>
              <a:t>Equal pay/Pay Parity- </a:t>
            </a:r>
            <a:r>
              <a:rPr lang="en-US" sz="1800" dirty="0">
                <a:effectLst/>
                <a:latin typeface="Calibri" panose="020F0502020204030204" pitchFamily="34" charset="0"/>
                <a:ea typeface="Calibri" panose="020F0502020204030204" pitchFamily="34" charset="0"/>
                <a:cs typeface="Calibri" panose="020F0502020204030204" pitchFamily="34" charset="0"/>
              </a:rPr>
              <a:t>The same pay for the same/similar work across different employers,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err="1">
                <a:effectLst/>
                <a:latin typeface="Calibri" panose="020F0502020204030204" pitchFamily="34" charset="0"/>
                <a:ea typeface="Calibri" panose="020F0502020204030204" pitchFamily="34" charset="0"/>
                <a:cs typeface="Calibri" panose="020F0502020204030204" pitchFamily="34" charset="0"/>
              </a:rPr>
              <a:t>organisations</a:t>
            </a:r>
            <a:r>
              <a:rPr lang="en-US" sz="1800" dirty="0">
                <a:effectLst/>
                <a:latin typeface="Calibri" panose="020F0502020204030204" pitchFamily="34" charset="0"/>
                <a:ea typeface="Calibri" panose="020F0502020204030204" pitchFamily="34" charset="0"/>
                <a:cs typeface="Calibri" panose="020F0502020204030204" pitchFamily="34" charset="0"/>
              </a:rPr>
              <a:t> and workplaces. For example you are a head chef at one restaurant, and get paid the same as a head chef at a different restaurant.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Calibri" panose="020F0502020204030204" pitchFamily="34" charset="0"/>
              </a:rPr>
              <a:t>Gender pay gap</a:t>
            </a:r>
            <a:r>
              <a:rPr lang="en-US" sz="1800" dirty="0">
                <a:effectLst/>
                <a:latin typeface="Calibri" panose="020F0502020204030204" pitchFamily="34" charset="0"/>
                <a:ea typeface="Calibri" panose="020F0502020204030204" pitchFamily="34" charset="0"/>
                <a:cs typeface="Calibri" panose="020F0502020204030204" pitchFamily="34" charset="0"/>
              </a:rPr>
              <a:t>- Measures the difference between the average earnings of women and men in the workforce and establishes women’s position in the economy in comparison to men.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Calibri" panose="020F0502020204030204" pitchFamily="34" charset="0"/>
              </a:rPr>
              <a:t>Ethnic pay gap-</a:t>
            </a:r>
            <a:r>
              <a:rPr lang="en-US" sz="1800" dirty="0">
                <a:effectLst/>
                <a:latin typeface="Calibri" panose="020F0502020204030204" pitchFamily="34" charset="0"/>
                <a:ea typeface="Calibri" panose="020F0502020204030204" pitchFamily="34" charset="0"/>
                <a:cs typeface="Calibri" panose="020F0502020204030204" pitchFamily="34" charset="0"/>
              </a:rPr>
              <a:t> A measure of the percentage difference between the average earnings for everyone in a specific ethnic group and the average hourly earnings of </a:t>
            </a:r>
            <a:r>
              <a:rPr lang="en-US" sz="1800" dirty="0" err="1">
                <a:effectLst/>
                <a:latin typeface="Calibri" panose="020F0502020204030204" pitchFamily="34" charset="0"/>
                <a:ea typeface="Calibri" panose="020F0502020204030204" pitchFamily="34" charset="0"/>
                <a:cs typeface="Calibri" panose="020F0502020204030204" pitchFamily="34" charset="0"/>
              </a:rPr>
              <a:t>Pākehā</a:t>
            </a:r>
            <a:r>
              <a:rPr lang="en-US" sz="1800" dirty="0">
                <a:effectLst/>
                <a:latin typeface="Calibri" panose="020F0502020204030204" pitchFamily="34" charset="0"/>
                <a:ea typeface="Calibri" panose="020F0502020204030204" pitchFamily="34" charset="0"/>
                <a:cs typeface="Calibri" panose="020F0502020204030204" pitchFamily="34" charset="0"/>
              </a:rPr>
              <a:t> employees. As an example, in 2021, the pay gap between </a:t>
            </a:r>
            <a:r>
              <a:rPr lang="en-US" sz="1800" dirty="0" err="1">
                <a:effectLst/>
                <a:latin typeface="Calibri" panose="020F0502020204030204" pitchFamily="34" charset="0"/>
                <a:ea typeface="Calibri" panose="020F0502020204030204" pitchFamily="34" charset="0"/>
                <a:cs typeface="Calibri" panose="020F0502020204030204" pitchFamily="34" charset="0"/>
              </a:rPr>
              <a:t>Pākehā</a:t>
            </a:r>
            <a:r>
              <a:rPr lang="en-US" sz="1800" dirty="0">
                <a:effectLst/>
                <a:latin typeface="Calibri" panose="020F0502020204030204" pitchFamily="34" charset="0"/>
                <a:ea typeface="Calibri" panose="020F0502020204030204" pitchFamily="34" charset="0"/>
                <a:cs typeface="Calibri" panose="020F0502020204030204" pitchFamily="34" charset="0"/>
              </a:rPr>
              <a:t> men and Pacific women in the public sector was 27 per cent.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Calibri" panose="020F0502020204030204" pitchFamily="34" charset="0"/>
              </a:rPr>
              <a:t>Equal employment opportunity</a:t>
            </a:r>
            <a:r>
              <a:rPr lang="en-US" sz="1800" dirty="0">
                <a:effectLst/>
                <a:latin typeface="Calibri" panose="020F0502020204030204" pitchFamily="34" charset="0"/>
                <a:ea typeface="Calibri" panose="020F0502020204030204" pitchFamily="34" charset="0"/>
                <a:cs typeface="Calibri" panose="020F0502020204030204" pitchFamily="34" charset="0"/>
              </a:rPr>
              <a:t>- Means that everyone can have equal access to employment opportunities based on merit, without fear of discrimination or harassment. A lot of this has to do with unconscious bias.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B770F5F-302C-4FAD-A096-CBE0B5F0C93E}" type="slidenum">
              <a:rPr lang="en-GB" smtClean="0"/>
              <a:t>5</a:t>
            </a:fld>
            <a:endParaRPr lang="en-GB"/>
          </a:p>
        </p:txBody>
      </p:sp>
    </p:spTree>
    <p:extLst>
      <p:ext uri="{BB962C8B-B14F-4D97-AF65-F5344CB8AC3E}">
        <p14:creationId xmlns:p14="http://schemas.microsoft.com/office/powerpoint/2010/main" val="233151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many things that make up the value of your work, and often we haven’t taken them into account. The pay equity process which we will talk about shortly gives us a tool that allows us to measure the proper value of jobs. Think about things like people skills and emotional intelligence, are they properly valued? How have we measured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Stop thinking about your work just based on your duties and qualifications. Through the Pay Equity process it will be based on so much more. This is a paradigm shift in how we think about remuneration, and it is going to have a big impact on the way your pay is structured. We will talk about this soon. </a:t>
            </a:r>
          </a:p>
        </p:txBody>
      </p:sp>
      <p:sp>
        <p:nvSpPr>
          <p:cNvPr id="4" name="Slide Number Placeholder 3"/>
          <p:cNvSpPr>
            <a:spLocks noGrp="1"/>
          </p:cNvSpPr>
          <p:nvPr>
            <p:ph type="sldNum" sz="quarter" idx="5"/>
          </p:nvPr>
        </p:nvSpPr>
        <p:spPr/>
        <p:txBody>
          <a:bodyPr/>
          <a:lstStyle/>
          <a:p>
            <a:fld id="{BB770F5F-302C-4FAD-A096-CBE0B5F0C93E}" type="slidenum">
              <a:rPr lang="en-GB" smtClean="0"/>
              <a:t>6</a:t>
            </a:fld>
            <a:endParaRPr lang="en-GB"/>
          </a:p>
        </p:txBody>
      </p:sp>
    </p:spTree>
    <p:extLst>
      <p:ext uri="{BB962C8B-B14F-4D97-AF65-F5344CB8AC3E}">
        <p14:creationId xmlns:p14="http://schemas.microsoft.com/office/powerpoint/2010/main" val="364100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effectLst/>
                <a:latin typeface="Calibri" panose="020F0502020204030204" pitchFamily="34" charset="0"/>
                <a:ea typeface="Calibri" panose="020F0502020204030204" pitchFamily="34" charset="0"/>
                <a:cs typeface="Calibri" panose="020F0502020204030204" pitchFamily="34" charset="0"/>
              </a:rPr>
              <a:t>The Equal Pay Act 1972 (the Act), was amended by the Equal Pay Amendment Act 2020.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The Act sets out a process for employees, unions and employers to resolve pay inequity issues. </a:t>
            </a:r>
          </a:p>
          <a:p>
            <a:endParaRPr lang="en-NZ" sz="1200" dirty="0">
              <a:effectLst/>
              <a:latin typeface="Calibri" panose="020F0502020204030204" pitchFamily="34" charset="0"/>
              <a:ea typeface="Calibri" panose="020F0502020204030204" pitchFamily="34" charset="0"/>
              <a:cs typeface="Calibri" panose="020F0502020204030204" pitchFamily="34"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The Act also requires that all employees in the occupation are covered by the claim. This means that the PSA has been joined by APEX as a co-sponsor of the claim, and that people who aren’t members of any union are also covered.</a:t>
            </a:r>
          </a:p>
          <a:p>
            <a:endParaRPr lang="en-NZ" sz="1200" dirty="0">
              <a:effectLst/>
              <a:latin typeface="Calibri" panose="020F0502020204030204" pitchFamily="34" charset="0"/>
              <a:ea typeface="Calibri" panose="020F0502020204030204" pitchFamily="34" charset="0"/>
              <a:cs typeface="Calibri" panose="020F0502020204030204" pitchFamily="34"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It is really important that we talk to non-union members about why it’s important that they join up with the PSA. They might think that they are going to benefit from the claim anyway, but actually we know that the more members we have, the more powerful we are. That gives us the ability to deliver a better outcome for everyone, and sooner. Plus, joining up with the PSA gives them access to heaps of other benefits, like being included in future rounds of collective bargaining (and any PSA member only benefits).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B770F5F-302C-4FAD-A096-CBE0B5F0C93E}" type="slidenum">
              <a:rPr lang="en-GB" smtClean="0"/>
              <a:t>7</a:t>
            </a:fld>
            <a:endParaRPr lang="en-GB"/>
          </a:p>
        </p:txBody>
      </p:sp>
    </p:spTree>
    <p:extLst>
      <p:ext uri="{BB962C8B-B14F-4D97-AF65-F5344CB8AC3E}">
        <p14:creationId xmlns:p14="http://schemas.microsoft.com/office/powerpoint/2010/main" val="855459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r>
              <a:rPr lang="en-NZ" sz="1200" b="1" dirty="0">
                <a:effectLst/>
                <a:latin typeface="Calibri" panose="020F0502020204030204" pitchFamily="34" charset="0"/>
                <a:ea typeface="Calibri" panose="020F0502020204030204" pitchFamily="34" charset="0"/>
                <a:cs typeface="Calibri" panose="020F0502020204030204" pitchFamily="34" charset="0"/>
              </a:rPr>
              <a:t>The first step is raising a claim.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An employee or union raises a pay equity claim directly with an employer.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The claim is raised and then </a:t>
            </a:r>
            <a:r>
              <a:rPr lang="en-NZ" sz="1200" dirty="0" err="1">
                <a:effectLst/>
                <a:latin typeface="Calibri" panose="020F0502020204030204" pitchFamily="34" charset="0"/>
                <a:ea typeface="Calibri" panose="020F0502020204030204" pitchFamily="34" charset="0"/>
                <a:cs typeface="Calibri" panose="020F0502020204030204" pitchFamily="34" charset="0"/>
              </a:rPr>
              <a:t>arguability</a:t>
            </a:r>
            <a:r>
              <a:rPr lang="en-NZ" sz="1200" dirty="0">
                <a:effectLst/>
                <a:latin typeface="Calibri" panose="020F0502020204030204" pitchFamily="34" charset="0"/>
                <a:ea typeface="Calibri" panose="020F0502020204030204" pitchFamily="34" charset="0"/>
                <a:cs typeface="Calibri" panose="020F0502020204030204" pitchFamily="34" charset="0"/>
              </a:rPr>
              <a:t> is agreed. To be arguable the claim must cover work that is or has been predominantly performed by female employees who make up, or have made up, approximately 60 percent or more of the workforce and that the work is currently undervalued or has historically been undervalued.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Under the Act, work is not limited to an occupation within a single employer when deciding whether a claim is arguable.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When </a:t>
            </a:r>
            <a:r>
              <a:rPr lang="en-NZ" sz="1200" dirty="0" err="1">
                <a:effectLst/>
                <a:latin typeface="Calibri" panose="020F0502020204030204" pitchFamily="34" charset="0"/>
                <a:ea typeface="Calibri" panose="020F0502020204030204" pitchFamily="34" charset="0"/>
                <a:cs typeface="Calibri" panose="020F0502020204030204" pitchFamily="34" charset="0"/>
              </a:rPr>
              <a:t>arguability</a:t>
            </a:r>
            <a:r>
              <a:rPr lang="en-NZ" sz="1200" dirty="0">
                <a:effectLst/>
                <a:latin typeface="Calibri" panose="020F0502020204030204" pitchFamily="34" charset="0"/>
                <a:ea typeface="Calibri" panose="020F0502020204030204" pitchFamily="34" charset="0"/>
                <a:cs typeface="Calibri" panose="020F0502020204030204" pitchFamily="34" charset="0"/>
              </a:rPr>
              <a:t> is agreed the parties negotiate the process for settling the claim before moving on to the next step. If </a:t>
            </a:r>
            <a:r>
              <a:rPr lang="en-NZ" sz="1200" dirty="0" err="1">
                <a:effectLst/>
                <a:latin typeface="Calibri" panose="020F0502020204030204" pitchFamily="34" charset="0"/>
                <a:ea typeface="Calibri" panose="020F0502020204030204" pitchFamily="34" charset="0"/>
                <a:cs typeface="Calibri" panose="020F0502020204030204" pitchFamily="34" charset="0"/>
              </a:rPr>
              <a:t>arguablity</a:t>
            </a:r>
            <a:r>
              <a:rPr lang="en-NZ" sz="1200" dirty="0">
                <a:effectLst/>
                <a:latin typeface="Calibri" panose="020F0502020204030204" pitchFamily="34" charset="0"/>
                <a:ea typeface="Calibri" panose="020F0502020204030204" pitchFamily="34" charset="0"/>
                <a:cs typeface="Calibri" panose="020F0502020204030204" pitchFamily="34" charset="0"/>
              </a:rPr>
              <a:t> is not agreed then the claimant must decide whether or not to challenge the decision.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In your case it has been agreed!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r>
              <a:rPr lang="en-NZ" sz="1200" b="1" dirty="0">
                <a:effectLst/>
                <a:latin typeface="Calibri" panose="020F0502020204030204" pitchFamily="34" charset="0"/>
                <a:ea typeface="Calibri" panose="020F0502020204030204" pitchFamily="34" charset="0"/>
                <a:cs typeface="Calibri" panose="020F0502020204030204" pitchFamily="34" charset="0"/>
              </a:rPr>
              <a:t>Second step- assessing the claim.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This is where your claim is at right now and it is a big, chunky step because you have so many occupations covered by this claim.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Firstly interviews and questionnaires with different groups are carried out to make Role Profiles. These Role Profiles are scored using Pay Equity tools to determine skills, responsibilities, conditions of work, and effort needed for the role.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The Act then requires an assessment of the work of appropriate comparators to establish if the work is of equal value. We will talk more about comparators in a few slides.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When comparators are agreed and the assessment work completed the next step is to analyse and compare the information on the remuneration of the claimant and comparators in a structured way.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This allows us to establish the extent of undervaluation.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r>
              <a:rPr lang="en-NZ" sz="1200" b="1" dirty="0">
                <a:effectLst/>
                <a:latin typeface="Calibri" panose="020F0502020204030204" pitchFamily="34" charset="0"/>
                <a:ea typeface="Calibri" panose="020F0502020204030204" pitchFamily="34" charset="0"/>
                <a:cs typeface="Calibri" panose="020F0502020204030204" pitchFamily="34" charset="0"/>
              </a:rPr>
              <a:t>Negotiating a settlement is the third step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If the assessment has found there is gender-based undervaluation, the parties negotiate a settlement. This would include actual increases but could also include how individuals will be transferred on to new rates, and how it will be maintained going forward.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The proposed settlement is shared with all employees covered by the claim, unless they have opted out of the claim, who then vote on whether to accept the settlement. If this happens, then the settlement is implemented, and the new rates of pay offered to all people covered by the claim.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r>
              <a:rPr lang="en-NZ" sz="1200" b="1" dirty="0">
                <a:effectLst/>
                <a:latin typeface="Calibri" panose="020F0502020204030204" pitchFamily="34" charset="0"/>
                <a:ea typeface="Calibri" panose="020F0502020204030204" pitchFamily="34" charset="0"/>
                <a:cs typeface="Calibri" panose="020F0502020204030204" pitchFamily="34" charset="0"/>
              </a:rPr>
              <a:t>And finally, maintaining the claim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200" dirty="0">
                <a:effectLst/>
                <a:latin typeface="Calibri" panose="020F0502020204030204" pitchFamily="34" charset="0"/>
                <a:ea typeface="Calibri" panose="020F0502020204030204" pitchFamily="34" charset="0"/>
                <a:cs typeface="Calibri" panose="020F0502020204030204" pitchFamily="34" charset="0"/>
              </a:rPr>
              <a:t>The legislation requires your employer and the PSA to agree how to make sure undervaluation does not occur again in the future. This will be part of the negotiations and will ensure we maintain pay equity going forward.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200" dirty="0">
                <a:effectLst/>
                <a:latin typeface="Calibri" panose="020F0502020204030204" pitchFamily="34" charset="0"/>
                <a:ea typeface="Calibri" panose="020F0502020204030204" pitchFamily="34" charset="0"/>
                <a:cs typeface="Calibri" panose="020F0502020204030204" pitchFamily="34" charset="0"/>
              </a:rPr>
              <a:t> </a:t>
            </a:r>
            <a:endParaRPr lang="en-GB" b="1" dirty="0"/>
          </a:p>
          <a:p>
            <a:endParaRPr lang="en-GB" dirty="0"/>
          </a:p>
        </p:txBody>
      </p:sp>
      <p:sp>
        <p:nvSpPr>
          <p:cNvPr id="4" name="Slide Number Placeholder 3"/>
          <p:cNvSpPr>
            <a:spLocks noGrp="1"/>
          </p:cNvSpPr>
          <p:nvPr>
            <p:ph type="sldNum" sz="quarter" idx="5"/>
          </p:nvPr>
        </p:nvSpPr>
        <p:spPr/>
        <p:txBody>
          <a:bodyPr/>
          <a:lstStyle/>
          <a:p>
            <a:fld id="{BB770F5F-302C-4FAD-A096-CBE0B5F0C93E}" type="slidenum">
              <a:rPr lang="en-GB" smtClean="0"/>
              <a:t>8</a:t>
            </a:fld>
            <a:endParaRPr lang="en-GB"/>
          </a:p>
        </p:txBody>
      </p:sp>
    </p:spTree>
    <p:extLst>
      <p:ext uri="{BB962C8B-B14F-4D97-AF65-F5344CB8AC3E}">
        <p14:creationId xmlns:p14="http://schemas.microsoft.com/office/powerpoint/2010/main" val="4220602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everyone will receive a pay increase. However, it is also likely that different occupations will get different pay increases. </a:t>
            </a:r>
          </a:p>
          <a:p>
            <a:endParaRPr lang="en-US" dirty="0"/>
          </a:p>
          <a:p>
            <a:r>
              <a:rPr lang="en-US" dirty="0"/>
              <a:t>This is because Pay Equity is not about negotiating the same increase for everyone (</a:t>
            </a:r>
            <a:r>
              <a:rPr lang="en-US" dirty="0" err="1"/>
              <a:t>eg.</a:t>
            </a:r>
            <a:r>
              <a:rPr lang="en-US" dirty="0"/>
              <a:t> everyone gets 5%, everyone gets $5700). It is about understanding and correcting the level of historical undervaluation of your role. It is likely that the level of undervaluation is not uniform across every occupation, and therefore the increases will differ across occupations. </a:t>
            </a:r>
          </a:p>
          <a:p>
            <a:endParaRPr lang="en-US" dirty="0"/>
          </a:p>
          <a:p>
            <a:r>
              <a:rPr lang="en-US" dirty="0"/>
              <a:t>This also has the potential to significant disrupt pay relativities. For instance, if you have historically been paid the same as another occupation, or you have always been paid a certain percentage more or less than another occupation - this might not look the same after settlement. This is because these historical relativities may also have been incorrect when it comes to the value of your work. </a:t>
            </a:r>
          </a:p>
          <a:p>
            <a:endParaRPr lang="en-US" dirty="0"/>
          </a:p>
          <a:p>
            <a:r>
              <a:rPr lang="en-US" dirty="0"/>
              <a:t>This represents a paradigm shift in you look at how your pay is measured. This will be a challenging concept for a lot of people and could also produce some really surprising outcomes. It’s really important that you engage with your PSA Allied Pay Equity Advocate to ensure you understand this process</a:t>
            </a:r>
            <a:endParaRPr lang="en-GB" dirty="0"/>
          </a:p>
        </p:txBody>
      </p:sp>
      <p:sp>
        <p:nvSpPr>
          <p:cNvPr id="4" name="Slide Number Placeholder 3"/>
          <p:cNvSpPr>
            <a:spLocks noGrp="1"/>
          </p:cNvSpPr>
          <p:nvPr>
            <p:ph type="sldNum" sz="quarter" idx="5"/>
          </p:nvPr>
        </p:nvSpPr>
        <p:spPr/>
        <p:txBody>
          <a:bodyPr/>
          <a:lstStyle/>
          <a:p>
            <a:fld id="{BB770F5F-302C-4FAD-A096-CBE0B5F0C93E}" type="slidenum">
              <a:rPr lang="en-GB" smtClean="0"/>
              <a:t>9</a:t>
            </a:fld>
            <a:endParaRPr lang="en-GB"/>
          </a:p>
        </p:txBody>
      </p:sp>
    </p:spTree>
    <p:extLst>
      <p:ext uri="{BB962C8B-B14F-4D97-AF65-F5344CB8AC3E}">
        <p14:creationId xmlns:p14="http://schemas.microsoft.com/office/powerpoint/2010/main" val="393931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F6E7-08AD-3BDE-E484-0FD1EAE62C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747907E-4D69-603B-0EE4-0B49FF88D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F3EBA351-0FDB-6979-C633-14ACE4820788}"/>
              </a:ext>
            </a:extLst>
          </p:cNvPr>
          <p:cNvSpPr>
            <a:spLocks noGrp="1"/>
          </p:cNvSpPr>
          <p:nvPr>
            <p:ph type="dt" sz="half" idx="10"/>
          </p:nvPr>
        </p:nvSpPr>
        <p:spPr/>
        <p:txBody>
          <a:bodyPr/>
          <a:lstStyle/>
          <a:p>
            <a:fld id="{F4853F64-DD9A-42F4-8940-181F2EA5886C}" type="datetimeFigureOut">
              <a:rPr lang="en-NZ" smtClean="0"/>
              <a:t>8/11/2022</a:t>
            </a:fld>
            <a:endParaRPr lang="en-NZ"/>
          </a:p>
        </p:txBody>
      </p:sp>
      <p:sp>
        <p:nvSpPr>
          <p:cNvPr id="5" name="Footer Placeholder 4">
            <a:extLst>
              <a:ext uri="{FF2B5EF4-FFF2-40B4-BE49-F238E27FC236}">
                <a16:creationId xmlns:a16="http://schemas.microsoft.com/office/drawing/2014/main" id="{E7683F69-2C2F-20E0-394E-E696D3AA985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74E12F6-F9EB-324D-ADCA-BC2A739E9751}"/>
              </a:ext>
            </a:extLst>
          </p:cNvPr>
          <p:cNvSpPr>
            <a:spLocks noGrp="1"/>
          </p:cNvSpPr>
          <p:nvPr>
            <p:ph type="sldNum" sz="quarter" idx="12"/>
          </p:nvPr>
        </p:nvSpPr>
        <p:spPr/>
        <p:txBody>
          <a:bodyPr/>
          <a:lstStyle/>
          <a:p>
            <a:fld id="{42B0F41C-7A46-40D0-B8FD-350D7981B8D7}" type="slidenum">
              <a:rPr lang="en-NZ" smtClean="0"/>
              <a:t>‹#›</a:t>
            </a:fld>
            <a:endParaRPr lang="en-NZ"/>
          </a:p>
        </p:txBody>
      </p:sp>
    </p:spTree>
    <p:extLst>
      <p:ext uri="{BB962C8B-B14F-4D97-AF65-F5344CB8AC3E}">
        <p14:creationId xmlns:p14="http://schemas.microsoft.com/office/powerpoint/2010/main" val="322445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536A-AE76-2413-4ACA-892FB77944D8}"/>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B0C6879-B6B6-FA9B-F6D8-75471EE698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79ECFB5-857C-5910-8EF0-FD9716779D15}"/>
              </a:ext>
            </a:extLst>
          </p:cNvPr>
          <p:cNvSpPr>
            <a:spLocks noGrp="1"/>
          </p:cNvSpPr>
          <p:nvPr>
            <p:ph type="dt" sz="half" idx="10"/>
          </p:nvPr>
        </p:nvSpPr>
        <p:spPr/>
        <p:txBody>
          <a:bodyPr/>
          <a:lstStyle/>
          <a:p>
            <a:fld id="{F4853F64-DD9A-42F4-8940-181F2EA5886C}" type="datetimeFigureOut">
              <a:rPr lang="en-NZ" smtClean="0"/>
              <a:t>8/11/2022</a:t>
            </a:fld>
            <a:endParaRPr lang="en-NZ"/>
          </a:p>
        </p:txBody>
      </p:sp>
      <p:sp>
        <p:nvSpPr>
          <p:cNvPr id="5" name="Footer Placeholder 4">
            <a:extLst>
              <a:ext uri="{FF2B5EF4-FFF2-40B4-BE49-F238E27FC236}">
                <a16:creationId xmlns:a16="http://schemas.microsoft.com/office/drawing/2014/main" id="{888B3985-F307-16C3-360C-3846AB610B3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1E1C3BD-AF47-4EDE-6C2C-92CACB256CED}"/>
              </a:ext>
            </a:extLst>
          </p:cNvPr>
          <p:cNvSpPr>
            <a:spLocks noGrp="1"/>
          </p:cNvSpPr>
          <p:nvPr>
            <p:ph type="sldNum" sz="quarter" idx="12"/>
          </p:nvPr>
        </p:nvSpPr>
        <p:spPr/>
        <p:txBody>
          <a:bodyPr/>
          <a:lstStyle/>
          <a:p>
            <a:fld id="{42B0F41C-7A46-40D0-B8FD-350D7981B8D7}" type="slidenum">
              <a:rPr lang="en-NZ" smtClean="0"/>
              <a:t>‹#›</a:t>
            </a:fld>
            <a:endParaRPr lang="en-NZ"/>
          </a:p>
        </p:txBody>
      </p:sp>
    </p:spTree>
    <p:extLst>
      <p:ext uri="{BB962C8B-B14F-4D97-AF65-F5344CB8AC3E}">
        <p14:creationId xmlns:p14="http://schemas.microsoft.com/office/powerpoint/2010/main" val="207798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FF5675-A599-7DC0-BC3C-8DEAC6BA7F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4E7B449-BE4B-B599-0DAE-64182854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5F2F90F-121E-FD07-256D-AA6E2D864BCD}"/>
              </a:ext>
            </a:extLst>
          </p:cNvPr>
          <p:cNvSpPr>
            <a:spLocks noGrp="1"/>
          </p:cNvSpPr>
          <p:nvPr>
            <p:ph type="dt" sz="half" idx="10"/>
          </p:nvPr>
        </p:nvSpPr>
        <p:spPr/>
        <p:txBody>
          <a:bodyPr/>
          <a:lstStyle/>
          <a:p>
            <a:fld id="{F4853F64-DD9A-42F4-8940-181F2EA5886C}" type="datetimeFigureOut">
              <a:rPr lang="en-NZ" smtClean="0"/>
              <a:t>8/11/2022</a:t>
            </a:fld>
            <a:endParaRPr lang="en-NZ"/>
          </a:p>
        </p:txBody>
      </p:sp>
      <p:sp>
        <p:nvSpPr>
          <p:cNvPr id="5" name="Footer Placeholder 4">
            <a:extLst>
              <a:ext uri="{FF2B5EF4-FFF2-40B4-BE49-F238E27FC236}">
                <a16:creationId xmlns:a16="http://schemas.microsoft.com/office/drawing/2014/main" id="{47F11E36-2C68-B871-301D-1C7666657E9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2DB3F23-B58C-4D1D-86E6-DAE85B79E2F7}"/>
              </a:ext>
            </a:extLst>
          </p:cNvPr>
          <p:cNvSpPr>
            <a:spLocks noGrp="1"/>
          </p:cNvSpPr>
          <p:nvPr>
            <p:ph type="sldNum" sz="quarter" idx="12"/>
          </p:nvPr>
        </p:nvSpPr>
        <p:spPr/>
        <p:txBody>
          <a:bodyPr/>
          <a:lstStyle/>
          <a:p>
            <a:fld id="{42B0F41C-7A46-40D0-B8FD-350D7981B8D7}" type="slidenum">
              <a:rPr lang="en-NZ" smtClean="0"/>
              <a:t>‹#›</a:t>
            </a:fld>
            <a:endParaRPr lang="en-NZ"/>
          </a:p>
        </p:txBody>
      </p:sp>
    </p:spTree>
    <p:extLst>
      <p:ext uri="{BB962C8B-B14F-4D97-AF65-F5344CB8AC3E}">
        <p14:creationId xmlns:p14="http://schemas.microsoft.com/office/powerpoint/2010/main" val="230210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940E5-DE60-EBBD-1E02-3AC05768B04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7A6920E-1107-01F4-98D0-5EB703888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42EEADD-C07B-8C9C-3A28-98D38C99CAC2}"/>
              </a:ext>
            </a:extLst>
          </p:cNvPr>
          <p:cNvSpPr>
            <a:spLocks noGrp="1"/>
          </p:cNvSpPr>
          <p:nvPr>
            <p:ph type="dt" sz="half" idx="10"/>
          </p:nvPr>
        </p:nvSpPr>
        <p:spPr/>
        <p:txBody>
          <a:bodyPr/>
          <a:lstStyle/>
          <a:p>
            <a:fld id="{F4853F64-DD9A-42F4-8940-181F2EA5886C}" type="datetimeFigureOut">
              <a:rPr lang="en-NZ" smtClean="0"/>
              <a:t>8/11/2022</a:t>
            </a:fld>
            <a:endParaRPr lang="en-NZ"/>
          </a:p>
        </p:txBody>
      </p:sp>
      <p:sp>
        <p:nvSpPr>
          <p:cNvPr id="5" name="Footer Placeholder 4">
            <a:extLst>
              <a:ext uri="{FF2B5EF4-FFF2-40B4-BE49-F238E27FC236}">
                <a16:creationId xmlns:a16="http://schemas.microsoft.com/office/drawing/2014/main" id="{D6BE3158-939D-E5D9-AF27-ED62E963406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63A471E-E18C-661C-69D9-00FEA913723F}"/>
              </a:ext>
            </a:extLst>
          </p:cNvPr>
          <p:cNvSpPr>
            <a:spLocks noGrp="1"/>
          </p:cNvSpPr>
          <p:nvPr>
            <p:ph type="sldNum" sz="quarter" idx="12"/>
          </p:nvPr>
        </p:nvSpPr>
        <p:spPr/>
        <p:txBody>
          <a:bodyPr/>
          <a:lstStyle/>
          <a:p>
            <a:fld id="{42B0F41C-7A46-40D0-B8FD-350D7981B8D7}" type="slidenum">
              <a:rPr lang="en-NZ" smtClean="0"/>
              <a:t>‹#›</a:t>
            </a:fld>
            <a:endParaRPr lang="en-NZ"/>
          </a:p>
        </p:txBody>
      </p:sp>
    </p:spTree>
    <p:extLst>
      <p:ext uri="{BB962C8B-B14F-4D97-AF65-F5344CB8AC3E}">
        <p14:creationId xmlns:p14="http://schemas.microsoft.com/office/powerpoint/2010/main" val="14171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F343-9A62-FB95-4529-21A76E82C8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1ACC7B0-8D68-0DD2-07D7-FD3C4FE4C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72CADC-67E4-2BCA-2D73-E825D4B9F5A7}"/>
              </a:ext>
            </a:extLst>
          </p:cNvPr>
          <p:cNvSpPr>
            <a:spLocks noGrp="1"/>
          </p:cNvSpPr>
          <p:nvPr>
            <p:ph type="dt" sz="half" idx="10"/>
          </p:nvPr>
        </p:nvSpPr>
        <p:spPr/>
        <p:txBody>
          <a:bodyPr/>
          <a:lstStyle/>
          <a:p>
            <a:fld id="{F4853F64-DD9A-42F4-8940-181F2EA5886C}" type="datetimeFigureOut">
              <a:rPr lang="en-NZ" smtClean="0"/>
              <a:t>8/11/2022</a:t>
            </a:fld>
            <a:endParaRPr lang="en-NZ"/>
          </a:p>
        </p:txBody>
      </p:sp>
      <p:sp>
        <p:nvSpPr>
          <p:cNvPr id="5" name="Footer Placeholder 4">
            <a:extLst>
              <a:ext uri="{FF2B5EF4-FFF2-40B4-BE49-F238E27FC236}">
                <a16:creationId xmlns:a16="http://schemas.microsoft.com/office/drawing/2014/main" id="{48B6A58D-F0C5-9E8D-803C-ECA1CAB4B6E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762A73D-38A0-6246-3D39-5828F5874D73}"/>
              </a:ext>
            </a:extLst>
          </p:cNvPr>
          <p:cNvSpPr>
            <a:spLocks noGrp="1"/>
          </p:cNvSpPr>
          <p:nvPr>
            <p:ph type="sldNum" sz="quarter" idx="12"/>
          </p:nvPr>
        </p:nvSpPr>
        <p:spPr/>
        <p:txBody>
          <a:bodyPr/>
          <a:lstStyle/>
          <a:p>
            <a:fld id="{42B0F41C-7A46-40D0-B8FD-350D7981B8D7}" type="slidenum">
              <a:rPr lang="en-NZ" smtClean="0"/>
              <a:t>‹#›</a:t>
            </a:fld>
            <a:endParaRPr lang="en-NZ"/>
          </a:p>
        </p:txBody>
      </p:sp>
    </p:spTree>
    <p:extLst>
      <p:ext uri="{BB962C8B-B14F-4D97-AF65-F5344CB8AC3E}">
        <p14:creationId xmlns:p14="http://schemas.microsoft.com/office/powerpoint/2010/main" val="276902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F302-BD9C-AFEE-CA2C-80DD9B01E30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D0F364AD-2EA5-472E-E0EB-660AADAA06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63630022-CDA3-1802-AB10-B36FC45E08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AD22083-C7FF-E28B-AA6C-84EF4971F248}"/>
              </a:ext>
            </a:extLst>
          </p:cNvPr>
          <p:cNvSpPr>
            <a:spLocks noGrp="1"/>
          </p:cNvSpPr>
          <p:nvPr>
            <p:ph type="dt" sz="half" idx="10"/>
          </p:nvPr>
        </p:nvSpPr>
        <p:spPr/>
        <p:txBody>
          <a:bodyPr/>
          <a:lstStyle/>
          <a:p>
            <a:fld id="{F4853F64-DD9A-42F4-8940-181F2EA5886C}" type="datetimeFigureOut">
              <a:rPr lang="en-NZ" smtClean="0"/>
              <a:t>8/11/2022</a:t>
            </a:fld>
            <a:endParaRPr lang="en-NZ"/>
          </a:p>
        </p:txBody>
      </p:sp>
      <p:sp>
        <p:nvSpPr>
          <p:cNvPr id="6" name="Footer Placeholder 5">
            <a:extLst>
              <a:ext uri="{FF2B5EF4-FFF2-40B4-BE49-F238E27FC236}">
                <a16:creationId xmlns:a16="http://schemas.microsoft.com/office/drawing/2014/main" id="{06E3F8DD-4F7F-B832-D504-8F5B8FC132C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9F9BA58-9B4C-373E-70BD-6751FC999649}"/>
              </a:ext>
            </a:extLst>
          </p:cNvPr>
          <p:cNvSpPr>
            <a:spLocks noGrp="1"/>
          </p:cNvSpPr>
          <p:nvPr>
            <p:ph type="sldNum" sz="quarter" idx="12"/>
          </p:nvPr>
        </p:nvSpPr>
        <p:spPr/>
        <p:txBody>
          <a:bodyPr/>
          <a:lstStyle/>
          <a:p>
            <a:fld id="{42B0F41C-7A46-40D0-B8FD-350D7981B8D7}" type="slidenum">
              <a:rPr lang="en-NZ" smtClean="0"/>
              <a:t>‹#›</a:t>
            </a:fld>
            <a:endParaRPr lang="en-NZ"/>
          </a:p>
        </p:txBody>
      </p:sp>
    </p:spTree>
    <p:extLst>
      <p:ext uri="{BB962C8B-B14F-4D97-AF65-F5344CB8AC3E}">
        <p14:creationId xmlns:p14="http://schemas.microsoft.com/office/powerpoint/2010/main" val="296146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F677-216F-6589-29FD-AB123F7EFD7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BC0B913-EA77-9347-BF27-97800CE44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E93361-69B6-5364-C95D-A23E27397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C94283DC-30C2-C396-E827-BAF3D816A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159D06-EFA0-A722-EF26-2435C9F5B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41193414-9C40-E9C9-A7F9-0006B16EC6EC}"/>
              </a:ext>
            </a:extLst>
          </p:cNvPr>
          <p:cNvSpPr>
            <a:spLocks noGrp="1"/>
          </p:cNvSpPr>
          <p:nvPr>
            <p:ph type="dt" sz="half" idx="10"/>
          </p:nvPr>
        </p:nvSpPr>
        <p:spPr/>
        <p:txBody>
          <a:bodyPr/>
          <a:lstStyle/>
          <a:p>
            <a:fld id="{F4853F64-DD9A-42F4-8940-181F2EA5886C}" type="datetimeFigureOut">
              <a:rPr lang="en-NZ" smtClean="0"/>
              <a:t>8/11/2022</a:t>
            </a:fld>
            <a:endParaRPr lang="en-NZ"/>
          </a:p>
        </p:txBody>
      </p:sp>
      <p:sp>
        <p:nvSpPr>
          <p:cNvPr id="8" name="Footer Placeholder 7">
            <a:extLst>
              <a:ext uri="{FF2B5EF4-FFF2-40B4-BE49-F238E27FC236}">
                <a16:creationId xmlns:a16="http://schemas.microsoft.com/office/drawing/2014/main" id="{E0CBA121-A4E1-7239-B4E2-31372211356D}"/>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4271A2F5-EDF6-B1A4-A002-5D46FCD22A57}"/>
              </a:ext>
            </a:extLst>
          </p:cNvPr>
          <p:cNvSpPr>
            <a:spLocks noGrp="1"/>
          </p:cNvSpPr>
          <p:nvPr>
            <p:ph type="sldNum" sz="quarter" idx="12"/>
          </p:nvPr>
        </p:nvSpPr>
        <p:spPr/>
        <p:txBody>
          <a:bodyPr/>
          <a:lstStyle/>
          <a:p>
            <a:fld id="{42B0F41C-7A46-40D0-B8FD-350D7981B8D7}" type="slidenum">
              <a:rPr lang="en-NZ" smtClean="0"/>
              <a:t>‹#›</a:t>
            </a:fld>
            <a:endParaRPr lang="en-NZ"/>
          </a:p>
        </p:txBody>
      </p:sp>
    </p:spTree>
    <p:extLst>
      <p:ext uri="{BB962C8B-B14F-4D97-AF65-F5344CB8AC3E}">
        <p14:creationId xmlns:p14="http://schemas.microsoft.com/office/powerpoint/2010/main" val="398047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3A5F-CCD8-D751-CDD5-E2F04F00E90E}"/>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70BDAD1-A6C4-5978-A633-E93E27FD4D70}"/>
              </a:ext>
            </a:extLst>
          </p:cNvPr>
          <p:cNvSpPr>
            <a:spLocks noGrp="1"/>
          </p:cNvSpPr>
          <p:nvPr>
            <p:ph type="dt" sz="half" idx="10"/>
          </p:nvPr>
        </p:nvSpPr>
        <p:spPr/>
        <p:txBody>
          <a:bodyPr/>
          <a:lstStyle/>
          <a:p>
            <a:fld id="{F4853F64-DD9A-42F4-8940-181F2EA5886C}" type="datetimeFigureOut">
              <a:rPr lang="en-NZ" smtClean="0"/>
              <a:t>8/11/2022</a:t>
            </a:fld>
            <a:endParaRPr lang="en-NZ"/>
          </a:p>
        </p:txBody>
      </p:sp>
      <p:sp>
        <p:nvSpPr>
          <p:cNvPr id="4" name="Footer Placeholder 3">
            <a:extLst>
              <a:ext uri="{FF2B5EF4-FFF2-40B4-BE49-F238E27FC236}">
                <a16:creationId xmlns:a16="http://schemas.microsoft.com/office/drawing/2014/main" id="{55D9D499-BFCE-8557-8444-9CAD3D330F16}"/>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D83553E2-1229-6916-44D6-3B7EC9F8282E}"/>
              </a:ext>
            </a:extLst>
          </p:cNvPr>
          <p:cNvSpPr>
            <a:spLocks noGrp="1"/>
          </p:cNvSpPr>
          <p:nvPr>
            <p:ph type="sldNum" sz="quarter" idx="12"/>
          </p:nvPr>
        </p:nvSpPr>
        <p:spPr/>
        <p:txBody>
          <a:bodyPr/>
          <a:lstStyle/>
          <a:p>
            <a:fld id="{42B0F41C-7A46-40D0-B8FD-350D7981B8D7}" type="slidenum">
              <a:rPr lang="en-NZ" smtClean="0"/>
              <a:t>‹#›</a:t>
            </a:fld>
            <a:endParaRPr lang="en-NZ"/>
          </a:p>
        </p:txBody>
      </p:sp>
    </p:spTree>
    <p:extLst>
      <p:ext uri="{BB962C8B-B14F-4D97-AF65-F5344CB8AC3E}">
        <p14:creationId xmlns:p14="http://schemas.microsoft.com/office/powerpoint/2010/main" val="1163146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61921-971A-BE99-BBFD-387BCB10AA2B}"/>
              </a:ext>
            </a:extLst>
          </p:cNvPr>
          <p:cNvSpPr>
            <a:spLocks noGrp="1"/>
          </p:cNvSpPr>
          <p:nvPr>
            <p:ph type="dt" sz="half" idx="10"/>
          </p:nvPr>
        </p:nvSpPr>
        <p:spPr/>
        <p:txBody>
          <a:bodyPr/>
          <a:lstStyle/>
          <a:p>
            <a:fld id="{F4853F64-DD9A-42F4-8940-181F2EA5886C}" type="datetimeFigureOut">
              <a:rPr lang="en-NZ" smtClean="0"/>
              <a:t>8/11/2022</a:t>
            </a:fld>
            <a:endParaRPr lang="en-NZ"/>
          </a:p>
        </p:txBody>
      </p:sp>
      <p:sp>
        <p:nvSpPr>
          <p:cNvPr id="3" name="Footer Placeholder 2">
            <a:extLst>
              <a:ext uri="{FF2B5EF4-FFF2-40B4-BE49-F238E27FC236}">
                <a16:creationId xmlns:a16="http://schemas.microsoft.com/office/drawing/2014/main" id="{1FBAC691-EC29-D003-F19A-D465ECF4DA4A}"/>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CB657BC4-8F2D-B962-F358-3DCE714CB79B}"/>
              </a:ext>
            </a:extLst>
          </p:cNvPr>
          <p:cNvSpPr>
            <a:spLocks noGrp="1"/>
          </p:cNvSpPr>
          <p:nvPr>
            <p:ph type="sldNum" sz="quarter" idx="12"/>
          </p:nvPr>
        </p:nvSpPr>
        <p:spPr/>
        <p:txBody>
          <a:bodyPr/>
          <a:lstStyle/>
          <a:p>
            <a:fld id="{42B0F41C-7A46-40D0-B8FD-350D7981B8D7}" type="slidenum">
              <a:rPr lang="en-NZ" smtClean="0"/>
              <a:t>‹#›</a:t>
            </a:fld>
            <a:endParaRPr lang="en-NZ"/>
          </a:p>
        </p:txBody>
      </p:sp>
    </p:spTree>
    <p:extLst>
      <p:ext uri="{BB962C8B-B14F-4D97-AF65-F5344CB8AC3E}">
        <p14:creationId xmlns:p14="http://schemas.microsoft.com/office/powerpoint/2010/main" val="157152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1E78-1166-AD69-711D-4B48F5EE8D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41E687A-A093-20F0-4975-573D6A329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2C430DB1-6B28-C10B-DDCB-FE8B5AAA9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23CB9-F6FE-76DC-18D1-D063FA82C78F}"/>
              </a:ext>
            </a:extLst>
          </p:cNvPr>
          <p:cNvSpPr>
            <a:spLocks noGrp="1"/>
          </p:cNvSpPr>
          <p:nvPr>
            <p:ph type="dt" sz="half" idx="10"/>
          </p:nvPr>
        </p:nvSpPr>
        <p:spPr/>
        <p:txBody>
          <a:bodyPr/>
          <a:lstStyle/>
          <a:p>
            <a:fld id="{F4853F64-DD9A-42F4-8940-181F2EA5886C}" type="datetimeFigureOut">
              <a:rPr lang="en-NZ" smtClean="0"/>
              <a:t>8/11/2022</a:t>
            </a:fld>
            <a:endParaRPr lang="en-NZ"/>
          </a:p>
        </p:txBody>
      </p:sp>
      <p:sp>
        <p:nvSpPr>
          <p:cNvPr id="6" name="Footer Placeholder 5">
            <a:extLst>
              <a:ext uri="{FF2B5EF4-FFF2-40B4-BE49-F238E27FC236}">
                <a16:creationId xmlns:a16="http://schemas.microsoft.com/office/drawing/2014/main" id="{19A05D41-3434-53AB-314D-8C7038003C6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45282F5-FA0D-90BE-5139-2C3AE46C1272}"/>
              </a:ext>
            </a:extLst>
          </p:cNvPr>
          <p:cNvSpPr>
            <a:spLocks noGrp="1"/>
          </p:cNvSpPr>
          <p:nvPr>
            <p:ph type="sldNum" sz="quarter" idx="12"/>
          </p:nvPr>
        </p:nvSpPr>
        <p:spPr/>
        <p:txBody>
          <a:bodyPr/>
          <a:lstStyle/>
          <a:p>
            <a:fld id="{42B0F41C-7A46-40D0-B8FD-350D7981B8D7}" type="slidenum">
              <a:rPr lang="en-NZ" smtClean="0"/>
              <a:t>‹#›</a:t>
            </a:fld>
            <a:endParaRPr lang="en-NZ"/>
          </a:p>
        </p:txBody>
      </p:sp>
    </p:spTree>
    <p:extLst>
      <p:ext uri="{BB962C8B-B14F-4D97-AF65-F5344CB8AC3E}">
        <p14:creationId xmlns:p14="http://schemas.microsoft.com/office/powerpoint/2010/main" val="312037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26F5-5900-DAF3-3EF8-CD8947360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A4E4E7B5-87AD-7264-DE5C-B0E2ED0EE1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5F444DD8-2113-B511-B15A-E68E89F0A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D1240-BE02-4CB2-E1B9-A37031CDDE9E}"/>
              </a:ext>
            </a:extLst>
          </p:cNvPr>
          <p:cNvSpPr>
            <a:spLocks noGrp="1"/>
          </p:cNvSpPr>
          <p:nvPr>
            <p:ph type="dt" sz="half" idx="10"/>
          </p:nvPr>
        </p:nvSpPr>
        <p:spPr/>
        <p:txBody>
          <a:bodyPr/>
          <a:lstStyle/>
          <a:p>
            <a:fld id="{F4853F64-DD9A-42F4-8940-181F2EA5886C}" type="datetimeFigureOut">
              <a:rPr lang="en-NZ" smtClean="0"/>
              <a:t>8/11/2022</a:t>
            </a:fld>
            <a:endParaRPr lang="en-NZ"/>
          </a:p>
        </p:txBody>
      </p:sp>
      <p:sp>
        <p:nvSpPr>
          <p:cNvPr id="6" name="Footer Placeholder 5">
            <a:extLst>
              <a:ext uri="{FF2B5EF4-FFF2-40B4-BE49-F238E27FC236}">
                <a16:creationId xmlns:a16="http://schemas.microsoft.com/office/drawing/2014/main" id="{2D6AF77E-591E-BE70-9E4C-5A4366767B9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D60D00E-B588-85E5-DD70-C7F44AC6AA5C}"/>
              </a:ext>
            </a:extLst>
          </p:cNvPr>
          <p:cNvSpPr>
            <a:spLocks noGrp="1"/>
          </p:cNvSpPr>
          <p:nvPr>
            <p:ph type="sldNum" sz="quarter" idx="12"/>
          </p:nvPr>
        </p:nvSpPr>
        <p:spPr/>
        <p:txBody>
          <a:bodyPr/>
          <a:lstStyle/>
          <a:p>
            <a:fld id="{42B0F41C-7A46-40D0-B8FD-350D7981B8D7}" type="slidenum">
              <a:rPr lang="en-NZ" smtClean="0"/>
              <a:t>‹#›</a:t>
            </a:fld>
            <a:endParaRPr lang="en-NZ"/>
          </a:p>
        </p:txBody>
      </p:sp>
    </p:spTree>
    <p:extLst>
      <p:ext uri="{BB962C8B-B14F-4D97-AF65-F5344CB8AC3E}">
        <p14:creationId xmlns:p14="http://schemas.microsoft.com/office/powerpoint/2010/main" val="310776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B969D2-1C3C-DD9A-EB25-F7C2D67DC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4D80A1E-5DC1-D307-4755-F915D0743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B1095F2-6CF3-8D1D-2D7E-145256DEE2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53F64-DD9A-42F4-8940-181F2EA5886C}" type="datetimeFigureOut">
              <a:rPr lang="en-NZ" smtClean="0"/>
              <a:t>8/11/2022</a:t>
            </a:fld>
            <a:endParaRPr lang="en-NZ"/>
          </a:p>
        </p:txBody>
      </p:sp>
      <p:sp>
        <p:nvSpPr>
          <p:cNvPr id="5" name="Footer Placeholder 4">
            <a:extLst>
              <a:ext uri="{FF2B5EF4-FFF2-40B4-BE49-F238E27FC236}">
                <a16:creationId xmlns:a16="http://schemas.microsoft.com/office/drawing/2014/main" id="{EF645608-5AE1-4F82-7A2F-525B24D5C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EF2ADF2D-FF68-7FB3-1A30-36362215F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0F41C-7A46-40D0-B8FD-350D7981B8D7}" type="slidenum">
              <a:rPr lang="en-NZ" smtClean="0"/>
              <a:t>‹#›</a:t>
            </a:fld>
            <a:endParaRPr lang="en-NZ"/>
          </a:p>
        </p:txBody>
      </p:sp>
    </p:spTree>
    <p:extLst>
      <p:ext uri="{BB962C8B-B14F-4D97-AF65-F5344CB8AC3E}">
        <p14:creationId xmlns:p14="http://schemas.microsoft.com/office/powerpoint/2010/main" val="1483495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psa.org.nz/alli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889290E-939E-4906-B46A-2B3A6BECC606}"/>
              </a:ext>
            </a:extLst>
          </p:cNvPr>
          <p:cNvGrpSpPr>
            <a:grpSpLocks noGrp="1" noUngrp="1" noRot="1" noMove="1" noResize="1"/>
          </p:cNvGrpSpPr>
          <p:nvPr/>
        </p:nvGrpSpPr>
        <p:grpSpPr>
          <a:xfrm>
            <a:off x="-1" y="0"/>
            <a:ext cx="12192001" cy="6869440"/>
            <a:chOff x="-1" y="0"/>
            <a:chExt cx="12192001" cy="6869440"/>
          </a:xfrm>
        </p:grpSpPr>
        <p:pic>
          <p:nvPicPr>
            <p:cNvPr id="7" name="Picture 6" descr="Logo&#10;&#10;Description automatically generated">
              <a:extLst>
                <a:ext uri="{FF2B5EF4-FFF2-40B4-BE49-F238E27FC236}">
                  <a16:creationId xmlns:a16="http://schemas.microsoft.com/office/drawing/2014/main" id="{159AC3C3-C881-4B6B-87F9-90D1A0817661}"/>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488" r="79271" b="76886"/>
            <a:stretch/>
          </p:blipFill>
          <p:spPr>
            <a:xfrm>
              <a:off x="-1" y="0"/>
              <a:ext cx="12188952" cy="6869440"/>
            </a:xfrm>
            <a:prstGeom prst="rect">
              <a:avLst/>
            </a:prstGeom>
          </p:spPr>
        </p:pic>
        <p:pic>
          <p:nvPicPr>
            <p:cNvPr id="5" name="Picture 4" descr="Logo&#10;&#10;Description automatically generated">
              <a:extLst>
                <a:ext uri="{FF2B5EF4-FFF2-40B4-BE49-F238E27FC236}">
                  <a16:creationId xmlns:a16="http://schemas.microsoft.com/office/drawing/2014/main" id="{EAAFE05A-EA32-4EF1-BF56-FCB792AE25D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488" r="5605" b="-1"/>
            <a:stretch/>
          </p:blipFill>
          <p:spPr>
            <a:xfrm>
              <a:off x="9609221" y="5405456"/>
              <a:ext cx="2582779" cy="1452544"/>
            </a:xfrm>
            <a:prstGeom prst="rect">
              <a:avLst/>
            </a:prstGeom>
          </p:spPr>
        </p:pic>
      </p:grpSp>
      <p:pic>
        <p:nvPicPr>
          <p:cNvPr id="12" name="Picture 11" descr="Text, treemap chart&#10;&#10;Description automatically generated">
            <a:extLst>
              <a:ext uri="{FF2B5EF4-FFF2-40B4-BE49-F238E27FC236}">
                <a16:creationId xmlns:a16="http://schemas.microsoft.com/office/drawing/2014/main" id="{312E21F7-5299-47FC-A2B8-A639F3736267}"/>
              </a:ext>
            </a:extLst>
          </p:cNvPr>
          <p:cNvPicPr>
            <a:picLocks noChangeAspect="1"/>
          </p:cNvPicPr>
          <p:nvPr/>
        </p:nvPicPr>
        <p:blipFill rotWithShape="1">
          <a:blip r:embed="rId4">
            <a:extLst>
              <a:ext uri="{28A0092B-C50C-407E-A947-70E740481C1C}">
                <a14:useLocalDpi xmlns:a14="http://schemas.microsoft.com/office/drawing/2010/main" val="0"/>
              </a:ext>
            </a:extLst>
          </a:blip>
          <a:srcRect l="80781" t="75694" r="781" b="6944"/>
          <a:stretch/>
        </p:blipFill>
        <p:spPr>
          <a:xfrm>
            <a:off x="209550" y="5334000"/>
            <a:ext cx="2247900" cy="1190626"/>
          </a:xfrm>
          <a:prstGeom prst="rect">
            <a:avLst/>
          </a:prstGeom>
        </p:spPr>
      </p:pic>
      <p:sp>
        <p:nvSpPr>
          <p:cNvPr id="9" name="TextBox 8">
            <a:extLst>
              <a:ext uri="{FF2B5EF4-FFF2-40B4-BE49-F238E27FC236}">
                <a16:creationId xmlns:a16="http://schemas.microsoft.com/office/drawing/2014/main" id="{54E68B68-1340-A96D-B7C3-9BD777DC341D}"/>
              </a:ext>
            </a:extLst>
          </p:cNvPr>
          <p:cNvSpPr txBox="1"/>
          <p:nvPr/>
        </p:nvSpPr>
        <p:spPr>
          <a:xfrm>
            <a:off x="911732" y="2169607"/>
            <a:ext cx="10715263" cy="2277547"/>
          </a:xfrm>
          <a:prstGeom prst="rect">
            <a:avLst/>
          </a:prstGeom>
          <a:noFill/>
        </p:spPr>
        <p:txBody>
          <a:bodyPr wrap="square">
            <a:spAutoFit/>
          </a:bodyPr>
          <a:lstStyle/>
          <a:p>
            <a:pPr algn="ctr"/>
            <a:r>
              <a:rPr lang="en-US" sz="5400" dirty="0">
                <a:solidFill>
                  <a:schemeClr val="bg1"/>
                </a:solidFill>
              </a:rPr>
              <a:t>PAY EQUITY</a:t>
            </a:r>
          </a:p>
          <a:p>
            <a:pPr algn="ctr"/>
            <a:r>
              <a:rPr lang="en-US" sz="4400" dirty="0">
                <a:solidFill>
                  <a:schemeClr val="bg1"/>
                </a:solidFill>
              </a:rPr>
              <a:t>ALLIED, PUBLIC HEALTH, SCIENTIFIC AND TECHNICAL</a:t>
            </a:r>
            <a:endParaRPr lang="en-GB" sz="4400" dirty="0"/>
          </a:p>
        </p:txBody>
      </p:sp>
    </p:spTree>
    <p:extLst>
      <p:ext uri="{BB962C8B-B14F-4D97-AF65-F5344CB8AC3E}">
        <p14:creationId xmlns:p14="http://schemas.microsoft.com/office/powerpoint/2010/main" val="165611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09DBF2BD-08B7-4324-9BED-E9F4A89B542F}"/>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0088359" y="0"/>
            <a:ext cx="2103641" cy="1101046"/>
          </a:xfrm>
        </p:spPr>
      </p:pic>
      <p:pic>
        <p:nvPicPr>
          <p:cNvPr id="6" name="Content Placeholder 4" descr="Logo&#10;&#10;Description automatically generated">
            <a:extLst>
              <a:ext uri="{FF2B5EF4-FFF2-40B4-BE49-F238E27FC236}">
                <a16:creationId xmlns:a16="http://schemas.microsoft.com/office/drawing/2014/main" id="{1FD6AF31-179D-4BAE-B3B8-6D93E9D7323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75314" b="71394"/>
          <a:stretch/>
        </p:blipFill>
        <p:spPr>
          <a:xfrm>
            <a:off x="1" y="0"/>
            <a:ext cx="10092600" cy="1101047"/>
          </a:xfrm>
          <a:prstGeom prst="rect">
            <a:avLst/>
          </a:prstGeom>
        </p:spPr>
      </p:pic>
      <p:sp>
        <p:nvSpPr>
          <p:cNvPr id="4" name="Rectangle 1">
            <a:extLst>
              <a:ext uri="{FF2B5EF4-FFF2-40B4-BE49-F238E27FC236}">
                <a16:creationId xmlns:a16="http://schemas.microsoft.com/office/drawing/2014/main" id="{252E43C6-B839-48FF-A519-9DFE2C7F81EB}"/>
              </a:ext>
            </a:extLst>
          </p:cNvPr>
          <p:cNvSpPr>
            <a:spLocks noChangeArrowheads="1"/>
          </p:cNvSpPr>
          <p:nvPr/>
        </p:nvSpPr>
        <p:spPr bwMode="auto">
          <a:xfrm>
            <a:off x="2422525" y="1988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E29659C7-20F3-7CEC-D8A3-B1A0751030C1}"/>
              </a:ext>
            </a:extLst>
          </p:cNvPr>
          <p:cNvSpPr>
            <a:spLocks noGrp="1"/>
          </p:cNvSpPr>
          <p:nvPr>
            <p:ph type="title"/>
          </p:nvPr>
        </p:nvSpPr>
        <p:spPr>
          <a:xfrm>
            <a:off x="316194" y="1"/>
            <a:ext cx="5153428" cy="1101046"/>
          </a:xfrm>
        </p:spPr>
        <p:txBody>
          <a:bodyPr>
            <a:normAutofit/>
          </a:bodyPr>
          <a:lstStyle/>
          <a:p>
            <a:r>
              <a:rPr lang="en-US" dirty="0">
                <a:solidFill>
                  <a:schemeClr val="bg1"/>
                </a:solidFill>
              </a:rPr>
              <a:t>Comparators</a:t>
            </a:r>
            <a:endParaRPr lang="en-GB" dirty="0">
              <a:solidFill>
                <a:schemeClr val="bg1"/>
              </a:solidFill>
            </a:endParaRPr>
          </a:p>
        </p:txBody>
      </p:sp>
      <p:sp>
        <p:nvSpPr>
          <p:cNvPr id="3" name="TextBox 2">
            <a:extLst>
              <a:ext uri="{FF2B5EF4-FFF2-40B4-BE49-F238E27FC236}">
                <a16:creationId xmlns:a16="http://schemas.microsoft.com/office/drawing/2014/main" id="{7F06B34A-E5BF-5461-9830-BBAB1524A974}"/>
              </a:ext>
            </a:extLst>
          </p:cNvPr>
          <p:cNvSpPr txBox="1"/>
          <p:nvPr/>
        </p:nvSpPr>
        <p:spPr>
          <a:xfrm>
            <a:off x="316194" y="1322578"/>
            <a:ext cx="11419422" cy="5016758"/>
          </a:xfrm>
          <a:prstGeom prst="rect">
            <a:avLst/>
          </a:prstGeom>
          <a:noFill/>
        </p:spPr>
        <p:txBody>
          <a:bodyPr wrap="square">
            <a:spAutoFit/>
          </a:bodyPr>
          <a:lstStyle/>
          <a:p>
            <a:pPr marL="457200" indent="-457200">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Someone doing work of </a:t>
            </a:r>
            <a:r>
              <a:rPr lang="en-US" sz="3200" b="1" dirty="0">
                <a:effectLst/>
                <a:latin typeface="Calibri" panose="020F0502020204030204" pitchFamily="34" charset="0"/>
                <a:ea typeface="Calibri" panose="020F0502020204030204" pitchFamily="34" charset="0"/>
                <a:cs typeface="Calibri" panose="020F0502020204030204" pitchFamily="34" charset="0"/>
              </a:rPr>
              <a:t>similar</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a:effectLst/>
                <a:latin typeface="Calibri" panose="020F0502020204030204" pitchFamily="34" charset="0"/>
                <a:ea typeface="Calibri" panose="020F0502020204030204" pitchFamily="34" charset="0"/>
                <a:cs typeface="Calibri" panose="020F0502020204030204" pitchFamily="34" charset="0"/>
              </a:rPr>
              <a:t>value </a:t>
            </a:r>
            <a:r>
              <a:rPr lang="en-US" sz="3200" dirty="0">
                <a:effectLst/>
                <a:latin typeface="Calibri" panose="020F0502020204030204" pitchFamily="34" charset="0"/>
                <a:ea typeface="Calibri" panose="020F0502020204030204" pitchFamily="34" charset="0"/>
                <a:cs typeface="Calibri" panose="020F0502020204030204" pitchFamily="34" charset="0"/>
              </a:rPr>
              <a:t>(not necessarily duties) but in a </a:t>
            </a:r>
            <a:r>
              <a:rPr lang="en-US" sz="3200" b="1" dirty="0">
                <a:effectLst/>
                <a:latin typeface="Calibri" panose="020F0502020204030204" pitchFamily="34" charset="0"/>
                <a:ea typeface="Calibri" panose="020F0502020204030204" pitchFamily="34" charset="0"/>
                <a:cs typeface="Calibri" panose="020F0502020204030204" pitchFamily="34" charset="0"/>
              </a:rPr>
              <a:t>male dominated </a:t>
            </a:r>
            <a:r>
              <a:rPr lang="en-US" sz="3200" dirty="0">
                <a:effectLst/>
                <a:latin typeface="Calibri" panose="020F0502020204030204" pitchFamily="34" charset="0"/>
                <a:ea typeface="Calibri" panose="020F0502020204030204" pitchFamily="34" charset="0"/>
                <a:cs typeface="Calibri" panose="020F0502020204030204" pitchFamily="34" charset="0"/>
              </a:rPr>
              <a:t>occupation.</a:t>
            </a:r>
          </a:p>
          <a:p>
            <a:pPr marL="457200" indent="-457200">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Comparators for the PS</a:t>
            </a:r>
            <a:r>
              <a:rPr lang="en-US" sz="3200" dirty="0">
                <a:latin typeface="Calibri" panose="020F0502020204030204" pitchFamily="34" charset="0"/>
                <a:ea typeface="Calibri" panose="020F0502020204030204" pitchFamily="34" charset="0"/>
                <a:cs typeface="Calibri" panose="020F0502020204030204" pitchFamily="34" charset="0"/>
              </a:rPr>
              <a:t>A  DHB Admin/Clerical claim:</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Customs Officers.</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Fisheries Officers. </a:t>
            </a:r>
          </a:p>
          <a:p>
            <a:pPr marL="914400" lvl="1" indent="-457200">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Mechanical Engineers.</a:t>
            </a:r>
            <a:endParaRPr lang="en-US" sz="3200" b="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We get to save some time by using comparators from other claims (if appropriate).</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Comparators in the APHST claim will be confidential until ratification.</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68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09DBF2BD-08B7-4324-9BED-E9F4A89B542F}"/>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0088359" y="0"/>
            <a:ext cx="2103641" cy="1101046"/>
          </a:xfrm>
        </p:spPr>
      </p:pic>
      <p:pic>
        <p:nvPicPr>
          <p:cNvPr id="6" name="Content Placeholder 4" descr="Logo&#10;&#10;Description automatically generated">
            <a:extLst>
              <a:ext uri="{FF2B5EF4-FFF2-40B4-BE49-F238E27FC236}">
                <a16:creationId xmlns:a16="http://schemas.microsoft.com/office/drawing/2014/main" id="{1FD6AF31-179D-4BAE-B3B8-6D93E9D7323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75314" b="71394"/>
          <a:stretch/>
        </p:blipFill>
        <p:spPr>
          <a:xfrm>
            <a:off x="1" y="0"/>
            <a:ext cx="10092600" cy="1101047"/>
          </a:xfrm>
          <a:prstGeom prst="rect">
            <a:avLst/>
          </a:prstGeom>
        </p:spPr>
      </p:pic>
      <p:sp>
        <p:nvSpPr>
          <p:cNvPr id="4" name="Rectangle 1">
            <a:extLst>
              <a:ext uri="{FF2B5EF4-FFF2-40B4-BE49-F238E27FC236}">
                <a16:creationId xmlns:a16="http://schemas.microsoft.com/office/drawing/2014/main" id="{252E43C6-B839-48FF-A519-9DFE2C7F81EB}"/>
              </a:ext>
            </a:extLst>
          </p:cNvPr>
          <p:cNvSpPr>
            <a:spLocks noChangeArrowheads="1"/>
          </p:cNvSpPr>
          <p:nvPr/>
        </p:nvSpPr>
        <p:spPr bwMode="auto">
          <a:xfrm>
            <a:off x="2422525" y="1988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E29659C7-20F3-7CEC-D8A3-B1A0751030C1}"/>
              </a:ext>
            </a:extLst>
          </p:cNvPr>
          <p:cNvSpPr>
            <a:spLocks noGrp="1"/>
          </p:cNvSpPr>
          <p:nvPr>
            <p:ph type="title"/>
          </p:nvPr>
        </p:nvSpPr>
        <p:spPr>
          <a:xfrm>
            <a:off x="316194" y="1"/>
            <a:ext cx="7672766" cy="1101046"/>
          </a:xfrm>
        </p:spPr>
        <p:txBody>
          <a:bodyPr>
            <a:normAutofit/>
          </a:bodyPr>
          <a:lstStyle/>
          <a:p>
            <a:r>
              <a:rPr lang="en-US" dirty="0">
                <a:solidFill>
                  <a:schemeClr val="bg1"/>
                </a:solidFill>
              </a:rPr>
              <a:t>Other things you should know.</a:t>
            </a:r>
            <a:endParaRPr lang="en-GB" dirty="0">
              <a:solidFill>
                <a:schemeClr val="bg1"/>
              </a:solidFill>
            </a:endParaRPr>
          </a:p>
        </p:txBody>
      </p:sp>
      <p:sp>
        <p:nvSpPr>
          <p:cNvPr id="3" name="TextBox 2">
            <a:extLst>
              <a:ext uri="{FF2B5EF4-FFF2-40B4-BE49-F238E27FC236}">
                <a16:creationId xmlns:a16="http://schemas.microsoft.com/office/drawing/2014/main" id="{7F06B34A-E5BF-5461-9830-BBAB1524A974}"/>
              </a:ext>
            </a:extLst>
          </p:cNvPr>
          <p:cNvSpPr txBox="1"/>
          <p:nvPr/>
        </p:nvSpPr>
        <p:spPr>
          <a:xfrm>
            <a:off x="316194" y="1322578"/>
            <a:ext cx="11419422" cy="5509200"/>
          </a:xfrm>
          <a:prstGeom prst="rect">
            <a:avLst/>
          </a:prstGeom>
          <a:noFill/>
        </p:spPr>
        <p:txBody>
          <a:bodyPr wrap="square">
            <a:spAutoFit/>
          </a:bodyPr>
          <a:lstStyle/>
          <a:p>
            <a:pPr marL="457200" indent="-457200">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We cannot strike. </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Employment Relations Act 2000 vs. Equal Pay Amendment Act 2020.</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What can we do to show our power instead?</a:t>
            </a:r>
          </a:p>
          <a:p>
            <a:pPr lvl="1"/>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Pay Equity is more rooted in co-operation than MECA bargaining. Unions and Govt have agreed that this has to be resolved, and are working together to resolve it.</a:t>
            </a:r>
          </a:p>
          <a:p>
            <a:pPr marL="457200" indent="-457200">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There could still be some disagreement – so we need to be ready.</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593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09DBF2BD-08B7-4324-9BED-E9F4A89B542F}"/>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0088359" y="0"/>
            <a:ext cx="2103641" cy="1101046"/>
          </a:xfrm>
        </p:spPr>
      </p:pic>
      <p:pic>
        <p:nvPicPr>
          <p:cNvPr id="6" name="Content Placeholder 4" descr="Logo&#10;&#10;Description automatically generated">
            <a:extLst>
              <a:ext uri="{FF2B5EF4-FFF2-40B4-BE49-F238E27FC236}">
                <a16:creationId xmlns:a16="http://schemas.microsoft.com/office/drawing/2014/main" id="{1FD6AF31-179D-4BAE-B3B8-6D93E9D7323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75314" b="71394"/>
          <a:stretch/>
        </p:blipFill>
        <p:spPr>
          <a:xfrm>
            <a:off x="1" y="0"/>
            <a:ext cx="10092600" cy="1101047"/>
          </a:xfrm>
          <a:prstGeom prst="rect">
            <a:avLst/>
          </a:prstGeom>
        </p:spPr>
      </p:pic>
      <p:sp>
        <p:nvSpPr>
          <p:cNvPr id="4" name="Rectangle 1">
            <a:extLst>
              <a:ext uri="{FF2B5EF4-FFF2-40B4-BE49-F238E27FC236}">
                <a16:creationId xmlns:a16="http://schemas.microsoft.com/office/drawing/2014/main" id="{252E43C6-B839-48FF-A519-9DFE2C7F81EB}"/>
              </a:ext>
            </a:extLst>
          </p:cNvPr>
          <p:cNvSpPr>
            <a:spLocks noChangeArrowheads="1"/>
          </p:cNvSpPr>
          <p:nvPr/>
        </p:nvSpPr>
        <p:spPr bwMode="auto">
          <a:xfrm>
            <a:off x="2422525" y="1988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E29659C7-20F3-7CEC-D8A3-B1A0751030C1}"/>
              </a:ext>
            </a:extLst>
          </p:cNvPr>
          <p:cNvSpPr>
            <a:spLocks noGrp="1"/>
          </p:cNvSpPr>
          <p:nvPr>
            <p:ph type="title"/>
          </p:nvPr>
        </p:nvSpPr>
        <p:spPr>
          <a:xfrm>
            <a:off x="316194" y="1"/>
            <a:ext cx="7672766" cy="1101046"/>
          </a:xfrm>
        </p:spPr>
        <p:txBody>
          <a:bodyPr>
            <a:normAutofit/>
          </a:bodyPr>
          <a:lstStyle/>
          <a:p>
            <a:r>
              <a:rPr lang="en-US" dirty="0">
                <a:solidFill>
                  <a:schemeClr val="bg1"/>
                </a:solidFill>
              </a:rPr>
              <a:t>Our campaign.</a:t>
            </a:r>
            <a:endParaRPr lang="en-GB" dirty="0">
              <a:solidFill>
                <a:schemeClr val="bg1"/>
              </a:solidFill>
            </a:endParaRPr>
          </a:p>
        </p:txBody>
      </p:sp>
      <p:sp>
        <p:nvSpPr>
          <p:cNvPr id="3" name="TextBox 2">
            <a:extLst>
              <a:ext uri="{FF2B5EF4-FFF2-40B4-BE49-F238E27FC236}">
                <a16:creationId xmlns:a16="http://schemas.microsoft.com/office/drawing/2014/main" id="{7F06B34A-E5BF-5461-9830-BBAB1524A974}"/>
              </a:ext>
            </a:extLst>
          </p:cNvPr>
          <p:cNvSpPr txBox="1"/>
          <p:nvPr/>
        </p:nvSpPr>
        <p:spPr>
          <a:xfrm>
            <a:off x="316194" y="1322578"/>
            <a:ext cx="11419422" cy="4524315"/>
          </a:xfrm>
          <a:prstGeom prst="rect">
            <a:avLst/>
          </a:prstGeom>
          <a:noFill/>
        </p:spPr>
        <p:txBody>
          <a:bodyPr wrap="square">
            <a:spAutoFit/>
          </a:bodyPr>
          <a:lstStyle/>
          <a:p>
            <a:pPr marL="457200" indent="-457200">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The most important goal is education. </a:t>
            </a:r>
          </a:p>
          <a:p>
            <a:pPr marL="457200" indent="-457200">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If something goes wrong, we have to be ready to show our power. </a:t>
            </a:r>
          </a:p>
          <a:p>
            <a:pPr marL="457200" indent="-457200">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You are in control. Tell us what you need, and how we can support you to do it.</a:t>
            </a:r>
          </a:p>
          <a:p>
            <a:pPr marL="457200" indent="-457200">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PSA merch: www.sigpromo.wip.co.nz/psa  </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321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09DBF2BD-08B7-4324-9BED-E9F4A89B542F}"/>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0088359" y="0"/>
            <a:ext cx="2103641" cy="1101046"/>
          </a:xfrm>
        </p:spPr>
      </p:pic>
      <p:pic>
        <p:nvPicPr>
          <p:cNvPr id="6" name="Content Placeholder 4" descr="Logo&#10;&#10;Description automatically generated">
            <a:extLst>
              <a:ext uri="{FF2B5EF4-FFF2-40B4-BE49-F238E27FC236}">
                <a16:creationId xmlns:a16="http://schemas.microsoft.com/office/drawing/2014/main" id="{1FD6AF31-179D-4BAE-B3B8-6D93E9D7323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75314" b="71394"/>
          <a:stretch/>
        </p:blipFill>
        <p:spPr>
          <a:xfrm>
            <a:off x="1" y="0"/>
            <a:ext cx="10092600" cy="1101047"/>
          </a:xfrm>
          <a:prstGeom prst="rect">
            <a:avLst/>
          </a:prstGeom>
        </p:spPr>
      </p:pic>
      <p:sp>
        <p:nvSpPr>
          <p:cNvPr id="4" name="Rectangle 1">
            <a:extLst>
              <a:ext uri="{FF2B5EF4-FFF2-40B4-BE49-F238E27FC236}">
                <a16:creationId xmlns:a16="http://schemas.microsoft.com/office/drawing/2014/main" id="{252E43C6-B839-48FF-A519-9DFE2C7F81EB}"/>
              </a:ext>
            </a:extLst>
          </p:cNvPr>
          <p:cNvSpPr>
            <a:spLocks noChangeArrowheads="1"/>
          </p:cNvSpPr>
          <p:nvPr/>
        </p:nvSpPr>
        <p:spPr bwMode="auto">
          <a:xfrm>
            <a:off x="2422525" y="1988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May be an image of 3 people, food and indoor">
            <a:extLst>
              <a:ext uri="{FF2B5EF4-FFF2-40B4-BE49-F238E27FC236}">
                <a16:creationId xmlns:a16="http://schemas.microsoft.com/office/drawing/2014/main" id="{BD124BEC-58C7-E3C2-8B2B-596CE2C34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94" y="4109011"/>
            <a:ext cx="1974931" cy="26332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1 person and standing">
            <a:extLst>
              <a:ext uri="{FF2B5EF4-FFF2-40B4-BE49-F238E27FC236}">
                <a16:creationId xmlns:a16="http://schemas.microsoft.com/office/drawing/2014/main" id="{4D5F42FD-0E0B-02E6-BB33-AF6A548B01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7084" y="4109011"/>
            <a:ext cx="2192076" cy="26400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y be an image of 7 people, people standing and outdoors">
            <a:extLst>
              <a:ext uri="{FF2B5EF4-FFF2-40B4-BE49-F238E27FC236}">
                <a16:creationId xmlns:a16="http://schemas.microsoft.com/office/drawing/2014/main" id="{E58ED049-2437-DEBC-A235-F6204B5975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7973" y="4109011"/>
            <a:ext cx="2192076" cy="26283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people holding signs&#10;&#10;Description automatically generated with low confidence">
            <a:extLst>
              <a:ext uri="{FF2B5EF4-FFF2-40B4-BE49-F238E27FC236}">
                <a16:creationId xmlns:a16="http://schemas.microsoft.com/office/drawing/2014/main" id="{DFA87EAA-EB45-393D-31FE-7EEC001673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9201" y="4109011"/>
            <a:ext cx="3926895" cy="2617930"/>
          </a:xfrm>
          <a:prstGeom prst="rect">
            <a:avLst/>
          </a:prstGeom>
        </p:spPr>
      </p:pic>
      <p:sp>
        <p:nvSpPr>
          <p:cNvPr id="8" name="TextBox 7">
            <a:extLst>
              <a:ext uri="{FF2B5EF4-FFF2-40B4-BE49-F238E27FC236}">
                <a16:creationId xmlns:a16="http://schemas.microsoft.com/office/drawing/2014/main" id="{2671B0C2-BCAD-68DA-FAD2-647C53C9C63E}"/>
              </a:ext>
            </a:extLst>
          </p:cNvPr>
          <p:cNvSpPr txBox="1"/>
          <p:nvPr/>
        </p:nvSpPr>
        <p:spPr>
          <a:xfrm>
            <a:off x="2947083" y="1116823"/>
            <a:ext cx="5671595" cy="646331"/>
          </a:xfrm>
          <a:prstGeom prst="rect">
            <a:avLst/>
          </a:prstGeom>
          <a:noFill/>
        </p:spPr>
        <p:txBody>
          <a:bodyPr wrap="square" rtlCol="0">
            <a:spAutoFit/>
          </a:bodyPr>
          <a:lstStyle/>
          <a:p>
            <a:r>
              <a:rPr lang="en-US" sz="3600" b="1" dirty="0">
                <a:solidFill>
                  <a:schemeClr val="accent2"/>
                </a:solidFill>
              </a:rPr>
              <a:t>ORANGE</a:t>
            </a:r>
            <a:r>
              <a:rPr lang="en-US" sz="3600" b="1" dirty="0"/>
              <a:t> </a:t>
            </a:r>
            <a:r>
              <a:rPr lang="en-US" sz="3600" b="1" dirty="0">
                <a:solidFill>
                  <a:srgbClr val="EE30BC"/>
                </a:solidFill>
              </a:rPr>
              <a:t>AND PINK </a:t>
            </a:r>
            <a:r>
              <a:rPr lang="en-US" sz="3600" b="1" dirty="0">
                <a:solidFill>
                  <a:schemeClr val="accent2"/>
                </a:solidFill>
              </a:rPr>
              <a:t>F</a:t>
            </a:r>
            <a:r>
              <a:rPr lang="en-US" sz="3600" b="1" dirty="0">
                <a:solidFill>
                  <a:srgbClr val="EE30BC"/>
                </a:solidFill>
              </a:rPr>
              <a:t>R</a:t>
            </a:r>
            <a:r>
              <a:rPr lang="en-US" sz="3600" b="1" dirty="0">
                <a:solidFill>
                  <a:schemeClr val="accent2"/>
                </a:solidFill>
              </a:rPr>
              <a:t>I</a:t>
            </a:r>
            <a:r>
              <a:rPr lang="en-US" sz="3600" b="1" dirty="0">
                <a:solidFill>
                  <a:srgbClr val="EE30BC"/>
                </a:solidFill>
              </a:rPr>
              <a:t>D</a:t>
            </a:r>
            <a:r>
              <a:rPr lang="en-US" sz="3600" b="1" dirty="0">
                <a:solidFill>
                  <a:schemeClr val="accent2"/>
                </a:solidFill>
              </a:rPr>
              <a:t>A</a:t>
            </a:r>
            <a:r>
              <a:rPr lang="en-US" sz="3600" b="1" dirty="0">
                <a:solidFill>
                  <a:srgbClr val="EE30BC"/>
                </a:solidFill>
              </a:rPr>
              <a:t>Y</a:t>
            </a:r>
            <a:r>
              <a:rPr lang="en-US" sz="3600" b="1" dirty="0">
                <a:solidFill>
                  <a:schemeClr val="accent2"/>
                </a:solidFill>
              </a:rPr>
              <a:t>S</a:t>
            </a:r>
            <a:r>
              <a:rPr lang="en-US" sz="3600" b="1" dirty="0">
                <a:solidFill>
                  <a:srgbClr val="EE30BC"/>
                </a:solidFill>
              </a:rPr>
              <a:t>!</a:t>
            </a:r>
            <a:endParaRPr lang="en-GB" sz="3600" b="1" dirty="0">
              <a:solidFill>
                <a:srgbClr val="EE30BC"/>
              </a:solidFill>
            </a:endParaRPr>
          </a:p>
        </p:txBody>
      </p:sp>
      <p:sp>
        <p:nvSpPr>
          <p:cNvPr id="15" name="TextBox 14">
            <a:extLst>
              <a:ext uri="{FF2B5EF4-FFF2-40B4-BE49-F238E27FC236}">
                <a16:creationId xmlns:a16="http://schemas.microsoft.com/office/drawing/2014/main" id="{CEB13A85-6270-DA00-DCFD-59F99E6292C4}"/>
              </a:ext>
            </a:extLst>
          </p:cNvPr>
          <p:cNvSpPr txBox="1"/>
          <p:nvPr/>
        </p:nvSpPr>
        <p:spPr>
          <a:xfrm>
            <a:off x="720795" y="1947359"/>
            <a:ext cx="4452577" cy="400110"/>
          </a:xfrm>
          <a:prstGeom prst="rect">
            <a:avLst/>
          </a:prstGeom>
          <a:noFill/>
        </p:spPr>
        <p:txBody>
          <a:bodyPr wrap="square" rtlCol="0">
            <a:spAutoFit/>
          </a:bodyPr>
          <a:lstStyle/>
          <a:p>
            <a:r>
              <a:rPr lang="en-US" sz="2000" b="1" dirty="0">
                <a:solidFill>
                  <a:schemeClr val="accent2"/>
                </a:solidFill>
              </a:rPr>
              <a:t>Put up posters, signs and decorations!</a:t>
            </a:r>
            <a:endParaRPr lang="en-GB" sz="2000" b="1" dirty="0">
              <a:solidFill>
                <a:srgbClr val="EE30BC"/>
              </a:solidFill>
            </a:endParaRPr>
          </a:p>
        </p:txBody>
      </p:sp>
      <p:sp>
        <p:nvSpPr>
          <p:cNvPr id="17" name="TextBox 16">
            <a:extLst>
              <a:ext uri="{FF2B5EF4-FFF2-40B4-BE49-F238E27FC236}">
                <a16:creationId xmlns:a16="http://schemas.microsoft.com/office/drawing/2014/main" id="{C96FE0D9-4F34-5BA2-41FF-329A6D268FF0}"/>
              </a:ext>
            </a:extLst>
          </p:cNvPr>
          <p:cNvSpPr txBox="1"/>
          <p:nvPr/>
        </p:nvSpPr>
        <p:spPr>
          <a:xfrm>
            <a:off x="1074477" y="2363245"/>
            <a:ext cx="4452577" cy="400110"/>
          </a:xfrm>
          <a:prstGeom prst="rect">
            <a:avLst/>
          </a:prstGeom>
          <a:noFill/>
        </p:spPr>
        <p:txBody>
          <a:bodyPr wrap="square" rtlCol="0">
            <a:spAutoFit/>
          </a:bodyPr>
          <a:lstStyle/>
          <a:p>
            <a:r>
              <a:rPr lang="en-US" sz="2000" b="1" dirty="0">
                <a:solidFill>
                  <a:srgbClr val="EE30BC"/>
                </a:solidFill>
              </a:rPr>
              <a:t>Shared morning teas/lunches!</a:t>
            </a:r>
            <a:endParaRPr lang="en-GB" sz="2000" b="1" dirty="0">
              <a:solidFill>
                <a:srgbClr val="EE30BC"/>
              </a:solidFill>
            </a:endParaRPr>
          </a:p>
        </p:txBody>
      </p:sp>
      <p:sp>
        <p:nvSpPr>
          <p:cNvPr id="18" name="TextBox 17">
            <a:extLst>
              <a:ext uri="{FF2B5EF4-FFF2-40B4-BE49-F238E27FC236}">
                <a16:creationId xmlns:a16="http://schemas.microsoft.com/office/drawing/2014/main" id="{9C16887E-7555-6391-35C8-9BC5F78C3E47}"/>
              </a:ext>
            </a:extLst>
          </p:cNvPr>
          <p:cNvSpPr txBox="1"/>
          <p:nvPr/>
        </p:nvSpPr>
        <p:spPr>
          <a:xfrm>
            <a:off x="493252" y="2841987"/>
            <a:ext cx="4680120" cy="400110"/>
          </a:xfrm>
          <a:prstGeom prst="rect">
            <a:avLst/>
          </a:prstGeom>
          <a:noFill/>
        </p:spPr>
        <p:txBody>
          <a:bodyPr wrap="square" rtlCol="0">
            <a:spAutoFit/>
          </a:bodyPr>
          <a:lstStyle/>
          <a:p>
            <a:r>
              <a:rPr lang="en-US" sz="2000" b="1" dirty="0">
                <a:solidFill>
                  <a:schemeClr val="accent2"/>
                </a:solidFill>
              </a:rPr>
              <a:t>Sign waving before/after work or at lunch!</a:t>
            </a:r>
            <a:endParaRPr lang="en-GB" sz="2000" b="1" dirty="0">
              <a:solidFill>
                <a:schemeClr val="accent2"/>
              </a:solidFill>
            </a:endParaRPr>
          </a:p>
        </p:txBody>
      </p:sp>
      <p:sp>
        <p:nvSpPr>
          <p:cNvPr id="19" name="TextBox 18">
            <a:extLst>
              <a:ext uri="{FF2B5EF4-FFF2-40B4-BE49-F238E27FC236}">
                <a16:creationId xmlns:a16="http://schemas.microsoft.com/office/drawing/2014/main" id="{119E9469-E3E7-FD20-66DE-A7202A51D25A}"/>
              </a:ext>
            </a:extLst>
          </p:cNvPr>
          <p:cNvSpPr txBox="1"/>
          <p:nvPr/>
        </p:nvSpPr>
        <p:spPr>
          <a:xfrm>
            <a:off x="5673619" y="1943498"/>
            <a:ext cx="6088283" cy="400110"/>
          </a:xfrm>
          <a:prstGeom prst="rect">
            <a:avLst/>
          </a:prstGeom>
          <a:noFill/>
        </p:spPr>
        <p:txBody>
          <a:bodyPr wrap="square" rtlCol="0">
            <a:spAutoFit/>
          </a:bodyPr>
          <a:lstStyle/>
          <a:p>
            <a:r>
              <a:rPr lang="en-US" sz="2000" b="1" dirty="0">
                <a:solidFill>
                  <a:srgbClr val="EE30BC"/>
                </a:solidFill>
              </a:rPr>
              <a:t>Wear orange and pink (PSA merch or source your own)! </a:t>
            </a:r>
            <a:endParaRPr lang="en-GB" sz="2000" b="1" dirty="0">
              <a:solidFill>
                <a:srgbClr val="EE30BC"/>
              </a:solidFill>
            </a:endParaRPr>
          </a:p>
        </p:txBody>
      </p:sp>
      <p:sp>
        <p:nvSpPr>
          <p:cNvPr id="20" name="TextBox 19">
            <a:extLst>
              <a:ext uri="{FF2B5EF4-FFF2-40B4-BE49-F238E27FC236}">
                <a16:creationId xmlns:a16="http://schemas.microsoft.com/office/drawing/2014/main" id="{9E965740-47EE-D377-2293-8EA6339AE2E5}"/>
              </a:ext>
            </a:extLst>
          </p:cNvPr>
          <p:cNvSpPr txBox="1"/>
          <p:nvPr/>
        </p:nvSpPr>
        <p:spPr>
          <a:xfrm>
            <a:off x="3554027" y="1614062"/>
            <a:ext cx="4814470" cy="400110"/>
          </a:xfrm>
          <a:prstGeom prst="rect">
            <a:avLst/>
          </a:prstGeom>
          <a:noFill/>
        </p:spPr>
        <p:txBody>
          <a:bodyPr wrap="square" rtlCol="0">
            <a:spAutoFit/>
          </a:bodyPr>
          <a:lstStyle/>
          <a:p>
            <a:r>
              <a:rPr lang="en-US" sz="2000" b="1" dirty="0">
                <a:solidFill>
                  <a:schemeClr val="accent2"/>
                </a:solidFill>
              </a:rPr>
              <a:t>GET </a:t>
            </a:r>
            <a:r>
              <a:rPr lang="en-US" sz="2000" b="1" dirty="0">
                <a:solidFill>
                  <a:srgbClr val="EE30BC"/>
                </a:solidFill>
              </a:rPr>
              <a:t>YOUR</a:t>
            </a:r>
            <a:r>
              <a:rPr lang="en-US" sz="2000" b="1" dirty="0">
                <a:solidFill>
                  <a:schemeClr val="accent2"/>
                </a:solidFill>
              </a:rPr>
              <a:t> WHOLE </a:t>
            </a:r>
            <a:r>
              <a:rPr lang="en-US" sz="2000" b="1" dirty="0">
                <a:solidFill>
                  <a:srgbClr val="EE30BC"/>
                </a:solidFill>
              </a:rPr>
              <a:t>WORKPLACE</a:t>
            </a:r>
            <a:r>
              <a:rPr lang="en-US" sz="2000" b="1" dirty="0">
                <a:solidFill>
                  <a:schemeClr val="accent2"/>
                </a:solidFill>
              </a:rPr>
              <a:t> INVOLVED</a:t>
            </a:r>
            <a:r>
              <a:rPr lang="en-US" sz="2000" b="1" dirty="0">
                <a:solidFill>
                  <a:srgbClr val="EE30BC"/>
                </a:solidFill>
              </a:rPr>
              <a:t>!</a:t>
            </a:r>
            <a:endParaRPr lang="en-GB" sz="2000" b="1" dirty="0">
              <a:solidFill>
                <a:srgbClr val="EE30BC"/>
              </a:solidFill>
            </a:endParaRPr>
          </a:p>
        </p:txBody>
      </p:sp>
      <p:sp>
        <p:nvSpPr>
          <p:cNvPr id="21" name="TextBox 20">
            <a:extLst>
              <a:ext uri="{FF2B5EF4-FFF2-40B4-BE49-F238E27FC236}">
                <a16:creationId xmlns:a16="http://schemas.microsoft.com/office/drawing/2014/main" id="{6BF7F775-638E-AAF6-CADB-540821C4AD60}"/>
              </a:ext>
            </a:extLst>
          </p:cNvPr>
          <p:cNvSpPr txBox="1"/>
          <p:nvPr/>
        </p:nvSpPr>
        <p:spPr>
          <a:xfrm>
            <a:off x="5440488" y="2375160"/>
            <a:ext cx="6412374" cy="400110"/>
          </a:xfrm>
          <a:prstGeom prst="rect">
            <a:avLst/>
          </a:prstGeom>
          <a:noFill/>
        </p:spPr>
        <p:txBody>
          <a:bodyPr wrap="square" rtlCol="0">
            <a:spAutoFit/>
          </a:bodyPr>
          <a:lstStyle/>
          <a:p>
            <a:pPr algn="ctr"/>
            <a:r>
              <a:rPr lang="en-US" sz="2000" b="1" dirty="0">
                <a:solidFill>
                  <a:schemeClr val="accent2"/>
                </a:solidFill>
              </a:rPr>
              <a:t>Take photos and post on social media!</a:t>
            </a:r>
            <a:endParaRPr lang="en-GB" sz="2000" b="1" dirty="0">
              <a:solidFill>
                <a:schemeClr val="accent2"/>
              </a:solidFill>
            </a:endParaRPr>
          </a:p>
        </p:txBody>
      </p:sp>
      <p:sp>
        <p:nvSpPr>
          <p:cNvPr id="22" name="TextBox 21">
            <a:extLst>
              <a:ext uri="{FF2B5EF4-FFF2-40B4-BE49-F238E27FC236}">
                <a16:creationId xmlns:a16="http://schemas.microsoft.com/office/drawing/2014/main" id="{ABA08430-250E-3F9E-DB62-DF02922D39D7}"/>
              </a:ext>
            </a:extLst>
          </p:cNvPr>
          <p:cNvSpPr txBox="1"/>
          <p:nvPr/>
        </p:nvSpPr>
        <p:spPr>
          <a:xfrm>
            <a:off x="5555050" y="2820671"/>
            <a:ext cx="6088283" cy="707886"/>
          </a:xfrm>
          <a:prstGeom prst="rect">
            <a:avLst/>
          </a:prstGeom>
          <a:noFill/>
        </p:spPr>
        <p:txBody>
          <a:bodyPr wrap="square" rtlCol="0">
            <a:spAutoFit/>
          </a:bodyPr>
          <a:lstStyle/>
          <a:p>
            <a:pPr algn="ctr"/>
            <a:r>
              <a:rPr lang="en-US" sz="2000" b="1" dirty="0">
                <a:solidFill>
                  <a:srgbClr val="EE30BC"/>
                </a:solidFill>
              </a:rPr>
              <a:t>What do you want to do? Get creative, and let us know how we can help!</a:t>
            </a:r>
            <a:endParaRPr lang="en-GB" sz="2000" b="1" dirty="0">
              <a:solidFill>
                <a:srgbClr val="EE30BC"/>
              </a:solidFill>
            </a:endParaRPr>
          </a:p>
        </p:txBody>
      </p:sp>
      <p:sp>
        <p:nvSpPr>
          <p:cNvPr id="23" name="TextBox 22">
            <a:extLst>
              <a:ext uri="{FF2B5EF4-FFF2-40B4-BE49-F238E27FC236}">
                <a16:creationId xmlns:a16="http://schemas.microsoft.com/office/drawing/2014/main" id="{64D901E0-B0CC-AB92-F736-6B46A8579375}"/>
              </a:ext>
            </a:extLst>
          </p:cNvPr>
          <p:cNvSpPr txBox="1"/>
          <p:nvPr/>
        </p:nvSpPr>
        <p:spPr>
          <a:xfrm>
            <a:off x="316193" y="3573958"/>
            <a:ext cx="11709903" cy="400110"/>
          </a:xfrm>
          <a:prstGeom prst="rect">
            <a:avLst/>
          </a:prstGeom>
          <a:noFill/>
        </p:spPr>
        <p:txBody>
          <a:bodyPr wrap="square" rtlCol="0">
            <a:spAutoFit/>
          </a:bodyPr>
          <a:lstStyle/>
          <a:p>
            <a:pPr algn="ctr"/>
            <a:r>
              <a:rPr lang="en-US" sz="2000" b="1" dirty="0">
                <a:solidFill>
                  <a:schemeClr val="accent2"/>
                </a:solidFill>
              </a:rPr>
              <a:t>Make sure that there are not barriers to participation. Getting involved should be easy.</a:t>
            </a:r>
            <a:endParaRPr lang="en-GB" sz="2000" b="1" dirty="0">
              <a:solidFill>
                <a:schemeClr val="accent2"/>
              </a:solidFill>
            </a:endParaRPr>
          </a:p>
        </p:txBody>
      </p:sp>
    </p:spTree>
    <p:extLst>
      <p:ext uri="{BB962C8B-B14F-4D97-AF65-F5344CB8AC3E}">
        <p14:creationId xmlns:p14="http://schemas.microsoft.com/office/powerpoint/2010/main" val="1282759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09DBF2BD-08B7-4324-9BED-E9F4A89B542F}"/>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0088359" y="0"/>
            <a:ext cx="2103641" cy="1101046"/>
          </a:xfrm>
        </p:spPr>
      </p:pic>
      <p:pic>
        <p:nvPicPr>
          <p:cNvPr id="6" name="Content Placeholder 4" descr="Logo&#10;&#10;Description automatically generated">
            <a:extLst>
              <a:ext uri="{FF2B5EF4-FFF2-40B4-BE49-F238E27FC236}">
                <a16:creationId xmlns:a16="http://schemas.microsoft.com/office/drawing/2014/main" id="{1FD6AF31-179D-4BAE-B3B8-6D93E9D7323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75314" b="71394"/>
          <a:stretch/>
        </p:blipFill>
        <p:spPr>
          <a:xfrm>
            <a:off x="1" y="0"/>
            <a:ext cx="10092600" cy="1101047"/>
          </a:xfrm>
          <a:prstGeom prst="rect">
            <a:avLst/>
          </a:prstGeom>
        </p:spPr>
      </p:pic>
      <p:sp>
        <p:nvSpPr>
          <p:cNvPr id="4" name="Rectangle 1">
            <a:extLst>
              <a:ext uri="{FF2B5EF4-FFF2-40B4-BE49-F238E27FC236}">
                <a16:creationId xmlns:a16="http://schemas.microsoft.com/office/drawing/2014/main" id="{252E43C6-B839-48FF-A519-9DFE2C7F81EB}"/>
              </a:ext>
            </a:extLst>
          </p:cNvPr>
          <p:cNvSpPr>
            <a:spLocks noChangeArrowheads="1"/>
          </p:cNvSpPr>
          <p:nvPr/>
        </p:nvSpPr>
        <p:spPr bwMode="auto">
          <a:xfrm>
            <a:off x="2422525" y="1988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E29659C7-20F3-7CEC-D8A3-B1A0751030C1}"/>
              </a:ext>
            </a:extLst>
          </p:cNvPr>
          <p:cNvSpPr>
            <a:spLocks noGrp="1"/>
          </p:cNvSpPr>
          <p:nvPr>
            <p:ph type="title"/>
          </p:nvPr>
        </p:nvSpPr>
        <p:spPr>
          <a:xfrm>
            <a:off x="316194" y="1"/>
            <a:ext cx="7672766" cy="1101046"/>
          </a:xfrm>
        </p:spPr>
        <p:txBody>
          <a:bodyPr>
            <a:normAutofit/>
          </a:bodyPr>
          <a:lstStyle/>
          <a:p>
            <a:r>
              <a:rPr lang="en-US" dirty="0">
                <a:solidFill>
                  <a:schemeClr val="bg1"/>
                </a:solidFill>
              </a:rPr>
              <a:t>How to find out more:</a:t>
            </a:r>
            <a:endParaRPr lang="en-GB" dirty="0">
              <a:solidFill>
                <a:schemeClr val="bg1"/>
              </a:solidFill>
            </a:endParaRPr>
          </a:p>
        </p:txBody>
      </p:sp>
      <p:sp>
        <p:nvSpPr>
          <p:cNvPr id="3" name="TextBox 2">
            <a:extLst>
              <a:ext uri="{FF2B5EF4-FFF2-40B4-BE49-F238E27FC236}">
                <a16:creationId xmlns:a16="http://schemas.microsoft.com/office/drawing/2014/main" id="{7F06B34A-E5BF-5461-9830-BBAB1524A974}"/>
              </a:ext>
            </a:extLst>
          </p:cNvPr>
          <p:cNvSpPr txBox="1"/>
          <p:nvPr/>
        </p:nvSpPr>
        <p:spPr>
          <a:xfrm>
            <a:off x="316194" y="1322578"/>
            <a:ext cx="11419422" cy="4031873"/>
          </a:xfrm>
          <a:prstGeom prst="rect">
            <a:avLst/>
          </a:prstGeom>
          <a:noFill/>
        </p:spPr>
        <p:txBody>
          <a:bodyPr wrap="square">
            <a:spAutoFit/>
          </a:bodyPr>
          <a:lstStyle/>
          <a:p>
            <a:pPr marL="457200" indent="-457200">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hlinkClick r:id="rId4"/>
              </a:rPr>
              <a:t>www.psa.org.nz/allied</a:t>
            </a:r>
            <a:r>
              <a:rPr lang="en-US" sz="3200" dirty="0">
                <a:effectLst/>
                <a:latin typeface="Calibri" panose="020F0502020204030204" pitchFamily="34" charset="0"/>
                <a:ea typeface="Calibri" panose="020F0502020204030204" pitchFamily="34" charset="0"/>
                <a:cs typeface="Calibri" panose="020F0502020204030204" pitchFamily="34" charset="0"/>
              </a:rPr>
              <a:t> - your one stop shop for information.</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Progress updates.</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FAQs. </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Find your local Pay Equity Advocate.</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Posters, resources and activities. </a:t>
            </a:r>
          </a:p>
          <a:p>
            <a:pPr marL="914400" lvl="1" indent="-457200">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Fortnightly emails.</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Campaign activities.</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961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889290E-939E-4906-B46A-2B3A6BECC606}"/>
              </a:ext>
            </a:extLst>
          </p:cNvPr>
          <p:cNvGrpSpPr>
            <a:grpSpLocks noGrp="1" noUngrp="1" noRot="1" noMove="1" noResize="1"/>
          </p:cNvGrpSpPr>
          <p:nvPr/>
        </p:nvGrpSpPr>
        <p:grpSpPr>
          <a:xfrm>
            <a:off x="-1" y="0"/>
            <a:ext cx="12192001" cy="6869440"/>
            <a:chOff x="-1" y="0"/>
            <a:chExt cx="12192001" cy="6869440"/>
          </a:xfrm>
        </p:grpSpPr>
        <p:pic>
          <p:nvPicPr>
            <p:cNvPr id="7" name="Picture 6" descr="Logo&#10;&#10;Description automatically generated">
              <a:extLst>
                <a:ext uri="{FF2B5EF4-FFF2-40B4-BE49-F238E27FC236}">
                  <a16:creationId xmlns:a16="http://schemas.microsoft.com/office/drawing/2014/main" id="{159AC3C3-C881-4B6B-87F9-90D1A0817661}"/>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488" r="79271" b="76886"/>
            <a:stretch/>
          </p:blipFill>
          <p:spPr>
            <a:xfrm>
              <a:off x="-1" y="0"/>
              <a:ext cx="12188952" cy="6869440"/>
            </a:xfrm>
            <a:prstGeom prst="rect">
              <a:avLst/>
            </a:prstGeom>
          </p:spPr>
        </p:pic>
        <p:pic>
          <p:nvPicPr>
            <p:cNvPr id="5" name="Picture 4" descr="Logo&#10;&#10;Description automatically generated">
              <a:extLst>
                <a:ext uri="{FF2B5EF4-FFF2-40B4-BE49-F238E27FC236}">
                  <a16:creationId xmlns:a16="http://schemas.microsoft.com/office/drawing/2014/main" id="{EAAFE05A-EA32-4EF1-BF56-FCB792AE25D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488" r="5605" b="-1"/>
            <a:stretch/>
          </p:blipFill>
          <p:spPr>
            <a:xfrm>
              <a:off x="9609221" y="5405456"/>
              <a:ext cx="2582779" cy="1452544"/>
            </a:xfrm>
            <a:prstGeom prst="rect">
              <a:avLst/>
            </a:prstGeom>
          </p:spPr>
        </p:pic>
      </p:grpSp>
      <p:pic>
        <p:nvPicPr>
          <p:cNvPr id="12" name="Picture 11" descr="Text, treemap chart&#10;&#10;Description automatically generated">
            <a:extLst>
              <a:ext uri="{FF2B5EF4-FFF2-40B4-BE49-F238E27FC236}">
                <a16:creationId xmlns:a16="http://schemas.microsoft.com/office/drawing/2014/main" id="{312E21F7-5299-47FC-A2B8-A639F3736267}"/>
              </a:ext>
            </a:extLst>
          </p:cNvPr>
          <p:cNvPicPr>
            <a:picLocks noChangeAspect="1"/>
          </p:cNvPicPr>
          <p:nvPr/>
        </p:nvPicPr>
        <p:blipFill rotWithShape="1">
          <a:blip r:embed="rId4">
            <a:extLst>
              <a:ext uri="{28A0092B-C50C-407E-A947-70E740481C1C}">
                <a14:useLocalDpi xmlns:a14="http://schemas.microsoft.com/office/drawing/2010/main" val="0"/>
              </a:ext>
            </a:extLst>
          </a:blip>
          <a:srcRect l="80781" t="75694" r="781" b="6944"/>
          <a:stretch/>
        </p:blipFill>
        <p:spPr>
          <a:xfrm>
            <a:off x="209550" y="5334000"/>
            <a:ext cx="2247900" cy="1190626"/>
          </a:xfrm>
          <a:prstGeom prst="rect">
            <a:avLst/>
          </a:prstGeom>
        </p:spPr>
      </p:pic>
      <p:sp>
        <p:nvSpPr>
          <p:cNvPr id="2" name="TextBox 1">
            <a:extLst>
              <a:ext uri="{FF2B5EF4-FFF2-40B4-BE49-F238E27FC236}">
                <a16:creationId xmlns:a16="http://schemas.microsoft.com/office/drawing/2014/main" id="{71BB04FF-7623-1A67-79E1-2E99738FEFF1}"/>
              </a:ext>
            </a:extLst>
          </p:cNvPr>
          <p:cNvSpPr txBox="1"/>
          <p:nvPr/>
        </p:nvSpPr>
        <p:spPr>
          <a:xfrm>
            <a:off x="585527" y="388757"/>
            <a:ext cx="11017893" cy="5170646"/>
          </a:xfrm>
          <a:prstGeom prst="rect">
            <a:avLst/>
          </a:prstGeom>
          <a:noFill/>
        </p:spPr>
        <p:txBody>
          <a:bodyPr wrap="square" rtlCol="0">
            <a:spAutoFit/>
          </a:bodyPr>
          <a:lstStyle/>
          <a:p>
            <a:pPr algn="ctr"/>
            <a:r>
              <a:rPr lang="en-US" sz="6600" dirty="0">
                <a:solidFill>
                  <a:schemeClr val="bg1"/>
                </a:solidFill>
              </a:rPr>
              <a:t>THIS IS HISTORIC</a:t>
            </a:r>
          </a:p>
          <a:p>
            <a:pPr algn="ctr"/>
            <a:r>
              <a:rPr lang="en-US" sz="6600" dirty="0">
                <a:solidFill>
                  <a:schemeClr val="bg1"/>
                </a:solidFill>
              </a:rPr>
              <a:t>Together we are going to end over 100 years of gender based pay inequity.</a:t>
            </a:r>
          </a:p>
          <a:p>
            <a:pPr algn="ctr"/>
            <a:r>
              <a:rPr lang="en-US" sz="6600" dirty="0">
                <a:solidFill>
                  <a:schemeClr val="bg1"/>
                </a:solidFill>
              </a:rPr>
              <a:t>Get excited.</a:t>
            </a:r>
            <a:endParaRPr lang="en-GB" sz="6600" dirty="0">
              <a:solidFill>
                <a:schemeClr val="bg1"/>
              </a:solidFill>
            </a:endParaRPr>
          </a:p>
        </p:txBody>
      </p:sp>
      <p:pic>
        <p:nvPicPr>
          <p:cNvPr id="1026" name="Picture 2" descr="Excited GIFs - Find &amp; Share on GIPHY">
            <a:extLst>
              <a:ext uri="{FF2B5EF4-FFF2-40B4-BE49-F238E27FC236}">
                <a16:creationId xmlns:a16="http://schemas.microsoft.com/office/drawing/2014/main" id="{D4BB10C0-0DFB-69CA-CC6D-D4A3058820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2712" y="3549830"/>
            <a:ext cx="24384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90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09DBF2BD-08B7-4324-9BED-E9F4A89B542F}"/>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0088359" y="0"/>
            <a:ext cx="2103641" cy="1101046"/>
          </a:xfrm>
        </p:spPr>
      </p:pic>
      <p:pic>
        <p:nvPicPr>
          <p:cNvPr id="6" name="Content Placeholder 4" descr="Logo&#10;&#10;Description automatically generated">
            <a:extLst>
              <a:ext uri="{FF2B5EF4-FFF2-40B4-BE49-F238E27FC236}">
                <a16:creationId xmlns:a16="http://schemas.microsoft.com/office/drawing/2014/main" id="{1FD6AF31-179D-4BAE-B3B8-6D93E9D7323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75314" b="71394"/>
          <a:stretch/>
        </p:blipFill>
        <p:spPr>
          <a:xfrm>
            <a:off x="1" y="0"/>
            <a:ext cx="10092600" cy="1101047"/>
          </a:xfrm>
          <a:prstGeom prst="rect">
            <a:avLst/>
          </a:prstGeom>
        </p:spPr>
      </p:pic>
      <p:sp>
        <p:nvSpPr>
          <p:cNvPr id="4" name="Rectangle 1">
            <a:extLst>
              <a:ext uri="{FF2B5EF4-FFF2-40B4-BE49-F238E27FC236}">
                <a16:creationId xmlns:a16="http://schemas.microsoft.com/office/drawing/2014/main" id="{252E43C6-B839-48FF-A519-9DFE2C7F81EB}"/>
              </a:ext>
            </a:extLst>
          </p:cNvPr>
          <p:cNvSpPr>
            <a:spLocks noChangeArrowheads="1"/>
          </p:cNvSpPr>
          <p:nvPr/>
        </p:nvSpPr>
        <p:spPr bwMode="auto">
          <a:xfrm>
            <a:off x="2422525" y="1988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E29659C7-20F3-7CEC-D8A3-B1A0751030C1}"/>
              </a:ext>
            </a:extLst>
          </p:cNvPr>
          <p:cNvSpPr>
            <a:spLocks noGrp="1"/>
          </p:cNvSpPr>
          <p:nvPr>
            <p:ph type="title"/>
          </p:nvPr>
        </p:nvSpPr>
        <p:spPr>
          <a:xfrm>
            <a:off x="316193" y="1"/>
            <a:ext cx="6873171" cy="1101046"/>
          </a:xfrm>
        </p:spPr>
        <p:txBody>
          <a:bodyPr>
            <a:normAutofit/>
          </a:bodyPr>
          <a:lstStyle/>
          <a:p>
            <a:r>
              <a:rPr lang="en-US" dirty="0">
                <a:solidFill>
                  <a:schemeClr val="bg1"/>
                </a:solidFill>
              </a:rPr>
              <a:t>Contents</a:t>
            </a:r>
            <a:endParaRPr lang="en-GB" dirty="0">
              <a:solidFill>
                <a:schemeClr val="bg1"/>
              </a:solidFill>
            </a:endParaRPr>
          </a:p>
        </p:txBody>
      </p:sp>
      <p:graphicFrame>
        <p:nvGraphicFramePr>
          <p:cNvPr id="2" name="Table 1">
            <a:extLst>
              <a:ext uri="{FF2B5EF4-FFF2-40B4-BE49-F238E27FC236}">
                <a16:creationId xmlns:a16="http://schemas.microsoft.com/office/drawing/2014/main" id="{D151FC54-7F79-5116-D78A-CD174F126288}"/>
              </a:ext>
            </a:extLst>
          </p:cNvPr>
          <p:cNvGraphicFramePr>
            <a:graphicFrameLocks noGrp="1"/>
          </p:cNvGraphicFramePr>
          <p:nvPr>
            <p:extLst>
              <p:ext uri="{D42A27DB-BD31-4B8C-83A1-F6EECF244321}">
                <p14:modId xmlns:p14="http://schemas.microsoft.com/office/powerpoint/2010/main" val="3707012860"/>
              </p:ext>
            </p:extLst>
          </p:nvPr>
        </p:nvGraphicFramePr>
        <p:xfrm>
          <a:off x="537823" y="1438552"/>
          <a:ext cx="11116353" cy="2653930"/>
        </p:xfrm>
        <a:graphic>
          <a:graphicData uri="http://schemas.openxmlformats.org/drawingml/2006/table">
            <a:tbl>
              <a:tblPr firstRow="1" firstCol="1" bandRow="1">
                <a:tableStyleId>{5C22544A-7EE6-4342-B048-85BDC9FD1C3A}</a:tableStyleId>
              </a:tblPr>
              <a:tblGrid>
                <a:gridCol w="11116353">
                  <a:extLst>
                    <a:ext uri="{9D8B030D-6E8A-4147-A177-3AD203B41FA5}">
                      <a16:colId xmlns:a16="http://schemas.microsoft.com/office/drawing/2014/main" val="4214364607"/>
                    </a:ext>
                  </a:extLst>
                </a:gridCol>
              </a:tblGrid>
              <a:tr h="265393">
                <a:tc>
                  <a:txBody>
                    <a:bodyPr/>
                    <a:lstStyle/>
                    <a:p>
                      <a:r>
                        <a:rPr lang="en-US" sz="1700" b="0" dirty="0">
                          <a:solidFill>
                            <a:schemeClr val="tx1"/>
                          </a:solidFill>
                          <a:effectLst/>
                        </a:rPr>
                        <a:t>Pay Equity – a definition.</a:t>
                      </a:r>
                      <a:endParaRPr lang="en-GB"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570" marR="108570" marT="0" marB="0">
                    <a:solidFill>
                      <a:schemeClr val="accent2">
                        <a:lumMod val="40000"/>
                        <a:lumOff val="60000"/>
                      </a:schemeClr>
                    </a:solidFill>
                  </a:tcPr>
                </a:tc>
                <a:extLst>
                  <a:ext uri="{0D108BD9-81ED-4DB2-BD59-A6C34878D82A}">
                    <a16:rowId xmlns:a16="http://schemas.microsoft.com/office/drawing/2014/main" val="2657919469"/>
                  </a:ext>
                </a:extLst>
              </a:tr>
              <a:tr h="265393">
                <a:tc>
                  <a:txBody>
                    <a:bodyPr/>
                    <a:lstStyle/>
                    <a:p>
                      <a:r>
                        <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Why do we have pay inequities? </a:t>
                      </a:r>
                      <a:endParaRPr lang="en-GB"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570" marR="108570" marT="0" marB="0">
                    <a:solidFill>
                      <a:schemeClr val="accent2">
                        <a:lumMod val="40000"/>
                        <a:lumOff val="60000"/>
                      </a:schemeClr>
                    </a:solidFill>
                  </a:tcPr>
                </a:tc>
                <a:extLst>
                  <a:ext uri="{0D108BD9-81ED-4DB2-BD59-A6C34878D82A}">
                    <a16:rowId xmlns:a16="http://schemas.microsoft.com/office/drawing/2014/main" val="2464926031"/>
                  </a:ext>
                </a:extLst>
              </a:tr>
              <a:tr h="265393">
                <a:tc>
                  <a:txBody>
                    <a:bodyPr/>
                    <a:lstStyle/>
                    <a:p>
                      <a:r>
                        <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does Pay Equity differ from other concepts?</a:t>
                      </a:r>
                      <a:endParaRPr lang="en-GB"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570" marR="108570" marT="0" marB="0">
                    <a:solidFill>
                      <a:schemeClr val="accent2">
                        <a:lumMod val="40000"/>
                        <a:lumOff val="60000"/>
                      </a:schemeClr>
                    </a:solidFill>
                  </a:tcPr>
                </a:tc>
                <a:extLst>
                  <a:ext uri="{0D108BD9-81ED-4DB2-BD59-A6C34878D82A}">
                    <a16:rowId xmlns:a16="http://schemas.microsoft.com/office/drawing/2014/main" val="2804325277"/>
                  </a:ext>
                </a:extLst>
              </a:tr>
              <a:tr h="265393">
                <a:tc>
                  <a:txBody>
                    <a:bodyPr/>
                    <a:lstStyle/>
                    <a:p>
                      <a:r>
                        <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Understanding value.</a:t>
                      </a:r>
                      <a:endParaRPr lang="en-GB"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570" marR="108570" marT="0" marB="0">
                    <a:solidFill>
                      <a:schemeClr val="accent2">
                        <a:lumMod val="40000"/>
                        <a:lumOff val="60000"/>
                      </a:schemeClr>
                    </a:solidFill>
                  </a:tcPr>
                </a:tc>
                <a:extLst>
                  <a:ext uri="{0D108BD9-81ED-4DB2-BD59-A6C34878D82A}">
                    <a16:rowId xmlns:a16="http://schemas.microsoft.com/office/drawing/2014/main" val="3120376879"/>
                  </a:ext>
                </a:extLst>
              </a:tr>
              <a:tr h="265393">
                <a:tc>
                  <a:txBody>
                    <a:bodyPr/>
                    <a:lstStyle/>
                    <a:p>
                      <a:r>
                        <a:rPr lang="en-US" sz="1700" b="0" dirty="0">
                          <a:solidFill>
                            <a:schemeClr val="tx1"/>
                          </a:solidFill>
                          <a:effectLst/>
                        </a:rPr>
                        <a:t>The Pay Equity process – the legislation and the claim.</a:t>
                      </a:r>
                      <a:endParaRPr lang="en-GB"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570" marR="108570" marT="0" marB="0">
                    <a:solidFill>
                      <a:schemeClr val="accent2">
                        <a:lumMod val="40000"/>
                        <a:lumOff val="60000"/>
                      </a:schemeClr>
                    </a:solidFill>
                  </a:tcPr>
                </a:tc>
                <a:extLst>
                  <a:ext uri="{0D108BD9-81ED-4DB2-BD59-A6C34878D82A}">
                    <a16:rowId xmlns:a16="http://schemas.microsoft.com/office/drawing/2014/main" val="1091349560"/>
                  </a:ext>
                </a:extLst>
              </a:tr>
              <a:tr h="265393">
                <a:tc>
                  <a:txBody>
                    <a:bodyPr/>
                    <a:lstStyle/>
                    <a:p>
                      <a:r>
                        <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Understanding comparators.</a:t>
                      </a:r>
                      <a:endParaRPr lang="en-GB"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570" marR="108570" marT="0" marB="0">
                    <a:solidFill>
                      <a:schemeClr val="accent2">
                        <a:lumMod val="40000"/>
                        <a:lumOff val="60000"/>
                      </a:schemeClr>
                    </a:solidFill>
                  </a:tcPr>
                </a:tc>
                <a:extLst>
                  <a:ext uri="{0D108BD9-81ED-4DB2-BD59-A6C34878D82A}">
                    <a16:rowId xmlns:a16="http://schemas.microsoft.com/office/drawing/2014/main" val="1300844773"/>
                  </a:ext>
                </a:extLst>
              </a:tr>
              <a:tr h="265393">
                <a:tc>
                  <a:txBody>
                    <a:bodyPr/>
                    <a:lstStyle/>
                    <a:p>
                      <a:r>
                        <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Other stuff you should know</a:t>
                      </a:r>
                      <a:endParaRPr lang="en-GB"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570" marR="108570" marT="0" marB="0">
                    <a:solidFill>
                      <a:schemeClr val="accent2">
                        <a:lumMod val="40000"/>
                        <a:lumOff val="60000"/>
                      </a:schemeClr>
                    </a:solidFill>
                  </a:tcPr>
                </a:tc>
                <a:extLst>
                  <a:ext uri="{0D108BD9-81ED-4DB2-BD59-A6C34878D82A}">
                    <a16:rowId xmlns:a16="http://schemas.microsoft.com/office/drawing/2014/main" val="2647983533"/>
                  </a:ext>
                </a:extLst>
              </a:tr>
              <a:tr h="265393">
                <a:tc>
                  <a:txBody>
                    <a:bodyPr/>
                    <a:lstStyle/>
                    <a:p>
                      <a:r>
                        <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Understanding the impact.</a:t>
                      </a:r>
                      <a:endParaRPr lang="en-GB"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570" marR="108570" marT="0" marB="0">
                    <a:solidFill>
                      <a:schemeClr val="accent2">
                        <a:lumMod val="40000"/>
                        <a:lumOff val="60000"/>
                      </a:schemeClr>
                    </a:solidFill>
                  </a:tcPr>
                </a:tc>
                <a:extLst>
                  <a:ext uri="{0D108BD9-81ED-4DB2-BD59-A6C34878D82A}">
                    <a16:rowId xmlns:a16="http://schemas.microsoft.com/office/drawing/2014/main" val="3540819612"/>
                  </a:ext>
                </a:extLst>
              </a:tr>
              <a:tr h="265393">
                <a:tc>
                  <a:txBody>
                    <a:bodyPr/>
                    <a:lstStyle/>
                    <a:p>
                      <a:r>
                        <a:rPr lang="en-US" sz="1700" b="0" dirty="0">
                          <a:solidFill>
                            <a:schemeClr val="tx1"/>
                          </a:solidFill>
                          <a:effectLst/>
                        </a:rPr>
                        <a:t>What can you do?</a:t>
                      </a:r>
                      <a:endParaRPr lang="en-GB"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570" marR="108570" marT="0" marB="0">
                    <a:solidFill>
                      <a:schemeClr val="accent2">
                        <a:lumMod val="40000"/>
                        <a:lumOff val="60000"/>
                      </a:schemeClr>
                    </a:solidFill>
                  </a:tcPr>
                </a:tc>
                <a:extLst>
                  <a:ext uri="{0D108BD9-81ED-4DB2-BD59-A6C34878D82A}">
                    <a16:rowId xmlns:a16="http://schemas.microsoft.com/office/drawing/2014/main" val="4229000894"/>
                  </a:ext>
                </a:extLst>
              </a:tr>
              <a:tr h="265393">
                <a:tc>
                  <a:txBody>
                    <a:bodyPr/>
                    <a:lstStyle/>
                    <a:p>
                      <a:r>
                        <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Find out more.</a:t>
                      </a:r>
                      <a:endParaRPr lang="en-GB"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570" marR="108570" marT="0" marB="0">
                    <a:solidFill>
                      <a:schemeClr val="accent2">
                        <a:lumMod val="40000"/>
                        <a:lumOff val="60000"/>
                      </a:schemeClr>
                    </a:solidFill>
                  </a:tcPr>
                </a:tc>
                <a:extLst>
                  <a:ext uri="{0D108BD9-81ED-4DB2-BD59-A6C34878D82A}">
                    <a16:rowId xmlns:a16="http://schemas.microsoft.com/office/drawing/2014/main" val="1051908902"/>
                  </a:ext>
                </a:extLst>
              </a:tr>
            </a:tbl>
          </a:graphicData>
        </a:graphic>
      </p:graphicFrame>
    </p:spTree>
    <p:extLst>
      <p:ext uri="{BB962C8B-B14F-4D97-AF65-F5344CB8AC3E}">
        <p14:creationId xmlns:p14="http://schemas.microsoft.com/office/powerpoint/2010/main" val="115443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09DBF2BD-08B7-4324-9BED-E9F4A89B542F}"/>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0088359" y="0"/>
            <a:ext cx="2103641" cy="1101046"/>
          </a:xfrm>
        </p:spPr>
      </p:pic>
      <p:pic>
        <p:nvPicPr>
          <p:cNvPr id="6" name="Content Placeholder 4" descr="Logo&#10;&#10;Description automatically generated">
            <a:extLst>
              <a:ext uri="{FF2B5EF4-FFF2-40B4-BE49-F238E27FC236}">
                <a16:creationId xmlns:a16="http://schemas.microsoft.com/office/drawing/2014/main" id="{1FD6AF31-179D-4BAE-B3B8-6D93E9D7323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75314" b="71394"/>
          <a:stretch/>
        </p:blipFill>
        <p:spPr>
          <a:xfrm>
            <a:off x="1" y="0"/>
            <a:ext cx="10092600" cy="1101047"/>
          </a:xfrm>
          <a:prstGeom prst="rect">
            <a:avLst/>
          </a:prstGeom>
        </p:spPr>
      </p:pic>
      <p:sp>
        <p:nvSpPr>
          <p:cNvPr id="4" name="Rectangle 1">
            <a:extLst>
              <a:ext uri="{FF2B5EF4-FFF2-40B4-BE49-F238E27FC236}">
                <a16:creationId xmlns:a16="http://schemas.microsoft.com/office/drawing/2014/main" id="{252E43C6-B839-48FF-A519-9DFE2C7F81EB}"/>
              </a:ext>
            </a:extLst>
          </p:cNvPr>
          <p:cNvSpPr>
            <a:spLocks noChangeArrowheads="1"/>
          </p:cNvSpPr>
          <p:nvPr/>
        </p:nvSpPr>
        <p:spPr bwMode="auto">
          <a:xfrm>
            <a:off x="2422525" y="1988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E29659C7-20F3-7CEC-D8A3-B1A0751030C1}"/>
              </a:ext>
            </a:extLst>
          </p:cNvPr>
          <p:cNvSpPr>
            <a:spLocks noGrp="1"/>
          </p:cNvSpPr>
          <p:nvPr>
            <p:ph type="title"/>
          </p:nvPr>
        </p:nvSpPr>
        <p:spPr>
          <a:xfrm>
            <a:off x="316193" y="1"/>
            <a:ext cx="5375305" cy="1101046"/>
          </a:xfrm>
        </p:spPr>
        <p:txBody>
          <a:bodyPr>
            <a:normAutofit/>
          </a:bodyPr>
          <a:lstStyle/>
          <a:p>
            <a:r>
              <a:rPr lang="en-US" dirty="0">
                <a:solidFill>
                  <a:schemeClr val="bg1"/>
                </a:solidFill>
              </a:rPr>
              <a:t>What is Pay Equity?</a:t>
            </a:r>
            <a:endParaRPr lang="en-GB" dirty="0">
              <a:solidFill>
                <a:schemeClr val="bg1"/>
              </a:solidFill>
            </a:endParaRPr>
          </a:p>
        </p:txBody>
      </p:sp>
      <p:sp>
        <p:nvSpPr>
          <p:cNvPr id="9" name="TextBox 8">
            <a:extLst>
              <a:ext uri="{FF2B5EF4-FFF2-40B4-BE49-F238E27FC236}">
                <a16:creationId xmlns:a16="http://schemas.microsoft.com/office/drawing/2014/main" id="{1A2D5F3E-4CD0-D902-E97F-CB838E398B32}"/>
              </a:ext>
            </a:extLst>
          </p:cNvPr>
          <p:cNvSpPr txBox="1"/>
          <p:nvPr/>
        </p:nvSpPr>
        <p:spPr>
          <a:xfrm>
            <a:off x="922081" y="1757789"/>
            <a:ext cx="10109364" cy="1200329"/>
          </a:xfrm>
          <a:prstGeom prst="rect">
            <a:avLst/>
          </a:prstGeom>
          <a:noFill/>
        </p:spPr>
        <p:txBody>
          <a:bodyPr wrap="square">
            <a:spAutoFit/>
          </a:bodyPr>
          <a:lstStyle/>
          <a:p>
            <a:r>
              <a:rPr lang="en-US" sz="2400" b="0" i="0" dirty="0">
                <a:solidFill>
                  <a:srgbClr val="202124"/>
                </a:solidFill>
                <a:effectLst/>
                <a:latin typeface="arial" panose="020B0604020202020204" pitchFamily="34" charset="0"/>
              </a:rPr>
              <a:t>Pay equity is about </a:t>
            </a:r>
            <a:r>
              <a:rPr lang="en-US" sz="2400" b="1" i="0" dirty="0">
                <a:solidFill>
                  <a:srgbClr val="202124"/>
                </a:solidFill>
                <a:effectLst/>
                <a:latin typeface="arial" panose="020B0604020202020204" pitchFamily="34" charset="0"/>
              </a:rPr>
              <a:t>women and men receiving the same pay for doing jobs that are different, but of </a:t>
            </a:r>
            <a:r>
              <a:rPr lang="en-US" sz="2400" b="1" i="1" u="sng" dirty="0">
                <a:solidFill>
                  <a:srgbClr val="202124"/>
                </a:solidFill>
                <a:effectLst/>
                <a:latin typeface="arial" panose="020B0604020202020204" pitchFamily="34" charset="0"/>
              </a:rPr>
              <a:t>equal value</a:t>
            </a:r>
            <a:r>
              <a:rPr lang="en-US" sz="2400" b="0" i="0" dirty="0">
                <a:solidFill>
                  <a:srgbClr val="202124"/>
                </a:solidFill>
                <a:effectLst/>
                <a:latin typeface="arial" panose="020B0604020202020204" pitchFamily="34" charset="0"/>
              </a:rPr>
              <a:t>. That is, jobs that require similar levels of skills, responsibility, and effort</a:t>
            </a:r>
            <a:endParaRPr lang="en-US" sz="2400" dirty="0"/>
          </a:p>
        </p:txBody>
      </p:sp>
      <p:sp>
        <p:nvSpPr>
          <p:cNvPr id="2" name="TextBox 1">
            <a:extLst>
              <a:ext uri="{FF2B5EF4-FFF2-40B4-BE49-F238E27FC236}">
                <a16:creationId xmlns:a16="http://schemas.microsoft.com/office/drawing/2014/main" id="{80467EB5-6F18-7301-AF1F-03748BFDFE7F}"/>
              </a:ext>
            </a:extLst>
          </p:cNvPr>
          <p:cNvSpPr txBox="1"/>
          <p:nvPr/>
        </p:nvSpPr>
        <p:spPr>
          <a:xfrm>
            <a:off x="922081" y="3899883"/>
            <a:ext cx="10109364" cy="830997"/>
          </a:xfrm>
          <a:prstGeom prst="rect">
            <a:avLst/>
          </a:prstGeom>
          <a:noFill/>
        </p:spPr>
        <p:txBody>
          <a:bodyPr wrap="square">
            <a:spAutoFit/>
          </a:bodyPr>
          <a:lstStyle/>
          <a:p>
            <a:r>
              <a:rPr lang="en-US" sz="2400" b="0" i="0" dirty="0">
                <a:solidFill>
                  <a:srgbClr val="202124"/>
                </a:solidFill>
                <a:effectLst/>
                <a:latin typeface="arial" panose="020B0604020202020204" pitchFamily="34" charset="0"/>
              </a:rPr>
              <a:t>Understanding </a:t>
            </a:r>
            <a:r>
              <a:rPr lang="en-US" sz="2400" b="1" i="0" dirty="0">
                <a:solidFill>
                  <a:srgbClr val="202124"/>
                </a:solidFill>
                <a:effectLst/>
                <a:latin typeface="arial" panose="020B0604020202020204" pitchFamily="34" charset="0"/>
              </a:rPr>
              <a:t>value </a:t>
            </a:r>
            <a:r>
              <a:rPr lang="en-US" sz="2400" i="0" dirty="0">
                <a:solidFill>
                  <a:srgbClr val="202124"/>
                </a:solidFill>
                <a:effectLst/>
                <a:latin typeface="arial" panose="020B0604020202020204" pitchFamily="34" charset="0"/>
              </a:rPr>
              <a:t>is central to understanding Pay Equity. We will go into this in more detail soon.</a:t>
            </a:r>
            <a:endParaRPr lang="en-US" sz="2400" dirty="0"/>
          </a:p>
        </p:txBody>
      </p:sp>
    </p:spTree>
    <p:extLst>
      <p:ext uri="{BB962C8B-B14F-4D97-AF65-F5344CB8AC3E}">
        <p14:creationId xmlns:p14="http://schemas.microsoft.com/office/powerpoint/2010/main" val="375274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09DBF2BD-08B7-4324-9BED-E9F4A89B542F}"/>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0088359" y="0"/>
            <a:ext cx="2103641" cy="1101046"/>
          </a:xfrm>
        </p:spPr>
      </p:pic>
      <p:pic>
        <p:nvPicPr>
          <p:cNvPr id="6" name="Content Placeholder 4" descr="Logo&#10;&#10;Description automatically generated">
            <a:extLst>
              <a:ext uri="{FF2B5EF4-FFF2-40B4-BE49-F238E27FC236}">
                <a16:creationId xmlns:a16="http://schemas.microsoft.com/office/drawing/2014/main" id="{1FD6AF31-179D-4BAE-B3B8-6D93E9D7323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75314" b="71394"/>
          <a:stretch/>
        </p:blipFill>
        <p:spPr>
          <a:xfrm>
            <a:off x="1" y="0"/>
            <a:ext cx="10092600" cy="1101047"/>
          </a:xfrm>
          <a:prstGeom prst="rect">
            <a:avLst/>
          </a:prstGeom>
        </p:spPr>
      </p:pic>
      <p:sp>
        <p:nvSpPr>
          <p:cNvPr id="4" name="Rectangle 1">
            <a:extLst>
              <a:ext uri="{FF2B5EF4-FFF2-40B4-BE49-F238E27FC236}">
                <a16:creationId xmlns:a16="http://schemas.microsoft.com/office/drawing/2014/main" id="{252E43C6-B839-48FF-A519-9DFE2C7F81EB}"/>
              </a:ext>
            </a:extLst>
          </p:cNvPr>
          <p:cNvSpPr>
            <a:spLocks noChangeArrowheads="1"/>
          </p:cNvSpPr>
          <p:nvPr/>
        </p:nvSpPr>
        <p:spPr bwMode="auto">
          <a:xfrm>
            <a:off x="2422525" y="1988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E29659C7-20F3-7CEC-D8A3-B1A0751030C1}"/>
              </a:ext>
            </a:extLst>
          </p:cNvPr>
          <p:cNvSpPr>
            <a:spLocks noGrp="1"/>
          </p:cNvSpPr>
          <p:nvPr>
            <p:ph type="title"/>
          </p:nvPr>
        </p:nvSpPr>
        <p:spPr>
          <a:xfrm>
            <a:off x="316193" y="1"/>
            <a:ext cx="5375305" cy="1101046"/>
          </a:xfrm>
        </p:spPr>
        <p:txBody>
          <a:bodyPr>
            <a:normAutofit fontScale="90000"/>
          </a:bodyPr>
          <a:lstStyle/>
          <a:p>
            <a:r>
              <a:rPr lang="en-US" dirty="0">
                <a:solidFill>
                  <a:schemeClr val="bg1"/>
                </a:solidFill>
              </a:rPr>
              <a:t>Why do we have pay inequities?</a:t>
            </a:r>
            <a:endParaRPr lang="en-GB" dirty="0">
              <a:solidFill>
                <a:schemeClr val="bg1"/>
              </a:solidFill>
            </a:endParaRPr>
          </a:p>
        </p:txBody>
      </p:sp>
      <p:sp>
        <p:nvSpPr>
          <p:cNvPr id="9" name="TextBox 8">
            <a:extLst>
              <a:ext uri="{FF2B5EF4-FFF2-40B4-BE49-F238E27FC236}">
                <a16:creationId xmlns:a16="http://schemas.microsoft.com/office/drawing/2014/main" id="{1A2D5F3E-4CD0-D902-E97F-CB838E398B32}"/>
              </a:ext>
            </a:extLst>
          </p:cNvPr>
          <p:cNvSpPr txBox="1"/>
          <p:nvPr/>
        </p:nvSpPr>
        <p:spPr>
          <a:xfrm>
            <a:off x="247829" y="1203792"/>
            <a:ext cx="5053376" cy="3416320"/>
          </a:xfrm>
          <a:prstGeom prst="rect">
            <a:avLst/>
          </a:prstGeom>
          <a:noFill/>
        </p:spPr>
        <p:txBody>
          <a:bodyPr wrap="square">
            <a:spAutoFit/>
          </a:bodyPr>
          <a:lstStyle/>
          <a:p>
            <a:r>
              <a:rPr lang="en-US" sz="2400" b="1" dirty="0">
                <a:effectLst/>
                <a:latin typeface="Calibri" panose="020F0502020204030204" pitchFamily="34" charset="0"/>
                <a:ea typeface="Calibri" panose="020F0502020204030204" pitchFamily="34" charset="0"/>
                <a:cs typeface="Calibri" panose="020F0502020204030204" pitchFamily="34" charset="0"/>
              </a:rPr>
              <a:t>The problem:</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400" b="1" dirty="0">
                <a:effectLst/>
                <a:latin typeface="Calibri" panose="020F0502020204030204" pitchFamily="34" charset="0"/>
                <a:ea typeface="Calibri" panose="020F0502020204030204" pitchFamily="34" charset="0"/>
                <a:cs typeface="Calibri" panose="020F0502020204030204" pitchFamily="34" charset="0"/>
              </a:rPr>
              <a:t>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Unconscious bias/social and historical bias</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Occupational segregation</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Vertical segregation</a:t>
            </a:r>
          </a:p>
          <a:p>
            <a:pPr marL="342900" lvl="0" indent="-342900">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Patterns of participation</a:t>
            </a:r>
          </a:p>
          <a:p>
            <a:pPr marL="342900" lvl="0" indent="-342900">
              <a:buFont typeface="+mj-lt"/>
              <a:buAutoNum type="arabi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Many health roles considered “women’s work”.</a:t>
            </a:r>
          </a:p>
        </p:txBody>
      </p:sp>
      <p:pic>
        <p:nvPicPr>
          <p:cNvPr id="2" name="Picture 2" descr="Does Your Company Proactively Address Gender Inequity? - Payscale">
            <a:extLst>
              <a:ext uri="{FF2B5EF4-FFF2-40B4-BE49-F238E27FC236}">
                <a16:creationId xmlns:a16="http://schemas.microsoft.com/office/drawing/2014/main" id="{4247FFA2-83A3-1641-C1E4-B62BAA590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710" y="2173288"/>
            <a:ext cx="6391275" cy="22479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B53E5AC-0A99-DA67-B376-AC4D59276C67}"/>
              </a:ext>
            </a:extLst>
          </p:cNvPr>
          <p:cNvSpPr txBox="1"/>
          <p:nvPr/>
        </p:nvSpPr>
        <p:spPr>
          <a:xfrm>
            <a:off x="792927" y="5404942"/>
            <a:ext cx="9797141" cy="1200329"/>
          </a:xfrm>
          <a:prstGeom prst="rect">
            <a:avLst/>
          </a:prstGeom>
          <a:noFill/>
        </p:spPr>
        <p:txBody>
          <a:bodyPr wrap="square">
            <a:spAutoFit/>
          </a:bodyPr>
          <a:lstStyle/>
          <a:p>
            <a:r>
              <a:rPr lang="en-US" sz="2400" b="1" dirty="0">
                <a:effectLst/>
                <a:latin typeface="Calibri" panose="020F0502020204030204" pitchFamily="34" charset="0"/>
                <a:ea typeface="Calibri" panose="020F0502020204030204" pitchFamily="34" charset="0"/>
                <a:cs typeface="Calibri" panose="020F0502020204030204" pitchFamily="34" charset="0"/>
              </a:rPr>
              <a:t>Workers of any gender in the APHST professions are included in the claim, as the pay rates for all workers are tainted by historic gendered views of your work.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853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09DBF2BD-08B7-4324-9BED-E9F4A89B542F}"/>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0088359" y="0"/>
            <a:ext cx="2103641" cy="1101046"/>
          </a:xfrm>
        </p:spPr>
      </p:pic>
      <p:pic>
        <p:nvPicPr>
          <p:cNvPr id="6" name="Content Placeholder 4" descr="Logo&#10;&#10;Description automatically generated">
            <a:extLst>
              <a:ext uri="{FF2B5EF4-FFF2-40B4-BE49-F238E27FC236}">
                <a16:creationId xmlns:a16="http://schemas.microsoft.com/office/drawing/2014/main" id="{1FD6AF31-179D-4BAE-B3B8-6D93E9D7323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75314" b="71394"/>
          <a:stretch/>
        </p:blipFill>
        <p:spPr>
          <a:xfrm>
            <a:off x="1" y="0"/>
            <a:ext cx="10092600" cy="1101047"/>
          </a:xfrm>
          <a:prstGeom prst="rect">
            <a:avLst/>
          </a:prstGeom>
        </p:spPr>
      </p:pic>
      <p:sp>
        <p:nvSpPr>
          <p:cNvPr id="4" name="Rectangle 1">
            <a:extLst>
              <a:ext uri="{FF2B5EF4-FFF2-40B4-BE49-F238E27FC236}">
                <a16:creationId xmlns:a16="http://schemas.microsoft.com/office/drawing/2014/main" id="{252E43C6-B839-48FF-A519-9DFE2C7F81EB}"/>
              </a:ext>
            </a:extLst>
          </p:cNvPr>
          <p:cNvSpPr>
            <a:spLocks noChangeArrowheads="1"/>
          </p:cNvSpPr>
          <p:nvPr/>
        </p:nvSpPr>
        <p:spPr bwMode="auto">
          <a:xfrm>
            <a:off x="2422525" y="1988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E29659C7-20F3-7CEC-D8A3-B1A0751030C1}"/>
              </a:ext>
            </a:extLst>
          </p:cNvPr>
          <p:cNvSpPr>
            <a:spLocks noGrp="1"/>
          </p:cNvSpPr>
          <p:nvPr>
            <p:ph type="title"/>
          </p:nvPr>
        </p:nvSpPr>
        <p:spPr>
          <a:xfrm>
            <a:off x="316194" y="1"/>
            <a:ext cx="5153428" cy="1101046"/>
          </a:xfrm>
        </p:spPr>
        <p:txBody>
          <a:bodyPr>
            <a:normAutofit/>
          </a:bodyPr>
          <a:lstStyle/>
          <a:p>
            <a:r>
              <a:rPr lang="en-US" dirty="0">
                <a:solidFill>
                  <a:schemeClr val="bg1"/>
                </a:solidFill>
              </a:rPr>
              <a:t>Other common terms</a:t>
            </a:r>
            <a:endParaRPr lang="en-GB" dirty="0">
              <a:solidFill>
                <a:schemeClr val="bg1"/>
              </a:solidFill>
            </a:endParaRPr>
          </a:p>
        </p:txBody>
      </p:sp>
      <p:sp>
        <p:nvSpPr>
          <p:cNvPr id="8" name="TextBox 7">
            <a:extLst>
              <a:ext uri="{FF2B5EF4-FFF2-40B4-BE49-F238E27FC236}">
                <a16:creationId xmlns:a16="http://schemas.microsoft.com/office/drawing/2014/main" id="{D13EBA53-4905-E149-C892-9F32B8C522A4}"/>
              </a:ext>
            </a:extLst>
          </p:cNvPr>
          <p:cNvSpPr txBox="1"/>
          <p:nvPr/>
        </p:nvSpPr>
        <p:spPr>
          <a:xfrm>
            <a:off x="316194" y="1157625"/>
            <a:ext cx="7253649" cy="6186309"/>
          </a:xfrm>
          <a:prstGeom prst="rect">
            <a:avLst/>
          </a:prstGeom>
          <a:noFill/>
        </p:spPr>
        <p:txBody>
          <a:bodyPr wrap="square" rtlCol="0">
            <a:spAutoFit/>
          </a:bodyPr>
          <a:lstStyle/>
          <a:p>
            <a:pPr marL="571500" indent="-571500">
              <a:buFont typeface="Arial" panose="020B0604020202020204" pitchFamily="34" charset="0"/>
              <a:buChar char="•"/>
            </a:pPr>
            <a:r>
              <a:rPr lang="en-GB" sz="3600" dirty="0"/>
              <a:t>Equal pay/pay parity.</a:t>
            </a:r>
          </a:p>
          <a:p>
            <a:pPr marL="571500" indent="-571500">
              <a:buFont typeface="Arial" panose="020B0604020202020204" pitchFamily="34" charset="0"/>
              <a:buChar char="•"/>
            </a:pPr>
            <a:r>
              <a:rPr lang="en-GB" sz="3600" dirty="0"/>
              <a:t>Gender pay gap</a:t>
            </a:r>
          </a:p>
          <a:p>
            <a:pPr marL="571500" indent="-571500">
              <a:buFont typeface="Arial" panose="020B0604020202020204" pitchFamily="34" charset="0"/>
              <a:buChar char="•"/>
            </a:pPr>
            <a:r>
              <a:rPr lang="en-GB" sz="3600" dirty="0"/>
              <a:t>Ethnic pay gap.</a:t>
            </a:r>
          </a:p>
          <a:p>
            <a:pPr marL="571500" indent="-571500">
              <a:buFont typeface="Arial" panose="020B0604020202020204" pitchFamily="34" charset="0"/>
              <a:buChar char="•"/>
            </a:pPr>
            <a:r>
              <a:rPr lang="en-GB" sz="3600" dirty="0"/>
              <a:t>Equal employment opportunities.</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a:t>Pay Equity is the only concept that measures the </a:t>
            </a:r>
            <a:r>
              <a:rPr lang="en-GB" sz="3600" b="1" dirty="0"/>
              <a:t>value </a:t>
            </a:r>
            <a:r>
              <a:rPr lang="en-GB" sz="3600" dirty="0"/>
              <a:t>of your work. Pay Equity can help address all of these issues. </a:t>
            </a:r>
          </a:p>
          <a:p>
            <a:pPr marL="571500" indent="-571500">
              <a:buFont typeface="Arial" panose="020B0604020202020204" pitchFamily="34" charset="0"/>
              <a:buChar char="•"/>
            </a:pPr>
            <a:endParaRPr lang="en-GB" sz="3600" dirty="0"/>
          </a:p>
        </p:txBody>
      </p:sp>
      <p:pic>
        <p:nvPicPr>
          <p:cNvPr id="2" name="Picture 1">
            <a:extLst>
              <a:ext uri="{FF2B5EF4-FFF2-40B4-BE49-F238E27FC236}">
                <a16:creationId xmlns:a16="http://schemas.microsoft.com/office/drawing/2014/main" id="{51B5410D-FB33-BA48-CB8A-B69E445B188B}"/>
              </a:ext>
            </a:extLst>
          </p:cNvPr>
          <p:cNvPicPr>
            <a:picLocks noChangeAspect="1"/>
          </p:cNvPicPr>
          <p:nvPr/>
        </p:nvPicPr>
        <p:blipFill>
          <a:blip r:embed="rId4"/>
          <a:stretch>
            <a:fillRect/>
          </a:stretch>
        </p:blipFill>
        <p:spPr>
          <a:xfrm>
            <a:off x="8184596" y="1277876"/>
            <a:ext cx="3668421" cy="5266613"/>
          </a:xfrm>
          <a:prstGeom prst="rect">
            <a:avLst/>
          </a:prstGeom>
        </p:spPr>
      </p:pic>
    </p:spTree>
    <p:extLst>
      <p:ext uri="{BB962C8B-B14F-4D97-AF65-F5344CB8AC3E}">
        <p14:creationId xmlns:p14="http://schemas.microsoft.com/office/powerpoint/2010/main" val="350851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09DBF2BD-08B7-4324-9BED-E9F4A89B542F}"/>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0088359" y="0"/>
            <a:ext cx="2103641" cy="1101046"/>
          </a:xfrm>
        </p:spPr>
      </p:pic>
      <p:pic>
        <p:nvPicPr>
          <p:cNvPr id="6" name="Content Placeholder 4" descr="Logo&#10;&#10;Description automatically generated">
            <a:extLst>
              <a:ext uri="{FF2B5EF4-FFF2-40B4-BE49-F238E27FC236}">
                <a16:creationId xmlns:a16="http://schemas.microsoft.com/office/drawing/2014/main" id="{1FD6AF31-179D-4BAE-B3B8-6D93E9D7323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75314" b="71394"/>
          <a:stretch/>
        </p:blipFill>
        <p:spPr>
          <a:xfrm>
            <a:off x="1" y="0"/>
            <a:ext cx="10092600" cy="1101047"/>
          </a:xfrm>
          <a:prstGeom prst="rect">
            <a:avLst/>
          </a:prstGeom>
        </p:spPr>
      </p:pic>
      <p:sp>
        <p:nvSpPr>
          <p:cNvPr id="4" name="Rectangle 1">
            <a:extLst>
              <a:ext uri="{FF2B5EF4-FFF2-40B4-BE49-F238E27FC236}">
                <a16:creationId xmlns:a16="http://schemas.microsoft.com/office/drawing/2014/main" id="{252E43C6-B839-48FF-A519-9DFE2C7F81EB}"/>
              </a:ext>
            </a:extLst>
          </p:cNvPr>
          <p:cNvSpPr>
            <a:spLocks noChangeArrowheads="1"/>
          </p:cNvSpPr>
          <p:nvPr/>
        </p:nvSpPr>
        <p:spPr bwMode="auto">
          <a:xfrm>
            <a:off x="2422525" y="1988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E29659C7-20F3-7CEC-D8A3-B1A0751030C1}"/>
              </a:ext>
            </a:extLst>
          </p:cNvPr>
          <p:cNvSpPr>
            <a:spLocks noGrp="1"/>
          </p:cNvSpPr>
          <p:nvPr>
            <p:ph type="title"/>
          </p:nvPr>
        </p:nvSpPr>
        <p:spPr>
          <a:xfrm>
            <a:off x="316194" y="1"/>
            <a:ext cx="5153428" cy="1101046"/>
          </a:xfrm>
        </p:spPr>
        <p:txBody>
          <a:bodyPr>
            <a:normAutofit/>
          </a:bodyPr>
          <a:lstStyle/>
          <a:p>
            <a:r>
              <a:rPr lang="en-US" dirty="0">
                <a:solidFill>
                  <a:schemeClr val="bg1"/>
                </a:solidFill>
              </a:rPr>
              <a:t>What is Pay Equity?</a:t>
            </a:r>
            <a:endParaRPr lang="en-GB" dirty="0">
              <a:solidFill>
                <a:schemeClr val="bg1"/>
              </a:solidFill>
            </a:endParaRPr>
          </a:p>
        </p:txBody>
      </p:sp>
      <p:sp>
        <p:nvSpPr>
          <p:cNvPr id="8" name="TextBox 7">
            <a:extLst>
              <a:ext uri="{FF2B5EF4-FFF2-40B4-BE49-F238E27FC236}">
                <a16:creationId xmlns:a16="http://schemas.microsoft.com/office/drawing/2014/main" id="{5B262BDC-63FD-7501-3E50-474FC8D9FC1C}"/>
              </a:ext>
            </a:extLst>
          </p:cNvPr>
          <p:cNvSpPr txBox="1"/>
          <p:nvPr/>
        </p:nvSpPr>
        <p:spPr>
          <a:xfrm>
            <a:off x="316194" y="1101046"/>
            <a:ext cx="9557011" cy="1077218"/>
          </a:xfrm>
          <a:prstGeom prst="rect">
            <a:avLst/>
          </a:prstGeom>
          <a:noFill/>
        </p:spPr>
        <p:txBody>
          <a:bodyPr wrap="square">
            <a:spAutoFit/>
          </a:bodyPr>
          <a:lstStyle/>
          <a:p>
            <a:r>
              <a:rPr lang="en-US" sz="3200" b="1" dirty="0">
                <a:effectLst/>
                <a:latin typeface="Calibri" panose="020F0502020204030204" pitchFamily="34" charset="0"/>
                <a:ea typeface="Calibri" panose="020F0502020204030204" pitchFamily="34" charset="0"/>
                <a:cs typeface="Calibri" panose="020F0502020204030204" pitchFamily="34" charset="0"/>
              </a:rPr>
              <a:t>What is “value”?</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3200" b="1" dirty="0">
                <a:effectLst/>
                <a:latin typeface="Calibri" panose="020F0502020204030204" pitchFamily="34" charset="0"/>
                <a:ea typeface="Calibri" panose="020F0502020204030204" pitchFamily="34" charset="0"/>
                <a:cs typeface="Calibri" panose="020F0502020204030204" pitchFamily="34" charset="0"/>
              </a:rPr>
              <a:t> </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02B9DD3-701F-0E8E-2415-A5CC17AB82A1}"/>
              </a:ext>
            </a:extLst>
          </p:cNvPr>
          <p:cNvSpPr txBox="1"/>
          <p:nvPr/>
        </p:nvSpPr>
        <p:spPr>
          <a:xfrm>
            <a:off x="316194" y="1652721"/>
            <a:ext cx="5314136" cy="5016758"/>
          </a:xfrm>
          <a:prstGeom prst="rect">
            <a:avLst/>
          </a:prstGeom>
          <a:noFill/>
        </p:spPr>
        <p:txBody>
          <a:bodyPr wrap="square">
            <a:spAutoFit/>
          </a:bodyPr>
          <a:lstStyle/>
          <a:p>
            <a:pPr marL="457200"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Nature of the work.</a:t>
            </a:r>
          </a:p>
          <a:p>
            <a:pPr marL="457200" indent="-4572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Level of responsibility.</a:t>
            </a:r>
          </a:p>
          <a:p>
            <a:pPr marL="457200"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Other risk.</a:t>
            </a:r>
          </a:p>
          <a:p>
            <a:pPr marL="457200" indent="-4572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Output</a:t>
            </a:r>
          </a:p>
          <a:p>
            <a:pPr marL="457200"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Academic qualifications.</a:t>
            </a:r>
          </a:p>
          <a:p>
            <a:pPr marL="457200"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Experiential/non-academic expertise.</a:t>
            </a:r>
          </a:p>
          <a:p>
            <a:pPr marL="457200"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Cultural knowledge. </a:t>
            </a:r>
          </a:p>
          <a:p>
            <a:pPr marL="457200" indent="-4572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Physical impact.</a:t>
            </a:r>
          </a:p>
          <a:p>
            <a:pPr marL="457200"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Mental impact.</a:t>
            </a:r>
          </a:p>
          <a:p>
            <a:pPr marL="457200" indent="-4572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Working conditions.</a:t>
            </a:r>
          </a:p>
          <a:p>
            <a:pPr marL="457200"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Work environment.</a:t>
            </a:r>
          </a:p>
          <a:p>
            <a:pPr marL="457200" indent="-4572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And more…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3200" b="1" dirty="0">
                <a:effectLst/>
                <a:latin typeface="Calibri" panose="020F0502020204030204" pitchFamily="34" charset="0"/>
                <a:ea typeface="Calibri" panose="020F0502020204030204" pitchFamily="34" charset="0"/>
                <a:cs typeface="Calibri" panose="020F0502020204030204" pitchFamily="34" charset="0"/>
              </a:rPr>
              <a:t> </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A Prescription To Boost America's Health And Allied Health Workforce">
            <a:extLst>
              <a:ext uri="{FF2B5EF4-FFF2-40B4-BE49-F238E27FC236}">
                <a16:creationId xmlns:a16="http://schemas.microsoft.com/office/drawing/2014/main" id="{06125401-3612-4E4A-522C-492259A38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5905" y="1295508"/>
            <a:ext cx="5314136" cy="35427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526C95-EABF-139B-54E1-ED5EF71CA8BF}"/>
              </a:ext>
            </a:extLst>
          </p:cNvPr>
          <p:cNvSpPr txBox="1"/>
          <p:nvPr/>
        </p:nvSpPr>
        <p:spPr>
          <a:xfrm>
            <a:off x="5469622" y="5345885"/>
            <a:ext cx="6547557" cy="646331"/>
          </a:xfrm>
          <a:prstGeom prst="rect">
            <a:avLst/>
          </a:prstGeom>
          <a:noFill/>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These elements will be captured in your </a:t>
            </a:r>
            <a:r>
              <a:rPr lang="en-US" b="1" u="sng" dirty="0">
                <a:latin typeface="Calibri" panose="020F0502020204030204" pitchFamily="34" charset="0"/>
                <a:ea typeface="Calibri" panose="020F0502020204030204" pitchFamily="34" charset="0"/>
                <a:cs typeface="Times New Roman" panose="02020603050405020304" pitchFamily="18" charset="0"/>
              </a:rPr>
              <a:t>role profile</a:t>
            </a:r>
            <a:r>
              <a:rPr lang="en-US" b="1" dirty="0">
                <a:latin typeface="Calibri" panose="020F0502020204030204" pitchFamily="34" charset="0"/>
                <a:ea typeface="Calibri" panose="020F0502020204030204" pitchFamily="34" charset="0"/>
                <a:cs typeface="Times New Roman" panose="02020603050405020304" pitchFamily="18" charset="0"/>
              </a:rPr>
              <a:t> and assigned a score during assessment to determine the value of your work.</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69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09DBF2BD-08B7-4324-9BED-E9F4A89B542F}"/>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0088359" y="0"/>
            <a:ext cx="2103641" cy="1101046"/>
          </a:xfrm>
        </p:spPr>
      </p:pic>
      <p:pic>
        <p:nvPicPr>
          <p:cNvPr id="6" name="Content Placeholder 4" descr="Logo&#10;&#10;Description automatically generated">
            <a:extLst>
              <a:ext uri="{FF2B5EF4-FFF2-40B4-BE49-F238E27FC236}">
                <a16:creationId xmlns:a16="http://schemas.microsoft.com/office/drawing/2014/main" id="{1FD6AF31-179D-4BAE-B3B8-6D93E9D7323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75314" b="71394"/>
          <a:stretch/>
        </p:blipFill>
        <p:spPr>
          <a:xfrm>
            <a:off x="1" y="0"/>
            <a:ext cx="10092600" cy="1101047"/>
          </a:xfrm>
          <a:prstGeom prst="rect">
            <a:avLst/>
          </a:prstGeom>
        </p:spPr>
      </p:pic>
      <p:sp>
        <p:nvSpPr>
          <p:cNvPr id="4" name="Rectangle 1">
            <a:extLst>
              <a:ext uri="{FF2B5EF4-FFF2-40B4-BE49-F238E27FC236}">
                <a16:creationId xmlns:a16="http://schemas.microsoft.com/office/drawing/2014/main" id="{252E43C6-B839-48FF-A519-9DFE2C7F81EB}"/>
              </a:ext>
            </a:extLst>
          </p:cNvPr>
          <p:cNvSpPr>
            <a:spLocks noChangeArrowheads="1"/>
          </p:cNvSpPr>
          <p:nvPr/>
        </p:nvSpPr>
        <p:spPr bwMode="auto">
          <a:xfrm>
            <a:off x="2422525" y="1988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E29659C7-20F3-7CEC-D8A3-B1A0751030C1}"/>
              </a:ext>
            </a:extLst>
          </p:cNvPr>
          <p:cNvSpPr>
            <a:spLocks noGrp="1"/>
          </p:cNvSpPr>
          <p:nvPr>
            <p:ph type="title"/>
          </p:nvPr>
        </p:nvSpPr>
        <p:spPr>
          <a:xfrm>
            <a:off x="316194" y="1"/>
            <a:ext cx="5153428" cy="1101046"/>
          </a:xfrm>
        </p:spPr>
        <p:txBody>
          <a:bodyPr>
            <a:normAutofit fontScale="90000"/>
          </a:bodyPr>
          <a:lstStyle/>
          <a:p>
            <a:r>
              <a:rPr lang="en-US" dirty="0">
                <a:solidFill>
                  <a:schemeClr val="bg1"/>
                </a:solidFill>
              </a:rPr>
              <a:t>The Pay Equity process</a:t>
            </a:r>
            <a:endParaRPr lang="en-GB" dirty="0">
              <a:solidFill>
                <a:schemeClr val="bg1"/>
              </a:solidFill>
            </a:endParaRPr>
          </a:p>
        </p:txBody>
      </p:sp>
      <p:sp>
        <p:nvSpPr>
          <p:cNvPr id="8" name="TextBox 7">
            <a:extLst>
              <a:ext uri="{FF2B5EF4-FFF2-40B4-BE49-F238E27FC236}">
                <a16:creationId xmlns:a16="http://schemas.microsoft.com/office/drawing/2014/main" id="{5B262BDC-63FD-7501-3E50-474FC8D9FC1C}"/>
              </a:ext>
            </a:extLst>
          </p:cNvPr>
          <p:cNvSpPr txBox="1"/>
          <p:nvPr/>
        </p:nvSpPr>
        <p:spPr>
          <a:xfrm>
            <a:off x="316194" y="1350450"/>
            <a:ext cx="9557011" cy="1015663"/>
          </a:xfrm>
          <a:prstGeom prst="rect">
            <a:avLst/>
          </a:prstGeom>
          <a:noFill/>
        </p:spPr>
        <p:txBody>
          <a:bodyPr wrap="square">
            <a:spAutoFit/>
          </a:bodyPr>
          <a:lstStyle/>
          <a:p>
            <a:r>
              <a:rPr lang="en-US" sz="2800" b="1" dirty="0">
                <a:effectLst/>
                <a:latin typeface="Calibri" panose="020F0502020204030204" pitchFamily="34" charset="0"/>
                <a:ea typeface="Calibri" panose="020F0502020204030204" pitchFamily="34" charset="0"/>
                <a:cs typeface="Calibri" panose="020F0502020204030204" pitchFamily="34" charset="0"/>
              </a:rPr>
              <a:t>Legislation – the Equal Pay Amendment Act 2000 </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3200" b="1" dirty="0">
                <a:effectLst/>
                <a:latin typeface="Calibri" panose="020F0502020204030204" pitchFamily="34" charset="0"/>
                <a:ea typeface="Calibri" panose="020F0502020204030204" pitchFamily="34" charset="0"/>
                <a:cs typeface="Calibri" panose="020F0502020204030204" pitchFamily="34" charset="0"/>
              </a:rPr>
              <a:t> </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02B9DD3-701F-0E8E-2415-A5CC17AB82A1}"/>
              </a:ext>
            </a:extLst>
          </p:cNvPr>
          <p:cNvSpPr txBox="1"/>
          <p:nvPr/>
        </p:nvSpPr>
        <p:spPr>
          <a:xfrm>
            <a:off x="386289" y="1988622"/>
            <a:ext cx="11419422" cy="4370427"/>
          </a:xfrm>
          <a:prstGeom prst="rect">
            <a:avLst/>
          </a:prstGeom>
          <a:noFill/>
        </p:spPr>
        <p:txBody>
          <a:bodyPr wrap="square">
            <a:spAutoFit/>
          </a:bodyPr>
          <a:lstStyle/>
          <a:p>
            <a:pPr marL="457200"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Amended Equal Pay Act 1972.</a:t>
            </a:r>
          </a:p>
          <a:p>
            <a:pPr marL="457200"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Establishes proper process to resolve </a:t>
            </a:r>
            <a:r>
              <a:rPr lang="en-US" sz="2800" dirty="0">
                <a:latin typeface="Calibri" panose="020F0502020204030204" pitchFamily="34" charset="0"/>
                <a:ea typeface="Calibri" panose="020F0502020204030204" pitchFamily="34" charset="0"/>
                <a:cs typeface="Calibri" panose="020F0502020204030204" pitchFamily="34" charset="0"/>
              </a:rPr>
              <a:t>pay inequities. </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Requires by law that all employees under coverage of a Pay Equity claim</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must be included. This means:</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APEX is a co-party to the claim.</a:t>
            </a:r>
          </a:p>
          <a:p>
            <a:pPr marL="914400" lvl="1" indent="-457200">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Non union members are covered by the claim. (But we will be talking to them about joining up). </a:t>
            </a:r>
          </a:p>
          <a:p>
            <a:pPr marL="914400" lvl="1" indent="-457200">
              <a:buFont typeface="Arial" panose="020B0604020202020204" pitchFamily="34" charset="0"/>
              <a:buChar char="•"/>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lvl="1"/>
            <a:r>
              <a:rPr lang="en-GB" sz="2800" dirty="0">
                <a:latin typeface="Calibri" panose="020F0502020204030204" pitchFamily="34" charset="0"/>
                <a:ea typeface="Calibri" panose="020F0502020204030204" pitchFamily="34" charset="0"/>
                <a:cs typeface="Times New Roman" panose="02020603050405020304" pitchFamily="18" charset="0"/>
              </a:rPr>
              <a:t>The PSA raised the claim. With 11,000 APHST members we are the biggest player in the game. </a:t>
            </a:r>
          </a:p>
        </p:txBody>
      </p:sp>
    </p:spTree>
    <p:extLst>
      <p:ext uri="{BB962C8B-B14F-4D97-AF65-F5344CB8AC3E}">
        <p14:creationId xmlns:p14="http://schemas.microsoft.com/office/powerpoint/2010/main" val="2030254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09DBF2BD-08B7-4324-9BED-E9F4A89B542F}"/>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0088359" y="0"/>
            <a:ext cx="2103641" cy="1101046"/>
          </a:xfrm>
        </p:spPr>
      </p:pic>
      <p:pic>
        <p:nvPicPr>
          <p:cNvPr id="6" name="Content Placeholder 4" descr="Logo&#10;&#10;Description automatically generated">
            <a:extLst>
              <a:ext uri="{FF2B5EF4-FFF2-40B4-BE49-F238E27FC236}">
                <a16:creationId xmlns:a16="http://schemas.microsoft.com/office/drawing/2014/main" id="{1FD6AF31-179D-4BAE-B3B8-6D93E9D7323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75314" b="71394"/>
          <a:stretch/>
        </p:blipFill>
        <p:spPr>
          <a:xfrm>
            <a:off x="1" y="0"/>
            <a:ext cx="10092600" cy="1101047"/>
          </a:xfrm>
          <a:prstGeom prst="rect">
            <a:avLst/>
          </a:prstGeom>
        </p:spPr>
      </p:pic>
      <p:sp>
        <p:nvSpPr>
          <p:cNvPr id="4" name="Rectangle 1">
            <a:extLst>
              <a:ext uri="{FF2B5EF4-FFF2-40B4-BE49-F238E27FC236}">
                <a16:creationId xmlns:a16="http://schemas.microsoft.com/office/drawing/2014/main" id="{252E43C6-B839-48FF-A519-9DFE2C7F81EB}"/>
              </a:ext>
            </a:extLst>
          </p:cNvPr>
          <p:cNvSpPr>
            <a:spLocks noChangeArrowheads="1"/>
          </p:cNvSpPr>
          <p:nvPr/>
        </p:nvSpPr>
        <p:spPr bwMode="auto">
          <a:xfrm>
            <a:off x="2422525" y="1988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E29659C7-20F3-7CEC-D8A3-B1A0751030C1}"/>
              </a:ext>
            </a:extLst>
          </p:cNvPr>
          <p:cNvSpPr>
            <a:spLocks noGrp="1"/>
          </p:cNvSpPr>
          <p:nvPr>
            <p:ph type="title"/>
          </p:nvPr>
        </p:nvSpPr>
        <p:spPr>
          <a:xfrm>
            <a:off x="316194" y="1"/>
            <a:ext cx="5153428" cy="1101046"/>
          </a:xfrm>
        </p:spPr>
        <p:txBody>
          <a:bodyPr>
            <a:normAutofit fontScale="90000"/>
          </a:bodyPr>
          <a:lstStyle/>
          <a:p>
            <a:r>
              <a:rPr lang="en-US" dirty="0">
                <a:solidFill>
                  <a:schemeClr val="bg1"/>
                </a:solidFill>
              </a:rPr>
              <a:t>The Pay Equity process</a:t>
            </a:r>
            <a:endParaRPr lang="en-GB" dirty="0">
              <a:solidFill>
                <a:schemeClr val="bg1"/>
              </a:solidFill>
            </a:endParaRPr>
          </a:p>
        </p:txBody>
      </p:sp>
      <p:graphicFrame>
        <p:nvGraphicFramePr>
          <p:cNvPr id="2" name="Table 2">
            <a:extLst>
              <a:ext uri="{FF2B5EF4-FFF2-40B4-BE49-F238E27FC236}">
                <a16:creationId xmlns:a16="http://schemas.microsoft.com/office/drawing/2014/main" id="{74B9E692-7B98-45BC-94DB-8B29D1145F82}"/>
              </a:ext>
            </a:extLst>
          </p:cNvPr>
          <p:cNvGraphicFramePr>
            <a:graphicFrameLocks noGrp="1"/>
          </p:cNvGraphicFramePr>
          <p:nvPr>
            <p:extLst>
              <p:ext uri="{D42A27DB-BD31-4B8C-83A1-F6EECF244321}">
                <p14:modId xmlns:p14="http://schemas.microsoft.com/office/powerpoint/2010/main" val="3125160699"/>
              </p:ext>
            </p:extLst>
          </p:nvPr>
        </p:nvGraphicFramePr>
        <p:xfrm>
          <a:off x="219919" y="1215343"/>
          <a:ext cx="11748304" cy="5546702"/>
        </p:xfrm>
        <a:graphic>
          <a:graphicData uri="http://schemas.openxmlformats.org/drawingml/2006/table">
            <a:tbl>
              <a:tblPr firstRow="1" bandRow="1">
                <a:tableStyleId>{21E4AEA4-8DFA-4A89-87EB-49C32662AFE0}</a:tableStyleId>
              </a:tblPr>
              <a:tblGrid>
                <a:gridCol w="2937076">
                  <a:extLst>
                    <a:ext uri="{9D8B030D-6E8A-4147-A177-3AD203B41FA5}">
                      <a16:colId xmlns:a16="http://schemas.microsoft.com/office/drawing/2014/main" val="3684433207"/>
                    </a:ext>
                  </a:extLst>
                </a:gridCol>
                <a:gridCol w="2937076">
                  <a:extLst>
                    <a:ext uri="{9D8B030D-6E8A-4147-A177-3AD203B41FA5}">
                      <a16:colId xmlns:a16="http://schemas.microsoft.com/office/drawing/2014/main" val="2916460186"/>
                    </a:ext>
                  </a:extLst>
                </a:gridCol>
                <a:gridCol w="2937076">
                  <a:extLst>
                    <a:ext uri="{9D8B030D-6E8A-4147-A177-3AD203B41FA5}">
                      <a16:colId xmlns:a16="http://schemas.microsoft.com/office/drawing/2014/main" val="3995711169"/>
                    </a:ext>
                  </a:extLst>
                </a:gridCol>
                <a:gridCol w="2937076">
                  <a:extLst>
                    <a:ext uri="{9D8B030D-6E8A-4147-A177-3AD203B41FA5}">
                      <a16:colId xmlns:a16="http://schemas.microsoft.com/office/drawing/2014/main" val="3848840564"/>
                    </a:ext>
                  </a:extLst>
                </a:gridCol>
              </a:tblGrid>
              <a:tr h="401922">
                <a:tc>
                  <a:txBody>
                    <a:bodyPr/>
                    <a:lstStyle/>
                    <a:p>
                      <a:r>
                        <a:rPr lang="en-US" sz="1900" dirty="0"/>
                        <a:t>Step 1: Raise claim</a:t>
                      </a:r>
                      <a:endParaRPr lang="en-GB" sz="1900" dirty="0"/>
                    </a:p>
                  </a:txBody>
                  <a:tcPr marL="97719" marR="97719" marT="48860" marB="48860"/>
                </a:tc>
                <a:tc>
                  <a:txBody>
                    <a:bodyPr/>
                    <a:lstStyle/>
                    <a:p>
                      <a:r>
                        <a:rPr lang="en-US" sz="1900" dirty="0"/>
                        <a:t>Step 2: Assessment</a:t>
                      </a:r>
                      <a:endParaRPr lang="en-GB" sz="1900" dirty="0"/>
                    </a:p>
                  </a:txBody>
                  <a:tcPr marL="97719" marR="97719" marT="48860" marB="48860"/>
                </a:tc>
                <a:tc>
                  <a:txBody>
                    <a:bodyPr/>
                    <a:lstStyle/>
                    <a:p>
                      <a:r>
                        <a:rPr lang="en-US" sz="1900" dirty="0"/>
                        <a:t>Step 3: Negotiation</a:t>
                      </a:r>
                      <a:endParaRPr lang="en-GB" sz="1900" dirty="0"/>
                    </a:p>
                  </a:txBody>
                  <a:tcPr marL="97719" marR="97719" marT="48860" marB="48860"/>
                </a:tc>
                <a:tc>
                  <a:txBody>
                    <a:bodyPr/>
                    <a:lstStyle/>
                    <a:p>
                      <a:r>
                        <a:rPr lang="en-US" sz="1900" dirty="0"/>
                        <a:t>Step 4: Maintenance</a:t>
                      </a:r>
                      <a:endParaRPr lang="en-GB" sz="1900" dirty="0"/>
                    </a:p>
                  </a:txBody>
                  <a:tcPr marL="97719" marR="97719" marT="48860" marB="48860"/>
                </a:tc>
                <a:extLst>
                  <a:ext uri="{0D108BD9-81ED-4DB2-BD59-A6C34878D82A}">
                    <a16:rowId xmlns:a16="http://schemas.microsoft.com/office/drawing/2014/main" val="2444815270"/>
                  </a:ext>
                </a:extLst>
              </a:tr>
              <a:tr h="5144780">
                <a:tc>
                  <a:txBody>
                    <a:bodyPr/>
                    <a:lstStyle/>
                    <a:p>
                      <a:pPr marL="342900" indent="-342900">
                        <a:buFont typeface="Arial" panose="020B0604020202020204" pitchFamily="34" charset="0"/>
                        <a:buChar char="•"/>
                      </a:pPr>
                      <a:r>
                        <a:rPr lang="en-US" sz="1900" dirty="0"/>
                        <a:t>Union raises the claim.</a:t>
                      </a:r>
                    </a:p>
                    <a:p>
                      <a:pPr marL="342900" indent="-342900">
                        <a:buFont typeface="Arial" panose="020B0604020202020204" pitchFamily="34" charset="0"/>
                        <a:buChar char="•"/>
                      </a:pPr>
                      <a:r>
                        <a:rPr lang="en-US" sz="1900" dirty="0"/>
                        <a:t>Employer assesses claim.</a:t>
                      </a:r>
                    </a:p>
                    <a:p>
                      <a:pPr marL="342900" indent="-342900">
                        <a:buFont typeface="Arial" panose="020B0604020202020204" pitchFamily="34" charset="0"/>
                        <a:buChar char="•"/>
                      </a:pPr>
                      <a:r>
                        <a:rPr lang="en-US" sz="1900" dirty="0"/>
                        <a:t>Employer agrees </a:t>
                      </a:r>
                      <a:r>
                        <a:rPr lang="en-US" sz="1900" dirty="0" err="1"/>
                        <a:t>arguability</a:t>
                      </a:r>
                      <a:r>
                        <a:rPr lang="en-US" sz="1900" dirty="0"/>
                        <a:t>.</a:t>
                      </a:r>
                    </a:p>
                    <a:p>
                      <a:pPr marL="342900" indent="-342900">
                        <a:buFont typeface="Arial" panose="020B0604020202020204" pitchFamily="34" charset="0"/>
                        <a:buChar char="•"/>
                      </a:pPr>
                      <a:r>
                        <a:rPr lang="en-US" sz="1900" dirty="0"/>
                        <a:t>Bargaining process agreement established.</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endParaRPr lang="en-US" sz="1900" dirty="0"/>
                    </a:p>
                    <a:p>
                      <a:pPr marL="0" indent="0">
                        <a:buFont typeface="Arial" panose="020B0604020202020204" pitchFamily="34" charset="0"/>
                        <a:buNone/>
                      </a:pPr>
                      <a:endParaRPr lang="en-US" sz="1900" dirty="0"/>
                    </a:p>
                    <a:p>
                      <a:pPr marL="0" indent="0">
                        <a:buFont typeface="Arial" panose="020B0604020202020204" pitchFamily="34" charset="0"/>
                        <a:buNone/>
                      </a:pPr>
                      <a:endParaRPr lang="en-US" sz="1900" dirty="0"/>
                    </a:p>
                    <a:p>
                      <a:pPr marL="0" indent="0">
                        <a:buFont typeface="Arial" panose="020B0604020202020204" pitchFamily="34" charset="0"/>
                        <a:buNone/>
                      </a:pPr>
                      <a:endParaRPr lang="en-US" sz="1900" dirty="0"/>
                    </a:p>
                    <a:p>
                      <a:pPr marL="0" indent="0">
                        <a:buFont typeface="Arial" panose="020B0604020202020204" pitchFamily="34" charset="0"/>
                        <a:buNone/>
                      </a:pPr>
                      <a:endParaRPr lang="en-US" sz="1900" b="1" dirty="0"/>
                    </a:p>
                    <a:p>
                      <a:pPr marL="0" indent="0">
                        <a:buFont typeface="Arial" panose="020B0604020202020204" pitchFamily="34" charset="0"/>
                        <a:buNone/>
                      </a:pPr>
                      <a:endParaRPr lang="en-US" sz="1900" b="1" dirty="0"/>
                    </a:p>
                    <a:p>
                      <a:pPr marL="0" indent="0">
                        <a:buFont typeface="Arial" panose="020B0604020202020204" pitchFamily="34" charset="0"/>
                        <a:buNone/>
                      </a:pPr>
                      <a:r>
                        <a:rPr lang="en-US" sz="1900" b="1" dirty="0"/>
                        <a:t>Completed for APHST claim</a:t>
                      </a:r>
                      <a:endParaRPr lang="en-GB" sz="1900" b="1" dirty="0"/>
                    </a:p>
                  </a:txBody>
                  <a:tcPr marL="97719" marR="97719" marT="48860" marB="48860"/>
                </a:tc>
                <a:tc>
                  <a:txBody>
                    <a:bodyPr/>
                    <a:lstStyle/>
                    <a:p>
                      <a:pPr marL="342900" indent="-342900">
                        <a:buFont typeface="Arial" panose="020B0604020202020204" pitchFamily="34" charset="0"/>
                        <a:buChar char="•"/>
                      </a:pPr>
                      <a:r>
                        <a:rPr lang="en-US" sz="1900" dirty="0"/>
                        <a:t>Conduct interviews and questionnaires of members.</a:t>
                      </a:r>
                    </a:p>
                    <a:p>
                      <a:pPr marL="342900" indent="-342900">
                        <a:buFont typeface="Arial" panose="020B0604020202020204" pitchFamily="34" charset="0"/>
                        <a:buChar char="•"/>
                      </a:pPr>
                      <a:r>
                        <a:rPr lang="en-US" sz="1900" dirty="0"/>
                        <a:t>Reference group and validators create and review role profile.</a:t>
                      </a:r>
                    </a:p>
                    <a:p>
                      <a:pPr marL="342900" indent="-342900">
                        <a:buFont typeface="Arial" panose="020B0604020202020204" pitchFamily="34" charset="0"/>
                        <a:buChar char="•"/>
                      </a:pPr>
                      <a:r>
                        <a:rPr lang="en-US" sz="1900" dirty="0"/>
                        <a:t>Role profiles scored using HEJE tool.</a:t>
                      </a:r>
                    </a:p>
                    <a:p>
                      <a:pPr marL="342900" indent="-342900">
                        <a:buFont typeface="Arial" panose="020B0604020202020204" pitchFamily="34" charset="0"/>
                        <a:buChar char="•"/>
                      </a:pPr>
                      <a:r>
                        <a:rPr lang="en-US" sz="1900" dirty="0"/>
                        <a:t>Role profiles assessed against appropriate comparators.</a:t>
                      </a:r>
                    </a:p>
                    <a:p>
                      <a:pPr marL="342900" indent="-342900">
                        <a:buFont typeface="Arial" panose="020B0604020202020204" pitchFamily="34" charset="0"/>
                        <a:buChar char="•"/>
                      </a:pPr>
                      <a:r>
                        <a:rPr lang="en-US" sz="1900" dirty="0"/>
                        <a:t>Establish extent of undervaluation.</a:t>
                      </a:r>
                    </a:p>
                    <a:p>
                      <a:pPr marL="0" indent="0">
                        <a:buFont typeface="Arial" panose="020B0604020202020204" pitchFamily="34" charset="0"/>
                        <a:buNone/>
                      </a:pPr>
                      <a:endParaRPr lang="en-US" sz="1900" dirty="0"/>
                    </a:p>
                    <a:p>
                      <a:pPr marL="0" indent="0">
                        <a:buFont typeface="Arial" panose="020B0604020202020204" pitchFamily="34" charset="0"/>
                        <a:buNone/>
                      </a:pPr>
                      <a:r>
                        <a:rPr lang="en-US" sz="1900" b="1" dirty="0"/>
                        <a:t>Process underway for APHST claim (Nov 22).</a:t>
                      </a:r>
                    </a:p>
                    <a:p>
                      <a:pPr marL="0" indent="0">
                        <a:buFont typeface="Arial" panose="020B0604020202020204" pitchFamily="34" charset="0"/>
                        <a:buNone/>
                      </a:pPr>
                      <a:endParaRPr lang="en-US" sz="1900" dirty="0"/>
                    </a:p>
                  </a:txBody>
                  <a:tcPr marL="97719" marR="97719" marT="48860" marB="48860"/>
                </a:tc>
                <a:tc>
                  <a:txBody>
                    <a:bodyPr/>
                    <a:lstStyle/>
                    <a:p>
                      <a:pPr marL="342900" indent="-342900">
                        <a:buFont typeface="Arial" panose="020B0604020202020204" pitchFamily="34" charset="0"/>
                        <a:buChar char="•"/>
                      </a:pPr>
                      <a:r>
                        <a:rPr lang="en-US" sz="1900" dirty="0"/>
                        <a:t>Negotiate Pay Equity rates and pay structures (e.g. pay spines).</a:t>
                      </a:r>
                    </a:p>
                    <a:p>
                      <a:pPr marL="342900" indent="-342900">
                        <a:buFont typeface="Arial" panose="020B0604020202020204" pitchFamily="34" charset="0"/>
                        <a:buChar char="•"/>
                      </a:pPr>
                      <a:r>
                        <a:rPr lang="en-US" sz="1900" dirty="0"/>
                        <a:t>Potential phasing/staging arrangements considered.</a:t>
                      </a:r>
                    </a:p>
                    <a:p>
                      <a:pPr marL="342900" indent="-342900">
                        <a:buFont typeface="Arial" panose="020B0604020202020204" pitchFamily="34" charset="0"/>
                        <a:buChar char="•"/>
                      </a:pPr>
                      <a:r>
                        <a:rPr lang="en-US" sz="1900" dirty="0"/>
                        <a:t>Money approved by cabinet.</a:t>
                      </a:r>
                    </a:p>
                    <a:p>
                      <a:pPr marL="342900" indent="-342900">
                        <a:buFont typeface="Arial" panose="020B0604020202020204" pitchFamily="34" charset="0"/>
                        <a:buChar char="•"/>
                      </a:pPr>
                      <a:r>
                        <a:rPr lang="en-US" sz="1900" dirty="0"/>
                        <a:t>Offer brought to members for ratification.</a:t>
                      </a:r>
                    </a:p>
                    <a:p>
                      <a:pPr marL="342900" indent="-342900">
                        <a:buFont typeface="Arial" panose="020B0604020202020204" pitchFamily="34" charset="0"/>
                        <a:buChar char="•"/>
                      </a:pPr>
                      <a:r>
                        <a:rPr lang="en-US" sz="1900" dirty="0"/>
                        <a:t>If offer passes – implement new pay rates and pay structures.</a:t>
                      </a:r>
                      <a:endParaRPr lang="en-GB" sz="1900" dirty="0"/>
                    </a:p>
                  </a:txBody>
                  <a:tcPr marL="97719" marR="97719" marT="48860" marB="48860"/>
                </a:tc>
                <a:tc>
                  <a:txBody>
                    <a:bodyPr/>
                    <a:lstStyle/>
                    <a:p>
                      <a:pPr marL="342900" indent="-342900">
                        <a:buFont typeface="Arial" panose="020B0604020202020204" pitchFamily="34" charset="0"/>
                        <a:buChar char="•"/>
                      </a:pPr>
                      <a:r>
                        <a:rPr lang="en-US" sz="1900" dirty="0"/>
                        <a:t>Negotiate mechanisms to review and maintain equal pay rates over time.</a:t>
                      </a:r>
                    </a:p>
                    <a:p>
                      <a:endParaRPr lang="en-GB" sz="1900" dirty="0"/>
                    </a:p>
                    <a:p>
                      <a:endParaRPr lang="en-GB" sz="1900" dirty="0"/>
                    </a:p>
                    <a:p>
                      <a:endParaRPr lang="en-GB" sz="1900" dirty="0"/>
                    </a:p>
                    <a:p>
                      <a:endParaRPr lang="en-GB" sz="1900" dirty="0"/>
                    </a:p>
                    <a:p>
                      <a:endParaRPr lang="en-GB" sz="1900" dirty="0"/>
                    </a:p>
                    <a:p>
                      <a:endParaRPr lang="en-GB" sz="1900" dirty="0"/>
                    </a:p>
                    <a:p>
                      <a:endParaRPr lang="en-GB" sz="1900" dirty="0"/>
                    </a:p>
                    <a:p>
                      <a:endParaRPr lang="en-GB" sz="1900" dirty="0"/>
                    </a:p>
                    <a:p>
                      <a:endParaRPr lang="en-GB" sz="1900" dirty="0"/>
                    </a:p>
                    <a:p>
                      <a:endParaRPr lang="en-GB" sz="1900" dirty="0"/>
                    </a:p>
                    <a:p>
                      <a:endParaRPr lang="en-GB" sz="1900" dirty="0"/>
                    </a:p>
                    <a:p>
                      <a:endParaRPr lang="en-GB" sz="1900" dirty="0"/>
                    </a:p>
                    <a:p>
                      <a:endParaRPr lang="en-GB" sz="1900" dirty="0"/>
                    </a:p>
                  </a:txBody>
                  <a:tcPr marL="97719" marR="97719" marT="48860" marB="48860"/>
                </a:tc>
                <a:extLst>
                  <a:ext uri="{0D108BD9-81ED-4DB2-BD59-A6C34878D82A}">
                    <a16:rowId xmlns:a16="http://schemas.microsoft.com/office/drawing/2014/main" val="596895103"/>
                  </a:ext>
                </a:extLst>
              </a:tr>
            </a:tbl>
          </a:graphicData>
        </a:graphic>
      </p:graphicFrame>
    </p:spTree>
    <p:extLst>
      <p:ext uri="{BB962C8B-B14F-4D97-AF65-F5344CB8AC3E}">
        <p14:creationId xmlns:p14="http://schemas.microsoft.com/office/powerpoint/2010/main" val="133144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09DBF2BD-08B7-4324-9BED-E9F4A89B542F}"/>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0088359" y="0"/>
            <a:ext cx="2103641" cy="1101046"/>
          </a:xfrm>
        </p:spPr>
      </p:pic>
      <p:pic>
        <p:nvPicPr>
          <p:cNvPr id="6" name="Content Placeholder 4" descr="Logo&#10;&#10;Description automatically generated">
            <a:extLst>
              <a:ext uri="{FF2B5EF4-FFF2-40B4-BE49-F238E27FC236}">
                <a16:creationId xmlns:a16="http://schemas.microsoft.com/office/drawing/2014/main" id="{1FD6AF31-179D-4BAE-B3B8-6D93E9D7323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75314" b="71394"/>
          <a:stretch/>
        </p:blipFill>
        <p:spPr>
          <a:xfrm>
            <a:off x="1" y="0"/>
            <a:ext cx="10092600" cy="1101047"/>
          </a:xfrm>
          <a:prstGeom prst="rect">
            <a:avLst/>
          </a:prstGeom>
        </p:spPr>
      </p:pic>
      <p:sp>
        <p:nvSpPr>
          <p:cNvPr id="4" name="Rectangle 1">
            <a:extLst>
              <a:ext uri="{FF2B5EF4-FFF2-40B4-BE49-F238E27FC236}">
                <a16:creationId xmlns:a16="http://schemas.microsoft.com/office/drawing/2014/main" id="{252E43C6-B839-48FF-A519-9DFE2C7F81EB}"/>
              </a:ext>
            </a:extLst>
          </p:cNvPr>
          <p:cNvSpPr>
            <a:spLocks noChangeArrowheads="1"/>
          </p:cNvSpPr>
          <p:nvPr/>
        </p:nvSpPr>
        <p:spPr bwMode="auto">
          <a:xfrm>
            <a:off x="2422525" y="1988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E29659C7-20F3-7CEC-D8A3-B1A0751030C1}"/>
              </a:ext>
            </a:extLst>
          </p:cNvPr>
          <p:cNvSpPr>
            <a:spLocks noGrp="1"/>
          </p:cNvSpPr>
          <p:nvPr>
            <p:ph type="title"/>
          </p:nvPr>
        </p:nvSpPr>
        <p:spPr>
          <a:xfrm>
            <a:off x="316194" y="1"/>
            <a:ext cx="5153428" cy="1101046"/>
          </a:xfrm>
        </p:spPr>
        <p:txBody>
          <a:bodyPr>
            <a:normAutofit/>
          </a:bodyPr>
          <a:lstStyle/>
          <a:p>
            <a:r>
              <a:rPr lang="en-US" dirty="0">
                <a:solidFill>
                  <a:schemeClr val="bg1"/>
                </a:solidFill>
              </a:rPr>
              <a:t>The impact.</a:t>
            </a:r>
            <a:endParaRPr lang="en-GB" dirty="0">
              <a:solidFill>
                <a:schemeClr val="bg1"/>
              </a:solidFill>
            </a:endParaRPr>
          </a:p>
        </p:txBody>
      </p:sp>
      <p:sp>
        <p:nvSpPr>
          <p:cNvPr id="3" name="TextBox 2">
            <a:extLst>
              <a:ext uri="{FF2B5EF4-FFF2-40B4-BE49-F238E27FC236}">
                <a16:creationId xmlns:a16="http://schemas.microsoft.com/office/drawing/2014/main" id="{7F06B34A-E5BF-5461-9830-BBAB1524A974}"/>
              </a:ext>
            </a:extLst>
          </p:cNvPr>
          <p:cNvSpPr txBox="1"/>
          <p:nvPr/>
        </p:nvSpPr>
        <p:spPr>
          <a:xfrm>
            <a:off x="316194" y="1322578"/>
            <a:ext cx="11419422" cy="4031873"/>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Almost everyone will get a pay increase. Not everyone will get the same pay increase.</a:t>
            </a:r>
          </a:p>
          <a:p>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APHST pay relativities could be completely busted.</a:t>
            </a:r>
          </a:p>
          <a:p>
            <a:pPr marL="457200" indent="-457200">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Stop thinking about just your duties and qualifications. Think about your </a:t>
            </a:r>
            <a:r>
              <a:rPr lang="en-US" sz="3200" u="sng" dirty="0">
                <a:latin typeface="Calibri" panose="020F0502020204030204" pitchFamily="34" charset="0"/>
                <a:ea typeface="Calibri" panose="020F0502020204030204" pitchFamily="34" charset="0"/>
                <a:cs typeface="Calibri" panose="020F0502020204030204" pitchFamily="34" charset="0"/>
              </a:rPr>
              <a:t>value.</a:t>
            </a:r>
            <a:r>
              <a:rPr lang="en-US" sz="3200" b="1" dirty="0">
                <a:latin typeface="Calibri" panose="020F0502020204030204" pitchFamily="34" charset="0"/>
                <a:ea typeface="Calibri" panose="020F0502020204030204" pitchFamily="34" charset="0"/>
                <a:cs typeface="Calibri" panose="020F0502020204030204" pitchFamily="34" charset="0"/>
              </a:rPr>
              <a:t> </a:t>
            </a:r>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43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3411</TotalTime>
  <Words>3047</Words>
  <Application>Microsoft Office PowerPoint</Application>
  <PresentationFormat>Widescreen</PresentationFormat>
  <Paragraphs>265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vt:lpstr>
      <vt:lpstr>Calibri</vt:lpstr>
      <vt:lpstr>Calibri Light</vt:lpstr>
      <vt:lpstr>Office Theme</vt:lpstr>
      <vt:lpstr>PowerPoint Presentation</vt:lpstr>
      <vt:lpstr>Contents</vt:lpstr>
      <vt:lpstr>What is Pay Equity?</vt:lpstr>
      <vt:lpstr>Why do we have pay inequities?</vt:lpstr>
      <vt:lpstr>Other common terms</vt:lpstr>
      <vt:lpstr>What is Pay Equity?</vt:lpstr>
      <vt:lpstr>The Pay Equity process</vt:lpstr>
      <vt:lpstr>The Pay Equity process</vt:lpstr>
      <vt:lpstr>The impact.</vt:lpstr>
      <vt:lpstr>Comparators</vt:lpstr>
      <vt:lpstr>Other things you should know.</vt:lpstr>
      <vt:lpstr>Our campaign.</vt:lpstr>
      <vt:lpstr>PowerPoint Presentation</vt:lpstr>
      <vt:lpstr>How to find out more: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Rowsell</dc:creator>
  <cp:lastModifiedBy>Will Matthews</cp:lastModifiedBy>
  <cp:revision>61</cp:revision>
  <dcterms:created xsi:type="dcterms:W3CDTF">2022-07-06T03:35:13Z</dcterms:created>
  <dcterms:modified xsi:type="dcterms:W3CDTF">2022-11-08T01:50:24Z</dcterms:modified>
</cp:coreProperties>
</file>