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5"/>
  </p:sldMasterIdLst>
  <p:notesMasterIdLst>
    <p:notesMasterId r:id="rId17"/>
  </p:notesMasterIdLst>
  <p:sldIdLst>
    <p:sldId id="313" r:id="rId6"/>
    <p:sldId id="315" r:id="rId7"/>
    <p:sldId id="342" r:id="rId8"/>
    <p:sldId id="327" r:id="rId9"/>
    <p:sldId id="353" r:id="rId10"/>
    <p:sldId id="361" r:id="rId11"/>
    <p:sldId id="362" r:id="rId12"/>
    <p:sldId id="363" r:id="rId13"/>
    <p:sldId id="364" r:id="rId14"/>
    <p:sldId id="366" r:id="rId15"/>
    <p:sldId id="336" r:id="rId1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28"/>
    <a:srgbClr val="BB232A"/>
    <a:srgbClr val="7F0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4"/>
  </p:normalViewPr>
  <p:slideViewPr>
    <p:cSldViewPr snapToGrid="0" snapToObjects="1">
      <p:cViewPr varScale="1">
        <p:scale>
          <a:sx n="70" d="100"/>
          <a:sy n="70" d="100"/>
        </p:scale>
        <p:origin x="42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86AA678-B9E4-4321-9393-6155CEDD2680}" type="datetimeFigureOut">
              <a:rPr lang="en-NZ" smtClean="0"/>
              <a:t>12/05/2023</a:t>
            </a:fld>
            <a:endParaRPr lang="en-NZ"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33D34C-8264-4C73-99DE-D726440D039D}" type="slidenum">
              <a:rPr lang="en-NZ" smtClean="0"/>
              <a:t>‹#›</a:t>
            </a:fld>
            <a:endParaRPr lang="en-NZ" dirty="0"/>
          </a:p>
        </p:txBody>
      </p:sp>
    </p:spTree>
    <p:extLst>
      <p:ext uri="{BB962C8B-B14F-4D97-AF65-F5344CB8AC3E}">
        <p14:creationId xmlns:p14="http://schemas.microsoft.com/office/powerpoint/2010/main" val="350687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E94C08D-A91B-E242-9A55-0494F2B8AAF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7153EB-6B24-9F46-81A4-40F3B9788B95}"/>
              </a:ext>
            </a:extLst>
          </p:cNvPr>
          <p:cNvSpPr>
            <a:spLocks noGrp="1"/>
          </p:cNvSpPr>
          <p:nvPr>
            <p:ph type="ctrTitle" hasCustomPrompt="1"/>
          </p:nvPr>
        </p:nvSpPr>
        <p:spPr>
          <a:xfrm>
            <a:off x="1289331" y="1738474"/>
            <a:ext cx="9144000" cy="2387600"/>
          </a:xfrm>
        </p:spPr>
        <p:txBody>
          <a:bodyPr anchor="b">
            <a:noAutofit/>
          </a:bodyPr>
          <a:lstStyle>
            <a:lvl1pPr algn="l">
              <a:defRPr sz="7200">
                <a:solidFill>
                  <a:schemeClr val="bg1"/>
                </a:solidFill>
              </a:defRPr>
            </a:lvl1pPr>
          </a:lstStyle>
          <a:p>
            <a:r>
              <a:rPr lang="en-GB" dirty="0"/>
              <a:t>Budget 21 – Building Back Better? </a:t>
            </a:r>
            <a:endParaRPr lang="en-US" dirty="0"/>
          </a:p>
        </p:txBody>
      </p:sp>
      <p:sp>
        <p:nvSpPr>
          <p:cNvPr id="3" name="Subtitle 2">
            <a:extLst>
              <a:ext uri="{FF2B5EF4-FFF2-40B4-BE49-F238E27FC236}">
                <a16:creationId xmlns:a16="http://schemas.microsoft.com/office/drawing/2014/main" id="{32401E8C-F8D8-1C42-8A64-6C8C9826232C}"/>
              </a:ext>
            </a:extLst>
          </p:cNvPr>
          <p:cNvSpPr>
            <a:spLocks noGrp="1"/>
          </p:cNvSpPr>
          <p:nvPr>
            <p:ph type="subTitle" idx="1" hasCustomPrompt="1"/>
          </p:nvPr>
        </p:nvSpPr>
        <p:spPr>
          <a:xfrm>
            <a:off x="1289331" y="4381526"/>
            <a:ext cx="9144000" cy="963810"/>
          </a:xfrm>
        </p:spPr>
        <p:txBody>
          <a:bodyPr>
            <a:norm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Craig Renney, May 2021</a:t>
            </a:r>
            <a:endParaRPr lang="en-US" dirty="0"/>
          </a:p>
        </p:txBody>
      </p:sp>
    </p:spTree>
    <p:extLst>
      <p:ext uri="{BB962C8B-B14F-4D97-AF65-F5344CB8AC3E}">
        <p14:creationId xmlns:p14="http://schemas.microsoft.com/office/powerpoint/2010/main" val="403079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3B90-706A-2747-A4F9-DF7BB79F07C4}"/>
              </a:ext>
            </a:extLst>
          </p:cNvPr>
          <p:cNvSpPr>
            <a:spLocks noGrp="1"/>
          </p:cNvSpPr>
          <p:nvPr>
            <p:ph type="title"/>
          </p:nvPr>
        </p:nvSpPr>
        <p:spPr>
          <a:xfrm>
            <a:off x="665205" y="944991"/>
            <a:ext cx="10515600" cy="744109"/>
          </a:xfrm>
        </p:spPr>
        <p:txBody>
          <a:bodyPr>
            <a:normAutofit/>
          </a:bodyPr>
          <a:lstStyle>
            <a:lvl1pPr>
              <a:defRPr sz="5000" b="0">
                <a:solidFill>
                  <a:srgbClr val="A8002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7C72A-94AD-014F-B907-75E6B54BFBDC}"/>
              </a:ext>
            </a:extLst>
          </p:cNvPr>
          <p:cNvSpPr>
            <a:spLocks noGrp="1"/>
          </p:cNvSpPr>
          <p:nvPr>
            <p:ph sz="half" idx="1" hasCustomPrompt="1"/>
          </p:nvPr>
        </p:nvSpPr>
        <p:spPr>
          <a:xfrm>
            <a:off x="665205" y="2130507"/>
            <a:ext cx="5181600" cy="3955762"/>
          </a:xfrm>
        </p:spPr>
        <p:txBody>
          <a:bodyPr/>
          <a:lstStyle>
            <a:lvl1pPr marL="0" indent="0">
              <a:buFontTx/>
              <a:buNone/>
              <a:defRPr sz="2400" b="1"/>
            </a:lvl1pPr>
            <a:lvl2pPr marL="457200" indent="0">
              <a:buFontTx/>
              <a:buNone/>
              <a:defRPr/>
            </a:lvl2pPr>
          </a:lstStyle>
          <a:p>
            <a:pPr lvl="0"/>
            <a:r>
              <a:rPr lang="en-GB" dirty="0"/>
              <a:t>CLICK TO EDIT MASTER TEXT STYLES</a:t>
            </a:r>
          </a:p>
          <a:p>
            <a:pPr lvl="1"/>
            <a:r>
              <a:rPr lang="en-GB" dirty="0"/>
              <a:t>Second level</a:t>
            </a:r>
          </a:p>
        </p:txBody>
      </p:sp>
      <p:sp>
        <p:nvSpPr>
          <p:cNvPr id="7" name="Picture Placeholder 5">
            <a:extLst>
              <a:ext uri="{FF2B5EF4-FFF2-40B4-BE49-F238E27FC236}">
                <a16:creationId xmlns:a16="http://schemas.microsoft.com/office/drawing/2014/main" id="{DA06A4F0-F368-0C4D-8C83-FD05D00DFFEB}"/>
              </a:ext>
            </a:extLst>
          </p:cNvPr>
          <p:cNvSpPr>
            <a:spLocks noGrp="1"/>
          </p:cNvSpPr>
          <p:nvPr>
            <p:ph type="pic" sz="quarter" idx="10"/>
          </p:nvPr>
        </p:nvSpPr>
        <p:spPr>
          <a:xfrm>
            <a:off x="6279293" y="2130425"/>
            <a:ext cx="5181600" cy="3956050"/>
          </a:xfrm>
        </p:spPr>
        <p:txBody>
          <a:bodyPr/>
          <a:lstStyle/>
          <a:p>
            <a:r>
              <a:rPr lang="en-US" dirty="0"/>
              <a:t>Click icon to add picture</a:t>
            </a:r>
          </a:p>
        </p:txBody>
      </p:sp>
      <p:pic>
        <p:nvPicPr>
          <p:cNvPr id="9" name="Picture 8">
            <a:extLst>
              <a:ext uri="{FF2B5EF4-FFF2-40B4-BE49-F238E27FC236}">
                <a16:creationId xmlns:a16="http://schemas.microsoft.com/office/drawing/2014/main" id="{25A66907-8BE4-6D4B-8EAA-D3D59B21F054}"/>
              </a:ext>
            </a:extLst>
          </p:cNvPr>
          <p:cNvPicPr>
            <a:picLocks noChangeAspect="1"/>
          </p:cNvPicPr>
          <p:nvPr userDrawn="1"/>
        </p:nvPicPr>
        <p:blipFill>
          <a:blip r:embed="rId2"/>
          <a:stretch>
            <a:fillRect/>
          </a:stretch>
        </p:blipFill>
        <p:spPr>
          <a:xfrm>
            <a:off x="0" y="6146800"/>
            <a:ext cx="12192000" cy="711200"/>
          </a:xfrm>
          <a:prstGeom prst="rect">
            <a:avLst/>
          </a:prstGeom>
        </p:spPr>
      </p:pic>
    </p:spTree>
    <p:extLst>
      <p:ext uri="{BB962C8B-B14F-4D97-AF65-F5344CB8AC3E}">
        <p14:creationId xmlns:p14="http://schemas.microsoft.com/office/powerpoint/2010/main" val="43962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3B90-706A-2747-A4F9-DF7BB79F07C4}"/>
              </a:ext>
            </a:extLst>
          </p:cNvPr>
          <p:cNvSpPr>
            <a:spLocks noGrp="1"/>
          </p:cNvSpPr>
          <p:nvPr>
            <p:ph type="title"/>
          </p:nvPr>
        </p:nvSpPr>
        <p:spPr>
          <a:xfrm>
            <a:off x="665205" y="944991"/>
            <a:ext cx="10515600" cy="744109"/>
          </a:xfrm>
        </p:spPr>
        <p:txBody>
          <a:bodyPr>
            <a:normAutofit/>
          </a:bodyPr>
          <a:lstStyle>
            <a:lvl1pPr>
              <a:defRPr sz="5000" b="0">
                <a:solidFill>
                  <a:srgbClr val="A80028"/>
                </a:solidFill>
              </a:defRPr>
            </a:lvl1pPr>
          </a:lstStyle>
          <a:p>
            <a:r>
              <a:rPr lang="en-US"/>
              <a:t>Click to edit Master title style</a:t>
            </a:r>
            <a:endParaRPr lang="en-US" dirty="0"/>
          </a:p>
        </p:txBody>
      </p:sp>
      <p:sp>
        <p:nvSpPr>
          <p:cNvPr id="7" name="Picture Placeholder 5">
            <a:extLst>
              <a:ext uri="{FF2B5EF4-FFF2-40B4-BE49-F238E27FC236}">
                <a16:creationId xmlns:a16="http://schemas.microsoft.com/office/drawing/2014/main" id="{DA06A4F0-F368-0C4D-8C83-FD05D00DFFEB}"/>
              </a:ext>
            </a:extLst>
          </p:cNvPr>
          <p:cNvSpPr>
            <a:spLocks noGrp="1"/>
          </p:cNvSpPr>
          <p:nvPr>
            <p:ph type="pic" sz="quarter" idx="10"/>
          </p:nvPr>
        </p:nvSpPr>
        <p:spPr>
          <a:xfrm>
            <a:off x="6279293" y="2130425"/>
            <a:ext cx="5181600" cy="3956050"/>
          </a:xfrm>
        </p:spPr>
        <p:txBody>
          <a:bodyPr/>
          <a:lstStyle/>
          <a:p>
            <a:r>
              <a:rPr lang="en-US" dirty="0"/>
              <a:t>Click icon to add picture</a:t>
            </a:r>
          </a:p>
        </p:txBody>
      </p:sp>
      <p:pic>
        <p:nvPicPr>
          <p:cNvPr id="9" name="Picture 8">
            <a:extLst>
              <a:ext uri="{FF2B5EF4-FFF2-40B4-BE49-F238E27FC236}">
                <a16:creationId xmlns:a16="http://schemas.microsoft.com/office/drawing/2014/main" id="{25A66907-8BE4-6D4B-8EAA-D3D59B21F054}"/>
              </a:ext>
            </a:extLst>
          </p:cNvPr>
          <p:cNvPicPr>
            <a:picLocks noChangeAspect="1"/>
          </p:cNvPicPr>
          <p:nvPr userDrawn="1"/>
        </p:nvPicPr>
        <p:blipFill>
          <a:blip r:embed="rId2"/>
          <a:stretch>
            <a:fillRect/>
          </a:stretch>
        </p:blipFill>
        <p:spPr>
          <a:xfrm>
            <a:off x="0" y="6146800"/>
            <a:ext cx="12192000" cy="711200"/>
          </a:xfrm>
          <a:prstGeom prst="rect">
            <a:avLst/>
          </a:prstGeom>
        </p:spPr>
      </p:pic>
      <p:sp>
        <p:nvSpPr>
          <p:cNvPr id="6" name="Picture Placeholder 5">
            <a:extLst>
              <a:ext uri="{FF2B5EF4-FFF2-40B4-BE49-F238E27FC236}">
                <a16:creationId xmlns:a16="http://schemas.microsoft.com/office/drawing/2014/main" id="{56488E99-B629-4D49-9A23-9350F3145AE8}"/>
              </a:ext>
            </a:extLst>
          </p:cNvPr>
          <p:cNvSpPr>
            <a:spLocks noGrp="1"/>
          </p:cNvSpPr>
          <p:nvPr>
            <p:ph type="pic" sz="quarter" idx="11"/>
          </p:nvPr>
        </p:nvSpPr>
        <p:spPr>
          <a:xfrm>
            <a:off x="665205" y="2130425"/>
            <a:ext cx="5181600" cy="3956050"/>
          </a:xfrm>
        </p:spPr>
        <p:txBody>
          <a:bodyPr/>
          <a:lstStyle/>
          <a:p>
            <a:r>
              <a:rPr lang="en-US" dirty="0"/>
              <a:t>Click icon to add picture</a:t>
            </a:r>
          </a:p>
        </p:txBody>
      </p:sp>
    </p:spTree>
    <p:extLst>
      <p:ext uri="{BB962C8B-B14F-4D97-AF65-F5344CB8AC3E}">
        <p14:creationId xmlns:p14="http://schemas.microsoft.com/office/powerpoint/2010/main" val="15777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F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3B90-706A-2747-A4F9-DF7BB79F07C4}"/>
              </a:ext>
            </a:extLst>
          </p:cNvPr>
          <p:cNvSpPr>
            <a:spLocks noGrp="1"/>
          </p:cNvSpPr>
          <p:nvPr>
            <p:ph type="title"/>
          </p:nvPr>
        </p:nvSpPr>
        <p:spPr>
          <a:xfrm>
            <a:off x="665205" y="944991"/>
            <a:ext cx="10515600" cy="744109"/>
          </a:xfrm>
        </p:spPr>
        <p:txBody>
          <a:bodyPr>
            <a:normAutofit/>
          </a:bodyPr>
          <a:lstStyle>
            <a:lvl1pPr>
              <a:defRPr sz="5000" b="0">
                <a:solidFill>
                  <a:srgbClr val="A80028"/>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25A66907-8BE4-6D4B-8EAA-D3D59B21F054}"/>
              </a:ext>
            </a:extLst>
          </p:cNvPr>
          <p:cNvPicPr>
            <a:picLocks noChangeAspect="1"/>
          </p:cNvPicPr>
          <p:nvPr userDrawn="1"/>
        </p:nvPicPr>
        <p:blipFill>
          <a:blip r:embed="rId2"/>
          <a:stretch>
            <a:fillRect/>
          </a:stretch>
        </p:blipFill>
        <p:spPr>
          <a:xfrm>
            <a:off x="0" y="6146800"/>
            <a:ext cx="12192000" cy="711200"/>
          </a:xfrm>
          <a:prstGeom prst="rect">
            <a:avLst/>
          </a:prstGeom>
        </p:spPr>
      </p:pic>
      <p:sp>
        <p:nvSpPr>
          <p:cNvPr id="3" name="Rectangle 2">
            <a:extLst>
              <a:ext uri="{FF2B5EF4-FFF2-40B4-BE49-F238E27FC236}">
                <a16:creationId xmlns:a16="http://schemas.microsoft.com/office/drawing/2014/main" id="{EC08952A-4DAE-8A40-A4C1-7966DF9A98BB}"/>
              </a:ext>
            </a:extLst>
          </p:cNvPr>
          <p:cNvSpPr/>
          <p:nvPr userDrawn="1"/>
        </p:nvSpPr>
        <p:spPr>
          <a:xfrm>
            <a:off x="665205" y="2130425"/>
            <a:ext cx="5181600" cy="3956050"/>
          </a:xfrm>
          <a:prstGeom prst="rect">
            <a:avLst/>
          </a:prstGeom>
          <a:solidFill>
            <a:srgbClr val="A8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25C0A14-7CD1-1146-A81B-134EA6B12DF4}"/>
              </a:ext>
            </a:extLst>
          </p:cNvPr>
          <p:cNvSpPr/>
          <p:nvPr userDrawn="1"/>
        </p:nvSpPr>
        <p:spPr>
          <a:xfrm>
            <a:off x="6283410" y="2130425"/>
            <a:ext cx="5181600" cy="3956050"/>
          </a:xfrm>
          <a:prstGeom prst="rect">
            <a:avLst/>
          </a:prstGeom>
          <a:solidFill>
            <a:srgbClr val="A8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07A7FB76-9F1E-E44E-BA0C-3B2FD8600195}"/>
              </a:ext>
            </a:extLst>
          </p:cNvPr>
          <p:cNvSpPr>
            <a:spLocks noGrp="1"/>
          </p:cNvSpPr>
          <p:nvPr>
            <p:ph type="body" idx="1"/>
          </p:nvPr>
        </p:nvSpPr>
        <p:spPr>
          <a:xfrm>
            <a:off x="1138882" y="2518547"/>
            <a:ext cx="4234246" cy="3179806"/>
          </a:xfrm>
        </p:spPr>
        <p:txBody>
          <a:bodyPr anchor="ct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0AA92690-B8E7-604E-BEEA-BD266078CE80}"/>
              </a:ext>
            </a:extLst>
          </p:cNvPr>
          <p:cNvSpPr>
            <a:spLocks noGrp="1"/>
          </p:cNvSpPr>
          <p:nvPr>
            <p:ph type="body" idx="10"/>
          </p:nvPr>
        </p:nvSpPr>
        <p:spPr>
          <a:xfrm>
            <a:off x="6757087" y="2518547"/>
            <a:ext cx="4234246" cy="3179806"/>
          </a:xfrm>
        </p:spPr>
        <p:txBody>
          <a:bodyPr anchor="ct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F5C9366F-17B5-0D40-BD94-86C451640335}"/>
              </a:ext>
            </a:extLst>
          </p:cNvPr>
          <p:cNvSpPr>
            <a:spLocks noGrp="1"/>
          </p:cNvSpPr>
          <p:nvPr>
            <p:ph type="body" idx="11" hasCustomPrompt="1"/>
          </p:nvPr>
        </p:nvSpPr>
        <p:spPr>
          <a:xfrm>
            <a:off x="6757087" y="2518546"/>
            <a:ext cx="4234246" cy="1293341"/>
          </a:xfrm>
        </p:spPr>
        <p:txBody>
          <a:bodyPr anchor="ctr">
            <a:normAutofit/>
          </a:bodyPr>
          <a:lstStyle>
            <a:lvl1pPr marL="0" indent="0" algn="ctr">
              <a:buNone/>
              <a:defRPr sz="6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XXX</a:t>
            </a:r>
          </a:p>
        </p:txBody>
      </p:sp>
      <p:sp>
        <p:nvSpPr>
          <p:cNvPr id="13" name="Text Placeholder 2">
            <a:extLst>
              <a:ext uri="{FF2B5EF4-FFF2-40B4-BE49-F238E27FC236}">
                <a16:creationId xmlns:a16="http://schemas.microsoft.com/office/drawing/2014/main" id="{F6A8D0F7-2E72-424A-A339-0FF3AD7DF72E}"/>
              </a:ext>
            </a:extLst>
          </p:cNvPr>
          <p:cNvSpPr>
            <a:spLocks noGrp="1"/>
          </p:cNvSpPr>
          <p:nvPr>
            <p:ph type="body" idx="12" hasCustomPrompt="1"/>
          </p:nvPr>
        </p:nvSpPr>
        <p:spPr>
          <a:xfrm>
            <a:off x="1147120" y="2518546"/>
            <a:ext cx="4234246" cy="1293341"/>
          </a:xfrm>
        </p:spPr>
        <p:txBody>
          <a:bodyPr anchor="ctr">
            <a:normAutofit/>
          </a:bodyPr>
          <a:lstStyle>
            <a:lvl1pPr marL="0" indent="0" algn="ctr">
              <a:buNone/>
              <a:defRPr sz="6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XXX</a:t>
            </a:r>
          </a:p>
        </p:txBody>
      </p:sp>
    </p:spTree>
    <p:extLst>
      <p:ext uri="{BB962C8B-B14F-4D97-AF65-F5344CB8AC3E}">
        <p14:creationId xmlns:p14="http://schemas.microsoft.com/office/powerpoint/2010/main" val="151772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EEFF21-33E3-3342-9112-E5B836F435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5A66907-8BE4-6D4B-8EAA-D3D59B21F054}"/>
              </a:ext>
            </a:extLst>
          </p:cNvPr>
          <p:cNvPicPr>
            <a:picLocks noChangeAspect="1"/>
          </p:cNvPicPr>
          <p:nvPr userDrawn="1"/>
        </p:nvPicPr>
        <p:blipFill>
          <a:blip r:embed="rId3"/>
          <a:srcRect/>
          <a:stretch/>
        </p:blipFill>
        <p:spPr>
          <a:xfrm>
            <a:off x="0" y="6146800"/>
            <a:ext cx="12192000" cy="711200"/>
          </a:xfrm>
          <a:prstGeom prst="rect">
            <a:avLst/>
          </a:prstGeom>
        </p:spPr>
      </p:pic>
      <p:sp>
        <p:nvSpPr>
          <p:cNvPr id="14" name="Title 1">
            <a:extLst>
              <a:ext uri="{FF2B5EF4-FFF2-40B4-BE49-F238E27FC236}">
                <a16:creationId xmlns:a16="http://schemas.microsoft.com/office/drawing/2014/main" id="{307A00B5-188C-E04F-87DD-7E24A5D2C295}"/>
              </a:ext>
            </a:extLst>
          </p:cNvPr>
          <p:cNvSpPr>
            <a:spLocks noGrp="1"/>
          </p:cNvSpPr>
          <p:nvPr>
            <p:ph type="title"/>
          </p:nvPr>
        </p:nvSpPr>
        <p:spPr>
          <a:xfrm>
            <a:off x="1795849" y="1161535"/>
            <a:ext cx="8344930" cy="4028303"/>
          </a:xfrm>
        </p:spPr>
        <p:txBody>
          <a:bodyPr anchor="ctr">
            <a:normAutofit/>
          </a:bodyPr>
          <a:lstStyle>
            <a:lvl1pPr>
              <a:defRPr sz="5000">
                <a:solidFill>
                  <a:schemeClr val="bg1"/>
                </a:solidFill>
              </a:defRPr>
            </a:lvl1pPr>
          </a:lstStyle>
          <a:p>
            <a:r>
              <a:rPr lang="en-US"/>
              <a:t>Click to edit Master title style</a:t>
            </a:r>
            <a:endParaRPr lang="en-US" dirty="0"/>
          </a:p>
        </p:txBody>
      </p:sp>
      <p:cxnSp>
        <p:nvCxnSpPr>
          <p:cNvPr id="16" name="Straight Connector 15">
            <a:extLst>
              <a:ext uri="{FF2B5EF4-FFF2-40B4-BE49-F238E27FC236}">
                <a16:creationId xmlns:a16="http://schemas.microsoft.com/office/drawing/2014/main" id="{2DEE1416-3F63-D54A-93C4-D0681A7718DD}"/>
              </a:ext>
            </a:extLst>
          </p:cNvPr>
          <p:cNvCxnSpPr>
            <a:cxnSpLocks/>
          </p:cNvCxnSpPr>
          <p:nvPr userDrawn="1"/>
        </p:nvCxnSpPr>
        <p:spPr>
          <a:xfrm>
            <a:off x="1449860" y="1711411"/>
            <a:ext cx="0" cy="2928551"/>
          </a:xfrm>
          <a:prstGeom prst="line">
            <a:avLst/>
          </a:prstGeom>
          <a:ln w="127000">
            <a:solidFill>
              <a:srgbClr val="7F05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39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_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E94C08D-A91B-E242-9A55-0494F2B8AA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7153EB-6B24-9F46-81A4-40F3B9788B95}"/>
              </a:ext>
            </a:extLst>
          </p:cNvPr>
          <p:cNvSpPr>
            <a:spLocks noGrp="1"/>
          </p:cNvSpPr>
          <p:nvPr>
            <p:ph type="ctrTitle" hasCustomPrompt="1"/>
          </p:nvPr>
        </p:nvSpPr>
        <p:spPr>
          <a:xfrm>
            <a:off x="1289331" y="2062162"/>
            <a:ext cx="9144000" cy="2387600"/>
          </a:xfrm>
        </p:spPr>
        <p:txBody>
          <a:bodyPr anchor="b">
            <a:noAutofit/>
          </a:bodyPr>
          <a:lstStyle>
            <a:lvl1pPr algn="l">
              <a:defRPr sz="72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2401E8C-F8D8-1C42-8A64-6C8C9826232C}"/>
              </a:ext>
            </a:extLst>
          </p:cNvPr>
          <p:cNvSpPr>
            <a:spLocks noGrp="1"/>
          </p:cNvSpPr>
          <p:nvPr>
            <p:ph type="subTitle" idx="1" hasCustomPrompt="1"/>
          </p:nvPr>
        </p:nvSpPr>
        <p:spPr>
          <a:xfrm>
            <a:off x="1289331" y="4579234"/>
            <a:ext cx="9144000" cy="963810"/>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Graphic 11">
            <a:extLst>
              <a:ext uri="{FF2B5EF4-FFF2-40B4-BE49-F238E27FC236}">
                <a16:creationId xmlns:a16="http://schemas.microsoft.com/office/drawing/2014/main" id="{644BC7B4-A3A4-384D-818A-1ACE73208F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99300" y="565656"/>
            <a:ext cx="2381499" cy="719658"/>
          </a:xfrm>
          <a:prstGeom prst="rect">
            <a:avLst/>
          </a:prstGeom>
        </p:spPr>
      </p:pic>
    </p:spTree>
    <p:extLst>
      <p:ext uri="{BB962C8B-B14F-4D97-AF65-F5344CB8AC3E}">
        <p14:creationId xmlns:p14="http://schemas.microsoft.com/office/powerpoint/2010/main" val="353373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1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27BD23-C2CC-FB40-AB7D-726476CA67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14276BAB-CA54-0746-B929-F0A2F22C0200}"/>
              </a:ext>
            </a:extLst>
          </p:cNvPr>
          <p:cNvSpPr>
            <a:spLocks noGrp="1"/>
          </p:cNvSpPr>
          <p:nvPr>
            <p:ph type="ctrTitle" hasCustomPrompt="1"/>
          </p:nvPr>
        </p:nvSpPr>
        <p:spPr>
          <a:xfrm>
            <a:off x="1289331" y="1397695"/>
            <a:ext cx="9144000" cy="2387600"/>
          </a:xfrm>
        </p:spPr>
        <p:txBody>
          <a:bodyPr anchor="b">
            <a:noAutofit/>
          </a:bodyPr>
          <a:lstStyle>
            <a:lvl1pPr algn="l">
              <a:defRPr sz="7200">
                <a:solidFill>
                  <a:srgbClr val="A80028"/>
                </a:solidFill>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2B9FB115-E73D-9C49-89D4-ED3562FD00A2}"/>
              </a:ext>
            </a:extLst>
          </p:cNvPr>
          <p:cNvSpPr>
            <a:spLocks noGrp="1"/>
          </p:cNvSpPr>
          <p:nvPr>
            <p:ph type="subTitle" idx="1" hasCustomPrompt="1"/>
          </p:nvPr>
        </p:nvSpPr>
        <p:spPr>
          <a:xfrm>
            <a:off x="1289331" y="3785295"/>
            <a:ext cx="9144000" cy="963810"/>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21" name="Picture 20">
            <a:extLst>
              <a:ext uri="{FF2B5EF4-FFF2-40B4-BE49-F238E27FC236}">
                <a16:creationId xmlns:a16="http://schemas.microsoft.com/office/drawing/2014/main" id="{DEE28B8B-0578-BF45-93F2-E360677BF30C}"/>
              </a:ext>
            </a:extLst>
          </p:cNvPr>
          <p:cNvPicPr>
            <a:picLocks noChangeAspect="1"/>
          </p:cNvPicPr>
          <p:nvPr userDrawn="1"/>
        </p:nvPicPr>
        <p:blipFill>
          <a:blip r:embed="rId3"/>
          <a:stretch>
            <a:fillRect/>
          </a:stretch>
        </p:blipFill>
        <p:spPr>
          <a:xfrm>
            <a:off x="0" y="6146800"/>
            <a:ext cx="12192000" cy="711200"/>
          </a:xfrm>
          <a:prstGeom prst="rect">
            <a:avLst/>
          </a:prstGeom>
        </p:spPr>
      </p:pic>
    </p:spTree>
    <p:extLst>
      <p:ext uri="{BB962C8B-B14F-4D97-AF65-F5344CB8AC3E}">
        <p14:creationId xmlns:p14="http://schemas.microsoft.com/office/powerpoint/2010/main" val="75653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B">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27BD23-C2CC-FB40-AB7D-726476CA6748}"/>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DEE28B8B-0578-BF45-93F2-E360677BF30C}"/>
              </a:ext>
            </a:extLst>
          </p:cNvPr>
          <p:cNvPicPr>
            <a:picLocks noChangeAspect="1"/>
          </p:cNvPicPr>
          <p:nvPr userDrawn="1"/>
        </p:nvPicPr>
        <p:blipFill>
          <a:blip r:embed="rId3"/>
          <a:stretch>
            <a:fillRect/>
          </a:stretch>
        </p:blipFill>
        <p:spPr>
          <a:xfrm>
            <a:off x="0" y="6146800"/>
            <a:ext cx="12192000" cy="711200"/>
          </a:xfrm>
          <a:prstGeom prst="rect">
            <a:avLst/>
          </a:prstGeom>
        </p:spPr>
      </p:pic>
      <p:sp>
        <p:nvSpPr>
          <p:cNvPr id="6" name="Title 1">
            <a:extLst>
              <a:ext uri="{FF2B5EF4-FFF2-40B4-BE49-F238E27FC236}">
                <a16:creationId xmlns:a16="http://schemas.microsoft.com/office/drawing/2014/main" id="{AA073DAA-6FC8-5D46-BF98-A0DDA82D73B7}"/>
              </a:ext>
            </a:extLst>
          </p:cNvPr>
          <p:cNvSpPr>
            <a:spLocks noGrp="1"/>
          </p:cNvSpPr>
          <p:nvPr>
            <p:ph type="ctrTitle" hasCustomPrompt="1"/>
          </p:nvPr>
        </p:nvSpPr>
        <p:spPr>
          <a:xfrm>
            <a:off x="1289331" y="1397695"/>
            <a:ext cx="9144000" cy="2387600"/>
          </a:xfrm>
        </p:spPr>
        <p:txBody>
          <a:bodyPr anchor="b">
            <a:noAutofit/>
          </a:bodyPr>
          <a:lstStyle>
            <a:lvl1pPr algn="l">
              <a:defRPr sz="7200">
                <a:solidFill>
                  <a:srgbClr val="A80028"/>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94589ACF-48C1-BE4C-AF9A-5A7EBECAA225}"/>
              </a:ext>
            </a:extLst>
          </p:cNvPr>
          <p:cNvSpPr>
            <a:spLocks noGrp="1"/>
          </p:cNvSpPr>
          <p:nvPr>
            <p:ph type="subTitle" idx="1" hasCustomPrompt="1"/>
          </p:nvPr>
        </p:nvSpPr>
        <p:spPr>
          <a:xfrm>
            <a:off x="1289331" y="3785295"/>
            <a:ext cx="9144000" cy="963810"/>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96863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1C">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27BD23-C2CC-FB40-AB7D-726476CA6748}"/>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DEE28B8B-0578-BF45-93F2-E360677BF30C}"/>
              </a:ext>
            </a:extLst>
          </p:cNvPr>
          <p:cNvPicPr>
            <a:picLocks noChangeAspect="1"/>
          </p:cNvPicPr>
          <p:nvPr userDrawn="1"/>
        </p:nvPicPr>
        <p:blipFill>
          <a:blip r:embed="rId3"/>
          <a:stretch>
            <a:fillRect/>
          </a:stretch>
        </p:blipFill>
        <p:spPr>
          <a:xfrm>
            <a:off x="0" y="6146800"/>
            <a:ext cx="12192000" cy="711200"/>
          </a:xfrm>
          <a:prstGeom prst="rect">
            <a:avLst/>
          </a:prstGeom>
        </p:spPr>
      </p:pic>
      <p:sp>
        <p:nvSpPr>
          <p:cNvPr id="6" name="Title 1">
            <a:extLst>
              <a:ext uri="{FF2B5EF4-FFF2-40B4-BE49-F238E27FC236}">
                <a16:creationId xmlns:a16="http://schemas.microsoft.com/office/drawing/2014/main" id="{3364E648-2E62-9843-934D-21B26ADFA9F7}"/>
              </a:ext>
            </a:extLst>
          </p:cNvPr>
          <p:cNvSpPr>
            <a:spLocks noGrp="1"/>
          </p:cNvSpPr>
          <p:nvPr>
            <p:ph type="ctrTitle" hasCustomPrompt="1"/>
          </p:nvPr>
        </p:nvSpPr>
        <p:spPr>
          <a:xfrm>
            <a:off x="1289331" y="1397695"/>
            <a:ext cx="9144000" cy="2387600"/>
          </a:xfrm>
        </p:spPr>
        <p:txBody>
          <a:bodyPr anchor="b">
            <a:noAutofit/>
          </a:bodyPr>
          <a:lstStyle>
            <a:lvl1pPr algn="l">
              <a:defRPr sz="7200">
                <a:solidFill>
                  <a:srgbClr val="A80028"/>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2E388F16-DA73-1C42-B289-FD742C95F562}"/>
              </a:ext>
            </a:extLst>
          </p:cNvPr>
          <p:cNvSpPr>
            <a:spLocks noGrp="1"/>
          </p:cNvSpPr>
          <p:nvPr>
            <p:ph type="subTitle" idx="1" hasCustomPrompt="1"/>
          </p:nvPr>
        </p:nvSpPr>
        <p:spPr>
          <a:xfrm>
            <a:off x="1289331" y="3785295"/>
            <a:ext cx="9144000" cy="963810"/>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61013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2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27BD23-C2CC-FB40-AB7D-726476CA6748}"/>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DEE28B8B-0578-BF45-93F2-E360677BF30C}"/>
              </a:ext>
            </a:extLst>
          </p:cNvPr>
          <p:cNvPicPr>
            <a:picLocks noChangeAspect="1"/>
          </p:cNvPicPr>
          <p:nvPr userDrawn="1"/>
        </p:nvPicPr>
        <p:blipFill>
          <a:blip r:embed="rId3"/>
          <a:stretch>
            <a:fillRect/>
          </a:stretch>
        </p:blipFill>
        <p:spPr>
          <a:xfrm>
            <a:off x="0" y="6146800"/>
            <a:ext cx="12192000" cy="711200"/>
          </a:xfrm>
          <a:prstGeom prst="rect">
            <a:avLst/>
          </a:prstGeom>
        </p:spPr>
      </p:pic>
      <p:sp>
        <p:nvSpPr>
          <p:cNvPr id="6" name="Title 1">
            <a:extLst>
              <a:ext uri="{FF2B5EF4-FFF2-40B4-BE49-F238E27FC236}">
                <a16:creationId xmlns:a16="http://schemas.microsoft.com/office/drawing/2014/main" id="{D9047BCE-0A49-BB47-8A6B-943E03E267DD}"/>
              </a:ext>
            </a:extLst>
          </p:cNvPr>
          <p:cNvSpPr>
            <a:spLocks noGrp="1"/>
          </p:cNvSpPr>
          <p:nvPr>
            <p:ph type="ctrTitle" hasCustomPrompt="1"/>
          </p:nvPr>
        </p:nvSpPr>
        <p:spPr>
          <a:xfrm>
            <a:off x="1289331" y="1397695"/>
            <a:ext cx="9144000" cy="2387600"/>
          </a:xfrm>
        </p:spPr>
        <p:txBody>
          <a:bodyPr anchor="b">
            <a:noAutofit/>
          </a:bodyPr>
          <a:lstStyle>
            <a:lvl1pPr algn="l">
              <a:defRPr sz="7200">
                <a:solidFill>
                  <a:srgbClr val="A80028"/>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BFB65864-9B15-6344-AAAC-9632CF5CD249}"/>
              </a:ext>
            </a:extLst>
          </p:cNvPr>
          <p:cNvSpPr>
            <a:spLocks noGrp="1"/>
          </p:cNvSpPr>
          <p:nvPr>
            <p:ph type="subTitle" idx="1" hasCustomPrompt="1"/>
          </p:nvPr>
        </p:nvSpPr>
        <p:spPr>
          <a:xfrm>
            <a:off x="1289331" y="3785295"/>
            <a:ext cx="9144000" cy="963810"/>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13405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2B">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27BD23-C2CC-FB40-AB7D-726476CA6748}"/>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DEE28B8B-0578-BF45-93F2-E360677BF30C}"/>
              </a:ext>
            </a:extLst>
          </p:cNvPr>
          <p:cNvPicPr>
            <a:picLocks noChangeAspect="1"/>
          </p:cNvPicPr>
          <p:nvPr userDrawn="1"/>
        </p:nvPicPr>
        <p:blipFill>
          <a:blip r:embed="rId3"/>
          <a:stretch>
            <a:fillRect/>
          </a:stretch>
        </p:blipFill>
        <p:spPr>
          <a:xfrm>
            <a:off x="0" y="6146800"/>
            <a:ext cx="12192000" cy="711200"/>
          </a:xfrm>
          <a:prstGeom prst="rect">
            <a:avLst/>
          </a:prstGeom>
        </p:spPr>
      </p:pic>
      <p:sp>
        <p:nvSpPr>
          <p:cNvPr id="6" name="Title 1">
            <a:extLst>
              <a:ext uri="{FF2B5EF4-FFF2-40B4-BE49-F238E27FC236}">
                <a16:creationId xmlns:a16="http://schemas.microsoft.com/office/drawing/2014/main" id="{76B4CAE2-DE47-5C4A-9E19-55951135C95B}"/>
              </a:ext>
            </a:extLst>
          </p:cNvPr>
          <p:cNvSpPr>
            <a:spLocks noGrp="1"/>
          </p:cNvSpPr>
          <p:nvPr>
            <p:ph type="ctrTitle" hasCustomPrompt="1"/>
          </p:nvPr>
        </p:nvSpPr>
        <p:spPr>
          <a:xfrm>
            <a:off x="1289331" y="1397695"/>
            <a:ext cx="9144000" cy="2387600"/>
          </a:xfrm>
        </p:spPr>
        <p:txBody>
          <a:bodyPr anchor="b">
            <a:noAutofit/>
          </a:bodyPr>
          <a:lstStyle>
            <a:lvl1pPr algn="l">
              <a:defRPr sz="7200">
                <a:solidFill>
                  <a:srgbClr val="A80028"/>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77184038-23F0-F747-9858-DF475277AB20}"/>
              </a:ext>
            </a:extLst>
          </p:cNvPr>
          <p:cNvSpPr>
            <a:spLocks noGrp="1"/>
          </p:cNvSpPr>
          <p:nvPr>
            <p:ph type="subTitle" idx="1" hasCustomPrompt="1"/>
          </p:nvPr>
        </p:nvSpPr>
        <p:spPr>
          <a:xfrm>
            <a:off x="1289331" y="3785295"/>
            <a:ext cx="9144000" cy="963810"/>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18509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2C">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27BD23-C2CC-FB40-AB7D-726476CA6748}"/>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DEE28B8B-0578-BF45-93F2-E360677BF30C}"/>
              </a:ext>
            </a:extLst>
          </p:cNvPr>
          <p:cNvPicPr>
            <a:picLocks noChangeAspect="1"/>
          </p:cNvPicPr>
          <p:nvPr userDrawn="1"/>
        </p:nvPicPr>
        <p:blipFill>
          <a:blip r:embed="rId3"/>
          <a:stretch>
            <a:fillRect/>
          </a:stretch>
        </p:blipFill>
        <p:spPr>
          <a:xfrm>
            <a:off x="0" y="6146800"/>
            <a:ext cx="12192000" cy="711200"/>
          </a:xfrm>
          <a:prstGeom prst="rect">
            <a:avLst/>
          </a:prstGeom>
        </p:spPr>
      </p:pic>
      <p:sp>
        <p:nvSpPr>
          <p:cNvPr id="6" name="Title 1">
            <a:extLst>
              <a:ext uri="{FF2B5EF4-FFF2-40B4-BE49-F238E27FC236}">
                <a16:creationId xmlns:a16="http://schemas.microsoft.com/office/drawing/2014/main" id="{ADAF96D9-90B8-EA42-86B4-A2136632FD84}"/>
              </a:ext>
            </a:extLst>
          </p:cNvPr>
          <p:cNvSpPr>
            <a:spLocks noGrp="1"/>
          </p:cNvSpPr>
          <p:nvPr>
            <p:ph type="ctrTitle" hasCustomPrompt="1"/>
          </p:nvPr>
        </p:nvSpPr>
        <p:spPr>
          <a:xfrm>
            <a:off x="1289331" y="1397695"/>
            <a:ext cx="9144000" cy="2387600"/>
          </a:xfrm>
        </p:spPr>
        <p:txBody>
          <a:bodyPr anchor="b">
            <a:noAutofit/>
          </a:bodyPr>
          <a:lstStyle>
            <a:lvl1pPr algn="l">
              <a:defRPr sz="7200">
                <a:solidFill>
                  <a:srgbClr val="A80028"/>
                </a:solidFill>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CC4EED7D-C21D-7E42-90BA-7ED56BB4171B}"/>
              </a:ext>
            </a:extLst>
          </p:cNvPr>
          <p:cNvSpPr>
            <a:spLocks noGrp="1"/>
          </p:cNvSpPr>
          <p:nvPr>
            <p:ph type="subTitle" idx="1" hasCustomPrompt="1"/>
          </p:nvPr>
        </p:nvSpPr>
        <p:spPr>
          <a:xfrm>
            <a:off x="1289331" y="3785295"/>
            <a:ext cx="9144000" cy="963810"/>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054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BED140-B3E6-6940-B3CC-A2DA7AB61258}"/>
              </a:ext>
            </a:extLst>
          </p:cNvPr>
          <p:cNvPicPr>
            <a:picLocks noChangeAspect="1"/>
          </p:cNvPicPr>
          <p:nvPr userDrawn="1"/>
        </p:nvPicPr>
        <p:blipFill>
          <a:blip r:embed="rId2"/>
          <a:stretch>
            <a:fillRect/>
          </a:stretch>
        </p:blipFill>
        <p:spPr>
          <a:xfrm>
            <a:off x="0" y="6146800"/>
            <a:ext cx="12192000" cy="711200"/>
          </a:xfrm>
          <a:prstGeom prst="rect">
            <a:avLst/>
          </a:prstGeom>
        </p:spPr>
      </p:pic>
      <p:sp>
        <p:nvSpPr>
          <p:cNvPr id="2" name="Title 1">
            <a:extLst>
              <a:ext uri="{FF2B5EF4-FFF2-40B4-BE49-F238E27FC236}">
                <a16:creationId xmlns:a16="http://schemas.microsoft.com/office/drawing/2014/main" id="{B66D3B90-706A-2747-A4F9-DF7BB79F07C4}"/>
              </a:ext>
            </a:extLst>
          </p:cNvPr>
          <p:cNvSpPr>
            <a:spLocks noGrp="1"/>
          </p:cNvSpPr>
          <p:nvPr>
            <p:ph type="title"/>
          </p:nvPr>
        </p:nvSpPr>
        <p:spPr>
          <a:xfrm>
            <a:off x="665205" y="944991"/>
            <a:ext cx="10515600" cy="744109"/>
          </a:xfrm>
        </p:spPr>
        <p:txBody>
          <a:bodyPr>
            <a:normAutofit/>
          </a:bodyPr>
          <a:lstStyle>
            <a:lvl1pPr>
              <a:defRPr sz="5000" b="0">
                <a:solidFill>
                  <a:srgbClr val="A8002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7C72A-94AD-014F-B907-75E6B54BFBDC}"/>
              </a:ext>
            </a:extLst>
          </p:cNvPr>
          <p:cNvSpPr>
            <a:spLocks noGrp="1"/>
          </p:cNvSpPr>
          <p:nvPr>
            <p:ph sz="half" idx="1"/>
          </p:nvPr>
        </p:nvSpPr>
        <p:spPr>
          <a:xfrm>
            <a:off x="665205" y="2130507"/>
            <a:ext cx="5181600" cy="3955762"/>
          </a:xfrm>
        </p:spPr>
        <p:txBody>
          <a:bodyPr/>
          <a:lstStyle>
            <a:lvl1pPr marL="0" indent="0">
              <a:buFontTx/>
              <a:buNone/>
              <a:defRPr sz="2400" b="1"/>
            </a:lvl1pPr>
            <a:lvl2pPr marL="457200" indent="0">
              <a:buFontTx/>
              <a:buNone/>
              <a:defRPr/>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AECAD30E-BC05-C449-8A60-6E122C711351}"/>
              </a:ext>
            </a:extLst>
          </p:cNvPr>
          <p:cNvSpPr>
            <a:spLocks noGrp="1"/>
          </p:cNvSpPr>
          <p:nvPr>
            <p:ph sz="half" idx="2"/>
          </p:nvPr>
        </p:nvSpPr>
        <p:spPr>
          <a:xfrm>
            <a:off x="6279293" y="2130507"/>
            <a:ext cx="5181600" cy="3955762"/>
          </a:xfrm>
        </p:spPr>
        <p:txBody>
          <a:bodyPr>
            <a:normAutofit/>
          </a:bodyPr>
          <a:lstStyle>
            <a:lvl1pPr>
              <a:defRPr sz="24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76271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A41CF-2B59-804F-897C-50690249D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03B867-8562-2542-A03E-0042A333B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254544-E4BA-3F48-84FE-440B179FA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182B8-CB37-BA45-B472-8D68511F3B43}" type="datetimeFigureOut">
              <a:rPr lang="en-US" smtClean="0"/>
              <a:t>5/12/2023</a:t>
            </a:fld>
            <a:endParaRPr lang="en-US" dirty="0"/>
          </a:p>
        </p:txBody>
      </p:sp>
      <p:sp>
        <p:nvSpPr>
          <p:cNvPr id="5" name="Footer Placeholder 4">
            <a:extLst>
              <a:ext uri="{FF2B5EF4-FFF2-40B4-BE49-F238E27FC236}">
                <a16:creationId xmlns:a16="http://schemas.microsoft.com/office/drawing/2014/main" id="{B7003188-BEE6-2043-B097-61B34866B4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6C167C4-2096-7146-A3D1-86D4DCD02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7D7A8-59DB-684C-9C98-F7D73381384D}" type="slidenum">
              <a:rPr lang="en-US" smtClean="0"/>
              <a:t>‹#›</a:t>
            </a:fld>
            <a:endParaRPr lang="en-US" dirty="0"/>
          </a:p>
        </p:txBody>
      </p:sp>
    </p:spTree>
    <p:extLst>
      <p:ext uri="{BB962C8B-B14F-4D97-AF65-F5344CB8AC3E}">
        <p14:creationId xmlns:p14="http://schemas.microsoft.com/office/powerpoint/2010/main" val="380805324"/>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60" r:id="rId4"/>
    <p:sldLayoutId id="2147483661" r:id="rId5"/>
    <p:sldLayoutId id="2147483663" r:id="rId6"/>
    <p:sldLayoutId id="2147483664" r:id="rId7"/>
    <p:sldLayoutId id="2147483665" r:id="rId8"/>
    <p:sldLayoutId id="2147483652" r:id="rId9"/>
    <p:sldLayoutId id="2147483666" r:id="rId10"/>
    <p:sldLayoutId id="2147483667" r:id="rId11"/>
    <p:sldLayoutId id="2147483668" r:id="rId12"/>
    <p:sldLayoutId id="2147483669" r:id="rId13"/>
  </p:sldLayoutIdLst>
  <p:txStyles>
    <p:titleStyle>
      <a:lvl1pPr algn="l" defTabSz="914400" rtl="0" eaLnBrk="1" latinLnBrk="0" hangingPunct="1">
        <a:lnSpc>
          <a:spcPct val="90000"/>
        </a:lnSpc>
        <a:spcBef>
          <a:spcPct val="0"/>
        </a:spcBef>
        <a:buNone/>
        <a:defRPr sz="4400" b="1"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union.org.nz/what-budget-2023-means-for-working-peopl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8F3A-C4ED-8B44-94BA-F85EB2DC68F0}"/>
              </a:ext>
            </a:extLst>
          </p:cNvPr>
          <p:cNvSpPr>
            <a:spLocks noGrp="1"/>
          </p:cNvSpPr>
          <p:nvPr>
            <p:ph type="ctrTitle"/>
          </p:nvPr>
        </p:nvSpPr>
        <p:spPr>
          <a:xfrm>
            <a:off x="1289331" y="1879988"/>
            <a:ext cx="9814098" cy="2604926"/>
          </a:xfrm>
        </p:spPr>
        <p:txBody>
          <a:bodyPr/>
          <a:lstStyle/>
          <a:p>
            <a:r>
              <a:rPr lang="en-US" dirty="0"/>
              <a:t>Budget 2023</a:t>
            </a:r>
            <a:br>
              <a:rPr lang="en-US" dirty="0"/>
            </a:br>
            <a:r>
              <a:rPr lang="en-US" sz="3600" dirty="0"/>
              <a:t>Craig Renney, May 2023  </a:t>
            </a:r>
          </a:p>
        </p:txBody>
      </p:sp>
    </p:spTree>
    <p:extLst>
      <p:ext uri="{BB962C8B-B14F-4D97-AF65-F5344CB8AC3E}">
        <p14:creationId xmlns:p14="http://schemas.microsoft.com/office/powerpoint/2010/main" val="418241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5C7C-1BFC-19DD-FBCD-ED454787B07E}"/>
              </a:ext>
            </a:extLst>
          </p:cNvPr>
          <p:cNvSpPr>
            <a:spLocks noGrp="1"/>
          </p:cNvSpPr>
          <p:nvPr>
            <p:ph type="title"/>
          </p:nvPr>
        </p:nvSpPr>
        <p:spPr>
          <a:xfrm>
            <a:off x="665205" y="572936"/>
            <a:ext cx="10515600" cy="744109"/>
          </a:xfrm>
        </p:spPr>
        <p:txBody>
          <a:bodyPr>
            <a:normAutofit fontScale="90000"/>
          </a:bodyPr>
          <a:lstStyle/>
          <a:p>
            <a:r>
              <a:rPr lang="en-NZ" dirty="0"/>
              <a:t>What do we think?</a:t>
            </a:r>
          </a:p>
        </p:txBody>
      </p:sp>
      <p:sp>
        <p:nvSpPr>
          <p:cNvPr id="3" name="Content Placeholder 2">
            <a:extLst>
              <a:ext uri="{FF2B5EF4-FFF2-40B4-BE49-F238E27FC236}">
                <a16:creationId xmlns:a16="http://schemas.microsoft.com/office/drawing/2014/main" id="{D6214279-8632-F571-072A-EE2C3AB2CF3D}"/>
              </a:ext>
            </a:extLst>
          </p:cNvPr>
          <p:cNvSpPr>
            <a:spLocks noGrp="1"/>
          </p:cNvSpPr>
          <p:nvPr>
            <p:ph sz="half" idx="1"/>
          </p:nvPr>
        </p:nvSpPr>
        <p:spPr>
          <a:xfrm>
            <a:off x="741404" y="1451119"/>
            <a:ext cx="10332995" cy="4607936"/>
          </a:xfrm>
        </p:spPr>
        <p:txBody>
          <a:bodyPr>
            <a:normAutofit/>
          </a:bodyPr>
          <a:lstStyle/>
          <a:p>
            <a:r>
              <a:rPr lang="en-NZ" b="0" dirty="0"/>
              <a:t>We hope the election campaign will begin to set out this choice . But this Budget is a good start. The battle lines are becoming clearer. </a:t>
            </a:r>
          </a:p>
          <a:p>
            <a:r>
              <a:rPr lang="en-NZ" b="0" dirty="0"/>
              <a:t>We can choose to make more investments as seen here to protect the most vulnerable and to catch-up on decades of underinvestment. </a:t>
            </a:r>
          </a:p>
          <a:p>
            <a:r>
              <a:rPr lang="en-NZ" b="0" dirty="0"/>
              <a:t>Or we can return to a country where people were left to fend for themselves, and where a person’s ability to pay dictated their access to once public services. Our economic growth has made New Zealand the best place in the world to be in business. Now, we want to be the best country in the world to be a worker, and to be a child.</a:t>
            </a:r>
          </a:p>
        </p:txBody>
      </p:sp>
    </p:spTree>
    <p:extLst>
      <p:ext uri="{BB962C8B-B14F-4D97-AF65-F5344CB8AC3E}">
        <p14:creationId xmlns:p14="http://schemas.microsoft.com/office/powerpoint/2010/main" val="10020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94BB98-DAC9-1B88-D38D-40B257D5BFD4}"/>
              </a:ext>
            </a:extLst>
          </p:cNvPr>
          <p:cNvSpPr txBox="1"/>
          <p:nvPr/>
        </p:nvSpPr>
        <p:spPr>
          <a:xfrm>
            <a:off x="1580211" y="5878435"/>
            <a:ext cx="6096000" cy="646331"/>
          </a:xfrm>
          <a:prstGeom prst="rect">
            <a:avLst/>
          </a:prstGeom>
          <a:noFill/>
        </p:spPr>
        <p:txBody>
          <a:bodyPr wrap="square">
            <a:spAutoFit/>
          </a:bodyPr>
          <a:lstStyle/>
          <a:p>
            <a:r>
              <a:rPr lang="en-NZ" dirty="0">
                <a:hlinkClick r:id="rId2"/>
              </a:rPr>
              <a:t>https://union.org.nz/what-budget-2023-means-for-working-people/</a:t>
            </a:r>
            <a:r>
              <a:rPr lang="en-NZ" dirty="0"/>
              <a:t> </a:t>
            </a:r>
          </a:p>
        </p:txBody>
      </p:sp>
      <p:pic>
        <p:nvPicPr>
          <p:cNvPr id="3" name="Picture 2">
            <a:extLst>
              <a:ext uri="{FF2B5EF4-FFF2-40B4-BE49-F238E27FC236}">
                <a16:creationId xmlns:a16="http://schemas.microsoft.com/office/drawing/2014/main" id="{70FBB757-905B-B9A2-BECA-4FC9495C6ED7}"/>
              </a:ext>
            </a:extLst>
          </p:cNvPr>
          <p:cNvPicPr>
            <a:picLocks noChangeAspect="1"/>
          </p:cNvPicPr>
          <p:nvPr/>
        </p:nvPicPr>
        <p:blipFill>
          <a:blip r:embed="rId3"/>
          <a:stretch>
            <a:fillRect/>
          </a:stretch>
        </p:blipFill>
        <p:spPr>
          <a:xfrm>
            <a:off x="868680" y="484631"/>
            <a:ext cx="9857232" cy="5274631"/>
          </a:xfrm>
          <a:prstGeom prst="rect">
            <a:avLst/>
          </a:prstGeom>
        </p:spPr>
      </p:pic>
    </p:spTree>
    <p:extLst>
      <p:ext uri="{BB962C8B-B14F-4D97-AF65-F5344CB8AC3E}">
        <p14:creationId xmlns:p14="http://schemas.microsoft.com/office/powerpoint/2010/main" val="28752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73A4-5F91-4BAC-8D99-CE579D110F30}"/>
              </a:ext>
            </a:extLst>
          </p:cNvPr>
          <p:cNvSpPr>
            <a:spLocks noGrp="1"/>
          </p:cNvSpPr>
          <p:nvPr>
            <p:ph type="title"/>
          </p:nvPr>
        </p:nvSpPr>
        <p:spPr>
          <a:xfrm>
            <a:off x="589005" y="572936"/>
            <a:ext cx="10515600" cy="744109"/>
          </a:xfrm>
        </p:spPr>
        <p:txBody>
          <a:bodyPr>
            <a:normAutofit fontScale="90000"/>
          </a:bodyPr>
          <a:lstStyle/>
          <a:p>
            <a:r>
              <a:rPr lang="en-NZ" dirty="0"/>
              <a:t>Budget Briefing – PSA </a:t>
            </a:r>
          </a:p>
        </p:txBody>
      </p:sp>
      <p:sp>
        <p:nvSpPr>
          <p:cNvPr id="3" name="Content Placeholder 2">
            <a:extLst>
              <a:ext uri="{FF2B5EF4-FFF2-40B4-BE49-F238E27FC236}">
                <a16:creationId xmlns:a16="http://schemas.microsoft.com/office/drawing/2014/main" id="{962049A6-6328-44AE-B8A5-15BBA26ED326}"/>
              </a:ext>
            </a:extLst>
          </p:cNvPr>
          <p:cNvSpPr>
            <a:spLocks noGrp="1"/>
          </p:cNvSpPr>
          <p:nvPr>
            <p:ph sz="half" idx="1"/>
          </p:nvPr>
        </p:nvSpPr>
        <p:spPr>
          <a:xfrm>
            <a:off x="665205" y="1690138"/>
            <a:ext cx="10439400" cy="4594926"/>
          </a:xfrm>
        </p:spPr>
        <p:txBody>
          <a:bodyPr/>
          <a:lstStyle/>
          <a:p>
            <a:pPr marL="342900" indent="-342900">
              <a:buFont typeface="Arial" panose="020B0604020202020204" pitchFamily="34" charset="0"/>
              <a:buChar char="•"/>
            </a:pPr>
            <a:r>
              <a:rPr lang="en-NZ" dirty="0"/>
              <a:t>Political Background </a:t>
            </a:r>
          </a:p>
          <a:p>
            <a:pPr marL="342900" indent="-342900">
              <a:buFont typeface="Arial" panose="020B0604020202020204" pitchFamily="34" charset="0"/>
              <a:buChar char="•"/>
            </a:pPr>
            <a:r>
              <a:rPr lang="en-NZ" dirty="0"/>
              <a:t>Economic Outlook </a:t>
            </a:r>
          </a:p>
          <a:p>
            <a:pPr marL="342900" indent="-342900">
              <a:buFont typeface="Arial" panose="020B0604020202020204" pitchFamily="34" charset="0"/>
              <a:buChar char="•"/>
            </a:pPr>
            <a:r>
              <a:rPr lang="en-NZ" dirty="0"/>
              <a:t>Fiscal Outlook</a:t>
            </a:r>
          </a:p>
          <a:p>
            <a:pPr marL="342900" indent="-342900">
              <a:buFont typeface="Arial" panose="020B0604020202020204" pitchFamily="34" charset="0"/>
              <a:buChar char="•"/>
            </a:pPr>
            <a:r>
              <a:rPr lang="en-NZ" dirty="0"/>
              <a:t>Spending Highlights </a:t>
            </a:r>
          </a:p>
          <a:p>
            <a:pPr marL="342900" indent="-342900">
              <a:buFont typeface="Arial" panose="020B0604020202020204" pitchFamily="34" charset="0"/>
              <a:buChar char="•"/>
            </a:pPr>
            <a:r>
              <a:rPr lang="en-NZ" dirty="0"/>
              <a:t>What do we think?</a:t>
            </a:r>
          </a:p>
        </p:txBody>
      </p:sp>
    </p:spTree>
    <p:extLst>
      <p:ext uri="{BB962C8B-B14F-4D97-AF65-F5344CB8AC3E}">
        <p14:creationId xmlns:p14="http://schemas.microsoft.com/office/powerpoint/2010/main" val="18014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4AF2-5E70-EE4F-25B6-C422E55573EB}"/>
              </a:ext>
            </a:extLst>
          </p:cNvPr>
          <p:cNvSpPr>
            <a:spLocks noGrp="1"/>
          </p:cNvSpPr>
          <p:nvPr>
            <p:ph type="title"/>
          </p:nvPr>
        </p:nvSpPr>
        <p:spPr>
          <a:xfrm>
            <a:off x="940413" y="2827057"/>
            <a:ext cx="10515600" cy="744109"/>
          </a:xfrm>
        </p:spPr>
        <p:txBody>
          <a:bodyPr>
            <a:normAutofit fontScale="90000"/>
          </a:bodyPr>
          <a:lstStyle/>
          <a:p>
            <a:pPr algn="ctr"/>
            <a:r>
              <a:rPr lang="en-NZ" dirty="0"/>
              <a:t>LEGAL DISCLAIMER</a:t>
            </a:r>
          </a:p>
        </p:txBody>
      </p:sp>
    </p:spTree>
    <p:extLst>
      <p:ext uri="{BB962C8B-B14F-4D97-AF65-F5344CB8AC3E}">
        <p14:creationId xmlns:p14="http://schemas.microsoft.com/office/powerpoint/2010/main" val="236758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B66D-A777-05A4-0C7C-186A683FD42D}"/>
              </a:ext>
            </a:extLst>
          </p:cNvPr>
          <p:cNvSpPr>
            <a:spLocks noGrp="1"/>
          </p:cNvSpPr>
          <p:nvPr>
            <p:ph type="title"/>
          </p:nvPr>
        </p:nvSpPr>
        <p:spPr>
          <a:xfrm>
            <a:off x="665204" y="452864"/>
            <a:ext cx="10515600" cy="744109"/>
          </a:xfrm>
        </p:spPr>
        <p:txBody>
          <a:bodyPr>
            <a:normAutofit fontScale="90000"/>
          </a:bodyPr>
          <a:lstStyle/>
          <a:p>
            <a:r>
              <a:rPr lang="en-NZ" dirty="0"/>
              <a:t>Political Background </a:t>
            </a:r>
          </a:p>
        </p:txBody>
      </p:sp>
      <p:sp>
        <p:nvSpPr>
          <p:cNvPr id="3" name="Content Placeholder 2">
            <a:extLst>
              <a:ext uri="{FF2B5EF4-FFF2-40B4-BE49-F238E27FC236}">
                <a16:creationId xmlns:a16="http://schemas.microsoft.com/office/drawing/2014/main" id="{CA0C3C61-FDE2-BE90-560B-3A4F7A17FED7}"/>
              </a:ext>
            </a:extLst>
          </p:cNvPr>
          <p:cNvSpPr>
            <a:spLocks noGrp="1"/>
          </p:cNvSpPr>
          <p:nvPr>
            <p:ph sz="half" idx="1"/>
          </p:nvPr>
        </p:nvSpPr>
        <p:spPr>
          <a:xfrm>
            <a:off x="665204" y="1283856"/>
            <a:ext cx="11017809" cy="5021770"/>
          </a:xfrm>
        </p:spPr>
        <p:txBody>
          <a:bodyPr>
            <a:normAutofit/>
          </a:bodyPr>
          <a:lstStyle/>
          <a:p>
            <a:pPr marL="342900" indent="-342900">
              <a:buFontTx/>
              <a:buChar char="-"/>
            </a:pPr>
            <a:r>
              <a:rPr lang="en-NZ" dirty="0"/>
              <a:t>This is the sixth Budget of Grant Robertson and the fifth Wellbeing Budget </a:t>
            </a:r>
          </a:p>
          <a:p>
            <a:pPr marL="342900" indent="-342900">
              <a:buFontTx/>
              <a:buChar char="-"/>
            </a:pPr>
            <a:r>
              <a:rPr lang="en-NZ" dirty="0"/>
              <a:t>The Budget was written in the looming shadow of an election and a challenging domestic economy </a:t>
            </a:r>
          </a:p>
          <a:p>
            <a:pPr marL="342900" indent="-342900">
              <a:buFontTx/>
              <a:buChar char="-"/>
            </a:pPr>
            <a:r>
              <a:rPr lang="en-NZ" dirty="0"/>
              <a:t>The Government has come under sustained attack for its spending decisions to date, and for the level of spending </a:t>
            </a:r>
          </a:p>
          <a:p>
            <a:pPr marL="342900" indent="-342900">
              <a:buFontTx/>
              <a:buChar char="-"/>
            </a:pPr>
            <a:r>
              <a:rPr lang="en-NZ" dirty="0"/>
              <a:t>Inflation worries everyone  - and interest rates continue to cause pain</a:t>
            </a:r>
          </a:p>
          <a:p>
            <a:pPr marL="342900" indent="-342900">
              <a:buFontTx/>
              <a:buChar char="-"/>
            </a:pPr>
            <a:r>
              <a:rPr lang="en-NZ" dirty="0"/>
              <a:t>So: </a:t>
            </a:r>
          </a:p>
          <a:p>
            <a:pPr marL="800100" lvl="1" indent="-342900">
              <a:buFontTx/>
              <a:buChar char="-"/>
            </a:pPr>
            <a:r>
              <a:rPr lang="en-NZ" dirty="0"/>
              <a:t>Spend all the money</a:t>
            </a:r>
          </a:p>
          <a:p>
            <a:pPr marL="800100" lvl="1" indent="-342900">
              <a:buFontTx/>
              <a:buChar char="-"/>
            </a:pPr>
            <a:r>
              <a:rPr lang="en-NZ" dirty="0"/>
              <a:t>But don’t cause inflation</a:t>
            </a:r>
          </a:p>
          <a:p>
            <a:pPr marL="800100" lvl="1" indent="-342900">
              <a:buFontTx/>
              <a:buChar char="-"/>
            </a:pPr>
            <a:r>
              <a:rPr lang="en-NZ" dirty="0"/>
              <a:t>Win an election</a:t>
            </a:r>
          </a:p>
          <a:p>
            <a:pPr marL="800100" lvl="1" indent="-342900">
              <a:buFontTx/>
              <a:buChar char="-"/>
            </a:pPr>
            <a:r>
              <a:rPr lang="en-NZ" dirty="0"/>
              <a:t>Make everyone happy </a:t>
            </a:r>
          </a:p>
          <a:p>
            <a:pPr marL="800100" lvl="1" indent="-342900">
              <a:buFontTx/>
              <a:buChar char="-"/>
            </a:pPr>
            <a:r>
              <a:rPr lang="en-NZ" dirty="0"/>
              <a:t>Simple </a:t>
            </a:r>
            <a:r>
              <a:rPr lang="en-NZ" dirty="0">
                <a:sym typeface="Wingdings" panose="05000000000000000000" pitchFamily="2" charset="2"/>
              </a:rPr>
              <a:t></a:t>
            </a:r>
            <a:endParaRPr lang="en-NZ" dirty="0"/>
          </a:p>
          <a:p>
            <a:pPr marL="800100" lvl="1" indent="-342900">
              <a:buFontTx/>
              <a:buChar char="-"/>
            </a:pPr>
            <a:endParaRPr lang="en-NZ" dirty="0"/>
          </a:p>
          <a:p>
            <a:pPr marL="800100" lvl="1" indent="-342900">
              <a:buFontTx/>
              <a:buChar char="-"/>
            </a:pPr>
            <a:endParaRPr lang="en-NZ" dirty="0"/>
          </a:p>
          <a:p>
            <a:pPr marL="800100" lvl="1" indent="-342900">
              <a:buFontTx/>
              <a:buChar char="-"/>
            </a:pPr>
            <a:endParaRPr lang="en-NZ" dirty="0"/>
          </a:p>
          <a:p>
            <a:pPr marL="800100" lvl="1" indent="-342900">
              <a:buFontTx/>
              <a:buChar char="-"/>
            </a:pPr>
            <a:endParaRPr lang="en-NZ" dirty="0"/>
          </a:p>
        </p:txBody>
      </p:sp>
    </p:spTree>
    <p:extLst>
      <p:ext uri="{BB962C8B-B14F-4D97-AF65-F5344CB8AC3E}">
        <p14:creationId xmlns:p14="http://schemas.microsoft.com/office/powerpoint/2010/main" val="40618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5C7C-1BFC-19DD-FBCD-ED454787B07E}"/>
              </a:ext>
            </a:extLst>
          </p:cNvPr>
          <p:cNvSpPr>
            <a:spLocks noGrp="1"/>
          </p:cNvSpPr>
          <p:nvPr>
            <p:ph type="title"/>
          </p:nvPr>
        </p:nvSpPr>
        <p:spPr>
          <a:xfrm>
            <a:off x="665205" y="572936"/>
            <a:ext cx="10515600" cy="744109"/>
          </a:xfrm>
        </p:spPr>
        <p:txBody>
          <a:bodyPr>
            <a:normAutofit fontScale="90000"/>
          </a:bodyPr>
          <a:lstStyle/>
          <a:p>
            <a:r>
              <a:rPr lang="en-NZ" dirty="0"/>
              <a:t>Economic Outlook  </a:t>
            </a:r>
          </a:p>
        </p:txBody>
      </p:sp>
      <p:sp>
        <p:nvSpPr>
          <p:cNvPr id="3" name="Content Placeholder 2">
            <a:extLst>
              <a:ext uri="{FF2B5EF4-FFF2-40B4-BE49-F238E27FC236}">
                <a16:creationId xmlns:a16="http://schemas.microsoft.com/office/drawing/2014/main" id="{D6214279-8632-F571-072A-EE2C3AB2CF3D}"/>
              </a:ext>
            </a:extLst>
          </p:cNvPr>
          <p:cNvSpPr>
            <a:spLocks noGrp="1"/>
          </p:cNvSpPr>
          <p:nvPr>
            <p:ph sz="half" idx="1"/>
          </p:nvPr>
        </p:nvSpPr>
        <p:spPr>
          <a:xfrm>
            <a:off x="741404" y="1451119"/>
            <a:ext cx="10332995" cy="4607936"/>
          </a:xfrm>
        </p:spPr>
        <p:txBody>
          <a:bodyPr/>
          <a:lstStyle/>
          <a:p>
            <a:pPr marL="342900" indent="-342900">
              <a:buFontTx/>
              <a:buChar char="-"/>
            </a:pPr>
            <a:r>
              <a:rPr lang="en-NZ" dirty="0"/>
              <a:t>Firstly, the Budget forecasts are produced by the Treasury – not Government. </a:t>
            </a:r>
          </a:p>
          <a:p>
            <a:pPr marL="342900" indent="-342900">
              <a:buFontTx/>
              <a:buChar char="-"/>
            </a:pPr>
            <a:r>
              <a:rPr lang="en-NZ" dirty="0"/>
              <a:t>Secondly the forecasts are much more optimistic than was the position six months ago. Recession is avoided. </a:t>
            </a:r>
          </a:p>
          <a:p>
            <a:pPr marL="342900" indent="-342900">
              <a:buFontTx/>
              <a:buChar char="-"/>
            </a:pPr>
            <a:r>
              <a:rPr lang="en-NZ" dirty="0"/>
              <a:t>Inflation falls more quickly – and is back in the Reserve Bank target rate by September 2024</a:t>
            </a:r>
          </a:p>
          <a:p>
            <a:pPr marL="342900" indent="-342900">
              <a:buFontTx/>
              <a:buChar char="-"/>
            </a:pPr>
            <a:r>
              <a:rPr lang="en-NZ" dirty="0"/>
              <a:t>Unemployment rises, and interest rates rise. But both are forecast to be better than some forecasters had expected</a:t>
            </a:r>
          </a:p>
          <a:p>
            <a:pPr marL="342900" indent="-342900">
              <a:buFontTx/>
              <a:buChar char="-"/>
            </a:pPr>
            <a:r>
              <a:rPr lang="en-NZ" dirty="0"/>
              <a:t>Average wages rise faster than inflation in each year </a:t>
            </a:r>
          </a:p>
          <a:p>
            <a:pPr marL="342900" indent="-342900">
              <a:buFontTx/>
              <a:buChar char="-"/>
            </a:pPr>
            <a:r>
              <a:rPr lang="en-NZ" dirty="0"/>
              <a:t>House prices continue to fall. While immigration continues to increase. Normally both of these things don’t happen at the same time </a:t>
            </a:r>
          </a:p>
          <a:p>
            <a:pPr marL="342900" indent="-342900">
              <a:buFontTx/>
              <a:buChar char="-"/>
            </a:pPr>
            <a:endParaRPr lang="en-NZ" dirty="0"/>
          </a:p>
        </p:txBody>
      </p:sp>
    </p:spTree>
    <p:extLst>
      <p:ext uri="{BB962C8B-B14F-4D97-AF65-F5344CB8AC3E}">
        <p14:creationId xmlns:p14="http://schemas.microsoft.com/office/powerpoint/2010/main" val="17674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5C7C-1BFC-19DD-FBCD-ED454787B07E}"/>
              </a:ext>
            </a:extLst>
          </p:cNvPr>
          <p:cNvSpPr>
            <a:spLocks noGrp="1"/>
          </p:cNvSpPr>
          <p:nvPr>
            <p:ph type="title"/>
          </p:nvPr>
        </p:nvSpPr>
        <p:spPr>
          <a:xfrm>
            <a:off x="665205" y="572936"/>
            <a:ext cx="10515600" cy="744109"/>
          </a:xfrm>
        </p:spPr>
        <p:txBody>
          <a:bodyPr>
            <a:normAutofit fontScale="90000"/>
          </a:bodyPr>
          <a:lstStyle/>
          <a:p>
            <a:r>
              <a:rPr lang="en-NZ" dirty="0"/>
              <a:t>Fiscal Outlook  </a:t>
            </a:r>
          </a:p>
        </p:txBody>
      </p:sp>
      <p:sp>
        <p:nvSpPr>
          <p:cNvPr id="3" name="Content Placeholder 2">
            <a:extLst>
              <a:ext uri="{FF2B5EF4-FFF2-40B4-BE49-F238E27FC236}">
                <a16:creationId xmlns:a16="http://schemas.microsoft.com/office/drawing/2014/main" id="{D6214279-8632-F571-072A-EE2C3AB2CF3D}"/>
              </a:ext>
            </a:extLst>
          </p:cNvPr>
          <p:cNvSpPr>
            <a:spLocks noGrp="1"/>
          </p:cNvSpPr>
          <p:nvPr>
            <p:ph sz="half" idx="1"/>
          </p:nvPr>
        </p:nvSpPr>
        <p:spPr>
          <a:xfrm>
            <a:off x="741404" y="1451119"/>
            <a:ext cx="10332995" cy="4607936"/>
          </a:xfrm>
        </p:spPr>
        <p:txBody>
          <a:bodyPr/>
          <a:lstStyle/>
          <a:p>
            <a:pPr marL="342900" indent="-342900">
              <a:buFontTx/>
              <a:buChar char="-"/>
            </a:pPr>
            <a:r>
              <a:rPr lang="en-NZ" dirty="0"/>
              <a:t>Firstly, we need to get one quick assumption out of people’s heads . </a:t>
            </a:r>
          </a:p>
          <a:p>
            <a:pPr marL="342900" indent="-342900">
              <a:buFontTx/>
              <a:buChar char="-"/>
            </a:pPr>
            <a:r>
              <a:rPr lang="en-NZ" dirty="0"/>
              <a:t>Secondly, the fiscal position does not look like one of a country gripped by an economic crisis:</a:t>
            </a:r>
          </a:p>
          <a:p>
            <a:pPr marL="342900" indent="-342900">
              <a:buFontTx/>
              <a:buChar char="-"/>
            </a:pPr>
            <a:r>
              <a:rPr lang="en-NZ" dirty="0"/>
              <a:t>Net Debt is low and remains well below the government’s headline of 30% - at around 20% across the forecast period</a:t>
            </a:r>
          </a:p>
          <a:p>
            <a:pPr marL="342900" indent="-342900">
              <a:buFontTx/>
              <a:buChar char="-"/>
            </a:pPr>
            <a:r>
              <a:rPr lang="en-NZ" dirty="0"/>
              <a:t>OBEGAL comes back into surplus in 2026. It’s also meaningless</a:t>
            </a:r>
          </a:p>
          <a:p>
            <a:pPr marL="342900" indent="-342900">
              <a:buFontTx/>
              <a:buChar char="-"/>
            </a:pPr>
            <a:r>
              <a:rPr lang="en-NZ" dirty="0"/>
              <a:t>Spending is stable across the forecast period. As is Taxation. Indeed it’s a picture of pacific calm</a:t>
            </a:r>
          </a:p>
          <a:p>
            <a:pPr marL="342900" indent="-342900">
              <a:buFontTx/>
              <a:buChar char="-"/>
            </a:pPr>
            <a:r>
              <a:rPr lang="en-NZ" dirty="0"/>
              <a:t>There is nothing here that supports a story of government spending being out of control. Indeed, the Treasury believes that across the forecast period, the government is reducing demand – not increasing it</a:t>
            </a:r>
          </a:p>
          <a:p>
            <a:pPr marL="342900" indent="-342900">
              <a:buFontTx/>
              <a:buChar char="-"/>
            </a:pPr>
            <a:endParaRPr lang="en-NZ" dirty="0"/>
          </a:p>
          <a:p>
            <a:pPr marL="342900" indent="-342900">
              <a:buFontTx/>
              <a:buChar char="-"/>
            </a:pPr>
            <a:endParaRPr lang="en-NZ" dirty="0"/>
          </a:p>
        </p:txBody>
      </p:sp>
    </p:spTree>
    <p:extLst>
      <p:ext uri="{BB962C8B-B14F-4D97-AF65-F5344CB8AC3E}">
        <p14:creationId xmlns:p14="http://schemas.microsoft.com/office/powerpoint/2010/main" val="164201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5C7C-1BFC-19DD-FBCD-ED454787B07E}"/>
              </a:ext>
            </a:extLst>
          </p:cNvPr>
          <p:cNvSpPr>
            <a:spLocks noGrp="1"/>
          </p:cNvSpPr>
          <p:nvPr>
            <p:ph type="title"/>
          </p:nvPr>
        </p:nvSpPr>
        <p:spPr>
          <a:xfrm>
            <a:off x="665205" y="572936"/>
            <a:ext cx="10515600" cy="744109"/>
          </a:xfrm>
        </p:spPr>
        <p:txBody>
          <a:bodyPr>
            <a:normAutofit fontScale="90000"/>
          </a:bodyPr>
          <a:lstStyle/>
          <a:p>
            <a:r>
              <a:rPr lang="en-NZ" dirty="0"/>
              <a:t>Spending Highlights</a:t>
            </a:r>
          </a:p>
        </p:txBody>
      </p:sp>
      <p:sp>
        <p:nvSpPr>
          <p:cNvPr id="3" name="Content Placeholder 2">
            <a:extLst>
              <a:ext uri="{FF2B5EF4-FFF2-40B4-BE49-F238E27FC236}">
                <a16:creationId xmlns:a16="http://schemas.microsoft.com/office/drawing/2014/main" id="{D6214279-8632-F571-072A-EE2C3AB2CF3D}"/>
              </a:ext>
            </a:extLst>
          </p:cNvPr>
          <p:cNvSpPr>
            <a:spLocks noGrp="1"/>
          </p:cNvSpPr>
          <p:nvPr>
            <p:ph sz="half" idx="1"/>
          </p:nvPr>
        </p:nvSpPr>
        <p:spPr>
          <a:xfrm>
            <a:off x="741404" y="1451119"/>
            <a:ext cx="10332995" cy="4607936"/>
          </a:xfrm>
        </p:spPr>
        <p:txBody>
          <a:bodyPr>
            <a:normAutofit/>
          </a:bodyPr>
          <a:lstStyle/>
          <a:p>
            <a:pPr marL="342900" indent="-342900">
              <a:buFontTx/>
              <a:buChar char="-"/>
            </a:pPr>
            <a:r>
              <a:rPr lang="en-NZ" dirty="0"/>
              <a:t>79% of all spending is just to keep the lights on. Usually its around 50%. </a:t>
            </a:r>
          </a:p>
          <a:p>
            <a:pPr marL="342900" indent="-342900">
              <a:buFontTx/>
              <a:buChar char="-"/>
            </a:pPr>
            <a:r>
              <a:rPr lang="en-NZ" dirty="0"/>
              <a:t>$4bn in ‘savings and reprioritisation’ was found to help with the Budget</a:t>
            </a:r>
          </a:p>
          <a:p>
            <a:pPr marL="342900" indent="-342900">
              <a:buFontTx/>
              <a:buChar char="-"/>
            </a:pPr>
            <a:r>
              <a:rPr lang="en-NZ" dirty="0"/>
              <a:t>But there were still some goodies:</a:t>
            </a:r>
          </a:p>
          <a:p>
            <a:pPr lvl="1"/>
            <a:r>
              <a:rPr lang="en-NZ" b="0" dirty="0"/>
              <a:t>Childcare – investments to extend 20 hours ECE funding to 2-year-olds.</a:t>
            </a:r>
          </a:p>
          <a:p>
            <a:pPr lvl="1"/>
            <a:r>
              <a:rPr lang="en-NZ" b="0" dirty="0"/>
              <a:t>Transport – providing free public transport for under 13s, and permanent half-price fares for those under 25.</a:t>
            </a:r>
          </a:p>
          <a:p>
            <a:pPr lvl="1"/>
            <a:r>
              <a:rPr lang="en-NZ" b="0" dirty="0"/>
              <a:t>Insulation – expanding the Warmer Kiwi Homes Programme to another 100,000 new heating and insulation installations.</a:t>
            </a:r>
          </a:p>
          <a:p>
            <a:pPr lvl="1"/>
            <a:r>
              <a:rPr lang="en-NZ" b="0" dirty="0"/>
              <a:t>Co-payments for drugs – ending the $5 co-payment for prescriptions, helping around 3 million New Zealanders per year.</a:t>
            </a:r>
          </a:p>
          <a:p>
            <a:endParaRPr lang="en-NZ" dirty="0"/>
          </a:p>
        </p:txBody>
      </p:sp>
    </p:spTree>
    <p:extLst>
      <p:ext uri="{BB962C8B-B14F-4D97-AF65-F5344CB8AC3E}">
        <p14:creationId xmlns:p14="http://schemas.microsoft.com/office/powerpoint/2010/main" val="9937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5C7C-1BFC-19DD-FBCD-ED454787B07E}"/>
              </a:ext>
            </a:extLst>
          </p:cNvPr>
          <p:cNvSpPr>
            <a:spLocks noGrp="1"/>
          </p:cNvSpPr>
          <p:nvPr>
            <p:ph type="title"/>
          </p:nvPr>
        </p:nvSpPr>
        <p:spPr>
          <a:xfrm>
            <a:off x="665205" y="572936"/>
            <a:ext cx="10515600" cy="744109"/>
          </a:xfrm>
        </p:spPr>
        <p:txBody>
          <a:bodyPr>
            <a:normAutofit fontScale="90000"/>
          </a:bodyPr>
          <a:lstStyle/>
          <a:p>
            <a:r>
              <a:rPr lang="en-NZ" dirty="0"/>
              <a:t>Spending Highlights</a:t>
            </a:r>
          </a:p>
        </p:txBody>
      </p:sp>
      <p:sp>
        <p:nvSpPr>
          <p:cNvPr id="3" name="Content Placeholder 2">
            <a:extLst>
              <a:ext uri="{FF2B5EF4-FFF2-40B4-BE49-F238E27FC236}">
                <a16:creationId xmlns:a16="http://schemas.microsoft.com/office/drawing/2014/main" id="{D6214279-8632-F571-072A-EE2C3AB2CF3D}"/>
              </a:ext>
            </a:extLst>
          </p:cNvPr>
          <p:cNvSpPr>
            <a:spLocks noGrp="1"/>
          </p:cNvSpPr>
          <p:nvPr>
            <p:ph sz="half" idx="1"/>
          </p:nvPr>
        </p:nvSpPr>
        <p:spPr>
          <a:xfrm>
            <a:off x="741404" y="1451119"/>
            <a:ext cx="10332995" cy="4607936"/>
          </a:xfrm>
        </p:spPr>
        <p:txBody>
          <a:bodyPr>
            <a:normAutofit/>
          </a:bodyPr>
          <a:lstStyle/>
          <a:p>
            <a:r>
              <a:rPr lang="en-NZ" b="0" dirty="0"/>
              <a:t>- Healthy School Lunches Programme – continuing the programme to feed children in schools until the end of 2024.</a:t>
            </a:r>
          </a:p>
          <a:p>
            <a:r>
              <a:rPr lang="en-NZ" b="0" dirty="0"/>
              <a:t> - Apprenticeship Boost – providing more funding for the scheme, which will enable 30,000 apprentices to keep working toward a qualification.</a:t>
            </a:r>
          </a:p>
          <a:p>
            <a:r>
              <a:rPr lang="en-NZ" b="0" dirty="0"/>
              <a:t>- Science – 3 new research hubs to tackle issues such as climate change and pandemic readiness, and support for an additional 260 PhD students.</a:t>
            </a:r>
          </a:p>
          <a:p>
            <a:r>
              <a:rPr lang="en-NZ" b="0" dirty="0"/>
              <a:t>- House building – delivering 3,000 more public homes by June 2025</a:t>
            </a:r>
          </a:p>
          <a:p>
            <a:r>
              <a:rPr lang="en-NZ" dirty="0"/>
              <a:t>- </a:t>
            </a:r>
            <a:r>
              <a:rPr lang="en-NZ" b="0" dirty="0"/>
              <a:t>Closing tax loopholes for multinationals and Trust funds brings in $1.2bn</a:t>
            </a:r>
          </a:p>
          <a:p>
            <a:r>
              <a:rPr lang="en-NZ" b="0" dirty="0"/>
              <a:t>There were also a number of other non-fiscal measures. </a:t>
            </a:r>
          </a:p>
          <a:p>
            <a:r>
              <a:rPr lang="en-NZ" b="0" dirty="0"/>
              <a:t>- </a:t>
            </a:r>
            <a:r>
              <a:rPr lang="en-NZ" b="0" dirty="0" err="1"/>
              <a:t>Kiwisaver</a:t>
            </a:r>
            <a:r>
              <a:rPr lang="en-NZ" b="0" dirty="0"/>
              <a:t> contributions for those on Paid Parental Leave </a:t>
            </a:r>
          </a:p>
        </p:txBody>
      </p:sp>
    </p:spTree>
    <p:extLst>
      <p:ext uri="{BB962C8B-B14F-4D97-AF65-F5344CB8AC3E}">
        <p14:creationId xmlns:p14="http://schemas.microsoft.com/office/powerpoint/2010/main" val="22419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5C7C-1BFC-19DD-FBCD-ED454787B07E}"/>
              </a:ext>
            </a:extLst>
          </p:cNvPr>
          <p:cNvSpPr>
            <a:spLocks noGrp="1"/>
          </p:cNvSpPr>
          <p:nvPr>
            <p:ph type="title"/>
          </p:nvPr>
        </p:nvSpPr>
        <p:spPr>
          <a:xfrm>
            <a:off x="665205" y="572936"/>
            <a:ext cx="10515600" cy="744109"/>
          </a:xfrm>
        </p:spPr>
        <p:txBody>
          <a:bodyPr>
            <a:normAutofit fontScale="90000"/>
          </a:bodyPr>
          <a:lstStyle/>
          <a:p>
            <a:r>
              <a:rPr lang="en-NZ" dirty="0"/>
              <a:t>What do we think?</a:t>
            </a:r>
          </a:p>
        </p:txBody>
      </p:sp>
      <p:sp>
        <p:nvSpPr>
          <p:cNvPr id="3" name="Content Placeholder 2">
            <a:extLst>
              <a:ext uri="{FF2B5EF4-FFF2-40B4-BE49-F238E27FC236}">
                <a16:creationId xmlns:a16="http://schemas.microsoft.com/office/drawing/2014/main" id="{D6214279-8632-F571-072A-EE2C3AB2CF3D}"/>
              </a:ext>
            </a:extLst>
          </p:cNvPr>
          <p:cNvSpPr>
            <a:spLocks noGrp="1"/>
          </p:cNvSpPr>
          <p:nvPr>
            <p:ph sz="half" idx="1"/>
          </p:nvPr>
        </p:nvSpPr>
        <p:spPr>
          <a:xfrm>
            <a:off x="741404" y="1451119"/>
            <a:ext cx="10332995" cy="4607936"/>
          </a:xfrm>
        </p:spPr>
        <p:txBody>
          <a:bodyPr>
            <a:normAutofit lnSpcReduction="10000"/>
          </a:bodyPr>
          <a:lstStyle/>
          <a:p>
            <a:r>
              <a:rPr lang="en-NZ" b="0" dirty="0"/>
              <a:t>This is the kind of investment that makes sense. It improves the quality of life for some of the poorest and most marginalised New Zealanders. It makes the cost of living cheaper by reducing essential costs. It improves the outcomes that the Government cares about. These smart investments pay dividends not just now, but year after year after year.</a:t>
            </a:r>
          </a:p>
          <a:p>
            <a:endParaRPr lang="en-NZ" b="0" dirty="0"/>
          </a:p>
          <a:p>
            <a:r>
              <a:rPr lang="en-NZ" b="0" dirty="0"/>
              <a:t>A picture is emerging – there’s the start of a plan here that could make a difference. But we are still hiding behind fiscal indicators instead of delivering the kinds of transformational change that would create the country we want. New Zealand should be moving the structural levels of taxation and spending to those we see in the countries that we compare ourselves to. The full plan to deliver the more productive, sustainable, and inclusive economy we want is still just out of reach.</a:t>
            </a:r>
          </a:p>
        </p:txBody>
      </p:sp>
    </p:spTree>
    <p:extLst>
      <p:ext uri="{BB962C8B-B14F-4D97-AF65-F5344CB8AC3E}">
        <p14:creationId xmlns:p14="http://schemas.microsoft.com/office/powerpoint/2010/main" val="57842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U 3614 Powerpoint_P9_V2" id="{4CF91385-B38D-F043-B193-7C2FDB0CB270}" vid="{BBAFF6D1-3977-254B-9A0B-8A6188A699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f09e6dde-f822-4bb0-ac5c-c0898670d246">6M5XUEYWA3D4-1797282320-360575</_dlc_DocId>
    <_dlc_DocIdUrl xmlns="f09e6dde-f822-4bb0-ac5c-c0898670d246">
      <Url>https://nzctu.sharepoint.com/sites/CentralDrive/_layouts/15/DocIdRedir.aspx?ID=6M5XUEYWA3D4-1797282320-360575</Url>
      <Description>6M5XUEYWA3D4-1797282320-360575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C26F4488C5A314E93458768F1F2E8C9" ma:contentTypeVersion="565" ma:contentTypeDescription="Create a new document." ma:contentTypeScope="" ma:versionID="51f7486219a57773831f05e97aeca0a0">
  <xsd:schema xmlns:xsd="http://www.w3.org/2001/XMLSchema" xmlns:xs="http://www.w3.org/2001/XMLSchema" xmlns:p="http://schemas.microsoft.com/office/2006/metadata/properties" xmlns:ns2="f09e6dde-f822-4bb0-ac5c-c0898670d246" xmlns:ns3="572d2d51-17b7-4db8-93a3-637292ea829c" targetNamespace="http://schemas.microsoft.com/office/2006/metadata/properties" ma:root="true" ma:fieldsID="e0aaefca53d0c1d0d3a26f49cb0fa445" ns2:_="" ns3:_="">
    <xsd:import namespace="f09e6dde-f822-4bb0-ac5c-c0898670d246"/>
    <xsd:import namespace="572d2d51-17b7-4db8-93a3-637292ea829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e6dde-f822-4bb0-ac5c-c0898670d2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2d2d51-17b7-4db8-93a3-637292ea82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D3492B-E7C3-4595-B6DF-A9E2249E3546}">
  <ds:schemaRefs>
    <ds:schemaRef ds:uri="http://schemas.microsoft.com/sharepoint/events"/>
  </ds:schemaRefs>
</ds:datastoreItem>
</file>

<file path=customXml/itemProps2.xml><?xml version="1.0" encoding="utf-8"?>
<ds:datastoreItem xmlns:ds="http://schemas.openxmlformats.org/officeDocument/2006/customXml" ds:itemID="{061E1DB9-2158-453E-AB6D-B481369CE2EF}">
  <ds:schemaRefs>
    <ds:schemaRef ds:uri="http://schemas.microsoft.com/sharepoint/v3/contenttype/forms"/>
  </ds:schemaRefs>
</ds:datastoreItem>
</file>

<file path=customXml/itemProps3.xml><?xml version="1.0" encoding="utf-8"?>
<ds:datastoreItem xmlns:ds="http://schemas.openxmlformats.org/officeDocument/2006/customXml" ds:itemID="{CD28E01C-23F4-4B3C-A211-AB6038F10FF1}">
  <ds:schemaRefs>
    <ds:schemaRef ds:uri="http://www.w3.org/XML/1998/namespace"/>
    <ds:schemaRef ds:uri="http://purl.org/dc/elements/1.1/"/>
    <ds:schemaRef ds:uri="http://purl.org/dc/dcmitype/"/>
    <ds:schemaRef ds:uri="http://schemas.microsoft.com/office/2006/metadata/properties"/>
    <ds:schemaRef ds:uri="572d2d51-17b7-4db8-93a3-637292ea829c"/>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f09e6dde-f822-4bb0-ac5c-c0898670d246"/>
  </ds:schemaRefs>
</ds:datastoreItem>
</file>

<file path=customXml/itemProps4.xml><?xml version="1.0" encoding="utf-8"?>
<ds:datastoreItem xmlns:ds="http://schemas.openxmlformats.org/officeDocument/2006/customXml" ds:itemID="{50F516F3-FDC5-4F35-A9D0-8545969E3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e6dde-f822-4bb0-ac5c-c0898670d246"/>
    <ds:schemaRef ds:uri="572d2d51-17b7-4db8-93a3-637292ea8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CTU 3614 Powerpoint_P9_V2</Template>
  <TotalTime>23843</TotalTime>
  <Words>861</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Office Theme</vt:lpstr>
      <vt:lpstr>Budget 2023 Craig Renney, May 2023  </vt:lpstr>
      <vt:lpstr>Budget Briefing – PSA </vt:lpstr>
      <vt:lpstr>LEGAL DISCLAIMER</vt:lpstr>
      <vt:lpstr>Political Background </vt:lpstr>
      <vt:lpstr>Economic Outlook  </vt:lpstr>
      <vt:lpstr>Fiscal Outlook  </vt:lpstr>
      <vt:lpstr>Spending Highlights</vt:lpstr>
      <vt:lpstr>Spending Highlights</vt:lpstr>
      <vt:lpstr>What do we think?</vt:lpstr>
      <vt:lpstr>What do we think?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style option one</dc:title>
  <dc:creator>Craig Renney</dc:creator>
  <cp:lastModifiedBy>Craig Renney</cp:lastModifiedBy>
  <cp:revision>32</cp:revision>
  <cp:lastPrinted>2021-05-20T22:06:50Z</cp:lastPrinted>
  <dcterms:created xsi:type="dcterms:W3CDTF">2021-05-20T18:44:05Z</dcterms:created>
  <dcterms:modified xsi:type="dcterms:W3CDTF">2023-05-18T23:58:30Z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0x0101007C26F4488C5A314E93458768F1F2E8C9</vt:lpwstr>
  </property>
  <property fmtid="{D5CDD505-2E9C-101B-9397-08002B2CF9AE}" pid="3" name="_dlc_DocIdItemGuid">
    <vt:lpwstr>a1c0f79a-a794-4921-ac46-3515d2dedd80</vt:lpwstr>
  </property>
</Properties>
</file>