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1"/>
  </p:notesMasterIdLst>
  <p:sldIdLst>
    <p:sldId id="257" r:id="rId2"/>
    <p:sldId id="258" r:id="rId3"/>
    <p:sldId id="260" r:id="rId4"/>
    <p:sldId id="261" r:id="rId5"/>
    <p:sldId id="262" r:id="rId6"/>
    <p:sldId id="280" r:id="rId7"/>
    <p:sldId id="278" r:id="rId8"/>
    <p:sldId id="283" r:id="rId9"/>
    <p:sldId id="282" r:id="rId10"/>
    <p:sldId id="259" r:id="rId11"/>
    <p:sldId id="281" r:id="rId12"/>
    <p:sldId id="268" r:id="rId13"/>
    <p:sldId id="272" r:id="rId14"/>
    <p:sldId id="265" r:id="rId15"/>
    <p:sldId id="266" r:id="rId16"/>
    <p:sldId id="274" r:id="rId17"/>
    <p:sldId id="269"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8727" autoAdjust="0"/>
  </p:normalViewPr>
  <p:slideViewPr>
    <p:cSldViewPr snapToGrid="0">
      <p:cViewPr varScale="1">
        <p:scale>
          <a:sx n="94" d="100"/>
          <a:sy n="94" d="100"/>
        </p:scale>
        <p:origin x="9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3C55C-ADBC-4A97-9394-CA0BA07CDDD0}" type="datetimeFigureOut">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E9CEC-8722-4202-BC77-CD9B80052197}" type="slidenum">
              <a:t>‹#›</a:t>
            </a:fld>
            <a:endParaRPr lang="en-US"/>
          </a:p>
        </p:txBody>
      </p:sp>
    </p:spTree>
    <p:extLst>
      <p:ext uri="{BB962C8B-B14F-4D97-AF65-F5344CB8AC3E}">
        <p14:creationId xmlns:p14="http://schemas.microsoft.com/office/powerpoint/2010/main" val="215164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 PSA logo??</a:t>
            </a:r>
          </a:p>
        </p:txBody>
      </p:sp>
      <p:sp>
        <p:nvSpPr>
          <p:cNvPr id="4" name="Slide Number Placeholder 3"/>
          <p:cNvSpPr>
            <a:spLocks noGrp="1"/>
          </p:cNvSpPr>
          <p:nvPr>
            <p:ph type="sldNum" sz="quarter" idx="5"/>
          </p:nvPr>
        </p:nvSpPr>
        <p:spPr/>
        <p:txBody>
          <a:bodyPr/>
          <a:lstStyle/>
          <a:p>
            <a:fld id="{D9AC2DDE-998C-484B-93A8-A64C693EF502}" type="slidenum">
              <a:rPr lang="en-US" smtClean="0"/>
              <a:t>1</a:t>
            </a:fld>
            <a:endParaRPr lang="en-US"/>
          </a:p>
        </p:txBody>
      </p:sp>
    </p:spTree>
    <p:extLst>
      <p:ext uri="{BB962C8B-B14F-4D97-AF65-F5344CB8AC3E}">
        <p14:creationId xmlns:p14="http://schemas.microsoft.com/office/powerpoint/2010/main" val="798547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solidFill>
                  <a:srgbClr val="333333"/>
                </a:solidFill>
                <a:latin typeface="Arial"/>
                <a:cs typeface="Arial"/>
              </a:rPr>
              <a:t>Lisa</a:t>
            </a:r>
          </a:p>
        </p:txBody>
      </p:sp>
      <p:sp>
        <p:nvSpPr>
          <p:cNvPr id="4" name="Slide Number Placeholder 3"/>
          <p:cNvSpPr>
            <a:spLocks noGrp="1"/>
          </p:cNvSpPr>
          <p:nvPr>
            <p:ph type="sldNum" sz="quarter" idx="5"/>
          </p:nvPr>
        </p:nvSpPr>
        <p:spPr/>
        <p:txBody>
          <a:bodyPr/>
          <a:lstStyle/>
          <a:p>
            <a:fld id="{30843E81-70DB-458C-98F2-9634658B52A3}" type="slidenum">
              <a:rPr lang="en-US" smtClean="0"/>
              <a:t>13</a:t>
            </a:fld>
            <a:endParaRPr lang="en-US" dirty="0"/>
          </a:p>
        </p:txBody>
      </p:sp>
    </p:spTree>
    <p:extLst>
      <p:ext uri="{BB962C8B-B14F-4D97-AF65-F5344CB8AC3E}">
        <p14:creationId xmlns:p14="http://schemas.microsoft.com/office/powerpoint/2010/main" val="297570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0843E81-70DB-458C-98F2-9634658B52A3}" type="slidenum">
              <a:rPr lang="en-US" smtClean="0"/>
              <a:t>14</a:t>
            </a:fld>
            <a:endParaRPr lang="en-US" dirty="0"/>
          </a:p>
        </p:txBody>
      </p:sp>
    </p:spTree>
    <p:extLst>
      <p:ext uri="{BB962C8B-B14F-4D97-AF65-F5344CB8AC3E}">
        <p14:creationId xmlns:p14="http://schemas.microsoft.com/office/powerpoint/2010/main" val="57621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43E81-70DB-458C-98F2-9634658B52A3}" type="slidenum">
              <a:rPr lang="en-US" smtClean="0"/>
              <a:t>15</a:t>
            </a:fld>
            <a:endParaRPr lang="en-US" dirty="0"/>
          </a:p>
        </p:txBody>
      </p:sp>
    </p:spTree>
    <p:extLst>
      <p:ext uri="{BB962C8B-B14F-4D97-AF65-F5344CB8AC3E}">
        <p14:creationId xmlns:p14="http://schemas.microsoft.com/office/powerpoint/2010/main" val="409150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solidFill>
                  <a:srgbClr val="333333"/>
                </a:solidFill>
                <a:latin typeface="Arial"/>
                <a:cs typeface="Arial"/>
              </a:rPr>
              <a:t>Lisa</a:t>
            </a:r>
          </a:p>
        </p:txBody>
      </p:sp>
      <p:sp>
        <p:nvSpPr>
          <p:cNvPr id="4" name="Slide Number Placeholder 3"/>
          <p:cNvSpPr>
            <a:spLocks noGrp="1"/>
          </p:cNvSpPr>
          <p:nvPr>
            <p:ph type="sldNum" sz="quarter" idx="5"/>
          </p:nvPr>
        </p:nvSpPr>
        <p:spPr/>
        <p:txBody>
          <a:bodyPr/>
          <a:lstStyle/>
          <a:p>
            <a:fld id="{30843E81-70DB-458C-98F2-9634658B52A3}" type="slidenum">
              <a:rPr lang="en-US" smtClean="0"/>
              <a:t>16</a:t>
            </a:fld>
            <a:endParaRPr lang="en-US" dirty="0"/>
          </a:p>
        </p:txBody>
      </p:sp>
    </p:spTree>
    <p:extLst>
      <p:ext uri="{BB962C8B-B14F-4D97-AF65-F5344CB8AC3E}">
        <p14:creationId xmlns:p14="http://schemas.microsoft.com/office/powerpoint/2010/main" val="373207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30843E81-70DB-458C-98F2-9634658B52A3}" type="slidenum">
              <a:rPr lang="en-US" smtClean="0"/>
              <a:t>17</a:t>
            </a:fld>
            <a:endParaRPr lang="en-US" dirty="0"/>
          </a:p>
        </p:txBody>
      </p:sp>
    </p:spTree>
    <p:extLst>
      <p:ext uri="{BB962C8B-B14F-4D97-AF65-F5344CB8AC3E}">
        <p14:creationId xmlns:p14="http://schemas.microsoft.com/office/powerpoint/2010/main" val="4117564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43E81-70DB-458C-98F2-9634658B52A3}" type="slidenum">
              <a:rPr lang="en-US" smtClean="0"/>
              <a:t>18</a:t>
            </a:fld>
            <a:endParaRPr lang="en-US" dirty="0"/>
          </a:p>
        </p:txBody>
      </p:sp>
    </p:spTree>
    <p:extLst>
      <p:ext uri="{BB962C8B-B14F-4D97-AF65-F5344CB8AC3E}">
        <p14:creationId xmlns:p14="http://schemas.microsoft.com/office/powerpoint/2010/main" val="239714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843E81-70DB-458C-98F2-9634658B52A3}" type="slidenum">
              <a:rPr lang="en-US" smtClean="0"/>
              <a:t>19</a:t>
            </a:fld>
            <a:endParaRPr lang="en-US" dirty="0"/>
          </a:p>
        </p:txBody>
      </p:sp>
    </p:spTree>
    <p:extLst>
      <p:ext uri="{BB962C8B-B14F-4D97-AF65-F5344CB8AC3E}">
        <p14:creationId xmlns:p14="http://schemas.microsoft.com/office/powerpoint/2010/main" val="339279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Home care in New Zealand is predominantly publicly funded, but predominantly delivered privately through a mix of for profit and non-profit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clients that home support workers provide care to generally have individualized funding for a set of particular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Care providers deliver this care through tender system from funding bodies Ministry of Health &amp; ACC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Overly complex, fractured &amp; inefficient system which is very difficult for HSWs and unions to navigate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30843E81-70DB-458C-98F2-9634658B52A3}" type="slidenum">
              <a:rPr lang="en-US" smtClean="0"/>
              <a:t>3</a:t>
            </a:fld>
            <a:endParaRPr lang="en-US" dirty="0"/>
          </a:p>
        </p:txBody>
      </p:sp>
    </p:spTree>
    <p:extLst>
      <p:ext uri="{BB962C8B-B14F-4D97-AF65-F5344CB8AC3E}">
        <p14:creationId xmlns:p14="http://schemas.microsoft.com/office/powerpoint/2010/main" val="9110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effectLst/>
                <a:latin typeface="Times New Roman" panose="02020603050405020304" pitchFamily="18" charset="0"/>
                <a:ea typeface="Calibri" panose="020F0502020204030204" pitchFamily="34" charset="0"/>
              </a:rPr>
              <a:t>This context means that market dynamics shape </a:t>
            </a:r>
            <a:r>
              <a:rPr lang="en-AU" sz="1800" dirty="0">
                <a:effectLst/>
                <a:latin typeface="Times New Roman" panose="02020603050405020304" pitchFamily="18" charset="0"/>
                <a:ea typeface="Calibri" panose="020F0502020204030204" pitchFamily="34" charset="0"/>
              </a:rPr>
              <a:t>the way that care is delivered.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an incentive for these providers to run ‘efficient’ operations by reducing pay and other costs</a:t>
            </a:r>
            <a:endParaRPr lang="en-AU" dirty="0">
              <a:effectLst/>
            </a:endParaRPr>
          </a:p>
          <a:p>
            <a:pPr>
              <a:buFont typeface="Arial" panose="020B0604020202020204" pitchFamily="34" charset="0"/>
              <a:buChar char="•"/>
            </a:pPr>
            <a:r>
              <a:rPr lang="en-US" sz="1200" dirty="0" err="1"/>
              <a:t>Centralisation</a:t>
            </a:r>
            <a:r>
              <a:rPr lang="en-US" sz="1200" dirty="0"/>
              <a:t> of staff and management structures (local offices and coordinators often replaced by low-paid regional coordinators in call-</a:t>
            </a:r>
            <a:r>
              <a:rPr lang="en-US" sz="1200" dirty="0" err="1"/>
              <a:t>centres</a:t>
            </a:r>
            <a:endParaRPr lang="en-US" sz="1200" dirty="0"/>
          </a:p>
          <a:p>
            <a:pPr>
              <a:buFont typeface="Arial" panose="020B0604020202020204" pitchFamily="34" charset="0"/>
              <a:buChar char="•"/>
            </a:pPr>
            <a:r>
              <a:rPr lang="en-US" sz="1200" dirty="0"/>
              <a:t>Real challenges in this context for HSWs – they are often isolated and have had to fight really hard for even the most basic pay and entitlements.</a:t>
            </a: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Technology in this context becomes associated with efficiency gains</a:t>
            </a:r>
          </a:p>
          <a:p>
            <a:endParaRPr lang="en-US" dirty="0">
              <a:cs typeface="Calibri"/>
            </a:endParaRPr>
          </a:p>
        </p:txBody>
      </p:sp>
      <p:sp>
        <p:nvSpPr>
          <p:cNvPr id="4" name="Slide Number Placeholder 3"/>
          <p:cNvSpPr>
            <a:spLocks noGrp="1"/>
          </p:cNvSpPr>
          <p:nvPr>
            <p:ph type="sldNum" sz="quarter" idx="5"/>
          </p:nvPr>
        </p:nvSpPr>
        <p:spPr/>
        <p:txBody>
          <a:bodyPr/>
          <a:lstStyle/>
          <a:p>
            <a:fld id="{30843E81-70DB-458C-98F2-9634658B52A3}" type="slidenum">
              <a:rPr lang="en-US" smtClean="0"/>
              <a:t>4</a:t>
            </a:fld>
            <a:endParaRPr lang="en-US" dirty="0"/>
          </a:p>
        </p:txBody>
      </p:sp>
    </p:spTree>
    <p:extLst>
      <p:ext uri="{BB962C8B-B14F-4D97-AF65-F5344CB8AC3E}">
        <p14:creationId xmlns:p14="http://schemas.microsoft.com/office/powerpoint/2010/main" val="180995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HSWs are now often expected to use a smart phone, it is integral to their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Text messaging and email are important means for communication for care providers and HSWs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One of the core technological infrastructures that HSWs have access to are Digital platforms or apps designed to fill gap where there are no longer human managers and local offices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Main app functions: roster, client/task information, </a:t>
            </a:r>
            <a:r>
              <a:rPr lang="en-US" sz="1200" dirty="0" err="1"/>
              <a:t>timesheeting</a:t>
            </a:r>
            <a:r>
              <a:rPr lang="en-US" sz="1200" dirty="0"/>
              <a:t> &amp; GPS tracking (not yet full Uber for care as in other countries)</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 Sold as empowering to clients &amp; making HSWs work easier</a:t>
            </a:r>
          </a:p>
        </p:txBody>
      </p:sp>
      <p:sp>
        <p:nvSpPr>
          <p:cNvPr id="4" name="Slide Number Placeholder 3"/>
          <p:cNvSpPr>
            <a:spLocks noGrp="1"/>
          </p:cNvSpPr>
          <p:nvPr>
            <p:ph type="sldNum" sz="quarter" idx="5"/>
          </p:nvPr>
        </p:nvSpPr>
        <p:spPr/>
        <p:txBody>
          <a:bodyPr/>
          <a:lstStyle/>
          <a:p>
            <a:fld id="{30843E81-70DB-458C-98F2-9634658B52A3}" type="slidenum">
              <a:rPr lang="en-US" smtClean="0"/>
              <a:t>5</a:t>
            </a:fld>
            <a:endParaRPr lang="en-US" dirty="0"/>
          </a:p>
        </p:txBody>
      </p:sp>
    </p:spTree>
    <p:extLst>
      <p:ext uri="{BB962C8B-B14F-4D97-AF65-F5344CB8AC3E}">
        <p14:creationId xmlns:p14="http://schemas.microsoft.com/office/powerpoint/2010/main" val="164915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mn-lt"/>
                <a:cs typeface="+mn-lt"/>
              </a:rPr>
              <a:t>The increasing technologization of care workforce can be </a:t>
            </a:r>
            <a:r>
              <a:rPr lang="en-US" sz="1200" dirty="0" err="1">
                <a:ea typeface="+mn-lt"/>
                <a:cs typeface="+mn-lt"/>
              </a:rPr>
              <a:t>descrbied</a:t>
            </a:r>
            <a:r>
              <a:rPr lang="en-US" sz="1200" dirty="0">
                <a:ea typeface="+mn-lt"/>
                <a:cs typeface="+mn-lt"/>
              </a:rPr>
              <a:t> as </a:t>
            </a:r>
            <a:r>
              <a:rPr lang="en-US" sz="1200" dirty="0" err="1">
                <a:ea typeface="+mn-lt"/>
                <a:cs typeface="+mn-lt"/>
              </a:rPr>
              <a:t>platformisation</a:t>
            </a:r>
            <a:r>
              <a:rPr lang="en-US" sz="1200" dirty="0">
                <a:ea typeface="+mn-lt"/>
                <a:cs typeface="+mn-lt"/>
              </a:rPr>
              <a:t>.</a:t>
            </a:r>
          </a:p>
          <a:p>
            <a:r>
              <a:rPr lang="en-US" sz="1200" dirty="0">
                <a:ea typeface="+mn-lt"/>
                <a:cs typeface="+mn-lt"/>
              </a:rPr>
              <a:t>Platform technologies are digital infrastructures which mediate two or more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Large, multinational technology companies involved closely in developing these infrastructures with governments and private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Platform technologies are not neutral but interwoven with economic, social and political processes – the neoliberal, rationalized context of care shapes what providers imagine technology can do, how it is deployed, and how they are used by workers.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‘tinder for care’ Uber-style platforms not making inroads, these apps can impact working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err="1">
                <a:effectLst/>
                <a:latin typeface="Times New Roman" panose="02020603050405020304" pitchFamily="18" charset="0"/>
                <a:ea typeface="Calibri" panose="020F0502020204030204" pitchFamily="34" charset="0"/>
              </a:rPr>
              <a:t>Platformisation</a:t>
            </a:r>
            <a:r>
              <a:rPr lang="en-NZ" sz="1800" dirty="0">
                <a:effectLst/>
                <a:latin typeface="Times New Roman" panose="02020603050405020304" pitchFamily="18" charset="0"/>
                <a:ea typeface="Calibri" panose="020F0502020204030204" pitchFamily="34" charset="0"/>
              </a:rPr>
              <a:t> then captures the broad trend towards the adoption of platform practices in diverse sectors and workplaces, including those traditionally characterised as relatively secure and well unionised like the home care sector </a:t>
            </a:r>
            <a:endParaRPr lang="en-US" sz="1200" dirty="0"/>
          </a:p>
          <a:p>
            <a:endParaRPr lang="en-AU" dirty="0"/>
          </a:p>
        </p:txBody>
      </p:sp>
      <p:sp>
        <p:nvSpPr>
          <p:cNvPr id="4" name="Slide Number Placeholder 3"/>
          <p:cNvSpPr>
            <a:spLocks noGrp="1"/>
          </p:cNvSpPr>
          <p:nvPr>
            <p:ph type="sldNum" sz="quarter" idx="5"/>
          </p:nvPr>
        </p:nvSpPr>
        <p:spPr/>
        <p:txBody>
          <a:bodyPr/>
          <a:lstStyle/>
          <a:p>
            <a:fld id="{3AEE9CEC-8722-4202-BC77-CD9B80052197}" type="slidenum">
              <a:rPr lang="en-AU" smtClean="0"/>
              <a:t>6</a:t>
            </a:fld>
            <a:endParaRPr lang="en-AU"/>
          </a:p>
        </p:txBody>
      </p:sp>
    </p:spTree>
    <p:extLst>
      <p:ext uri="{BB962C8B-B14F-4D97-AF65-F5344CB8AC3E}">
        <p14:creationId xmlns:p14="http://schemas.microsoft.com/office/powerpoint/2010/main" val="355356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Reduce text on this slide. </a:t>
            </a:r>
          </a:p>
        </p:txBody>
      </p:sp>
      <p:sp>
        <p:nvSpPr>
          <p:cNvPr id="4" name="Slide Number Placeholder 3"/>
          <p:cNvSpPr>
            <a:spLocks noGrp="1"/>
          </p:cNvSpPr>
          <p:nvPr>
            <p:ph type="sldNum" sz="quarter" idx="5"/>
          </p:nvPr>
        </p:nvSpPr>
        <p:spPr/>
        <p:txBody>
          <a:bodyPr/>
          <a:lstStyle/>
          <a:p>
            <a:fld id="{3AEE9CEC-8722-4202-BC77-CD9B80052197}" type="slidenum">
              <a:rPr lang="en-AU" smtClean="0"/>
              <a:t>7</a:t>
            </a:fld>
            <a:endParaRPr lang="en-AU"/>
          </a:p>
        </p:txBody>
      </p:sp>
    </p:spTree>
    <p:extLst>
      <p:ext uri="{BB962C8B-B14F-4D97-AF65-F5344CB8AC3E}">
        <p14:creationId xmlns:p14="http://schemas.microsoft.com/office/powerpoint/2010/main" val="309437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research that the report derives from was informed by the culture centred approach to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approach to research foregrounds the voices of those who are marginalized by structures of class, gender, race, ethnicity, ability, sexuality</a:t>
            </a:r>
          </a:p>
          <a:p>
            <a:pPr marL="171450" indent="-171450">
              <a:buFont typeface="Arial" panose="020B0604020202020204" pitchFamily="34" charset="0"/>
              <a:buChar char="•"/>
            </a:pPr>
            <a:r>
              <a:rPr lang="en-AU" dirty="0"/>
              <a:t>Insights that inform the study thus directly informed by the experiences of the workers themselves rather than imposing academic frameworks onto these voices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Recommendations of this report derived from perspectives of those most impacted </a:t>
            </a:r>
          </a:p>
        </p:txBody>
      </p:sp>
      <p:sp>
        <p:nvSpPr>
          <p:cNvPr id="4" name="Slide Number Placeholder 3"/>
          <p:cNvSpPr>
            <a:spLocks noGrp="1"/>
          </p:cNvSpPr>
          <p:nvPr>
            <p:ph type="sldNum" sz="quarter" idx="5"/>
          </p:nvPr>
        </p:nvSpPr>
        <p:spPr/>
        <p:txBody>
          <a:bodyPr/>
          <a:lstStyle/>
          <a:p>
            <a:fld id="{3AEE9CEC-8722-4202-BC77-CD9B80052197}" type="slidenum">
              <a:rPr lang="en-AU" smtClean="0"/>
              <a:t>9</a:t>
            </a:fld>
            <a:endParaRPr lang="en-AU"/>
          </a:p>
        </p:txBody>
      </p:sp>
    </p:spTree>
    <p:extLst>
      <p:ext uri="{BB962C8B-B14F-4D97-AF65-F5344CB8AC3E}">
        <p14:creationId xmlns:p14="http://schemas.microsoft.com/office/powerpoint/2010/main" val="118484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Questions on work patterns, unpaid hours, technology use at work, health and safety, Covid, unions and recommendations</a:t>
            </a:r>
          </a:p>
          <a:p>
            <a:pPr>
              <a:buFont typeface="Arial" panose="020B0604020202020204" pitchFamily="34" charset="0"/>
              <a:buChar char="•"/>
            </a:pPr>
            <a:r>
              <a:rPr lang="en-US" sz="1200" dirty="0"/>
              <a:t> Flexible interview schedule adapted to concentrate more on technology</a:t>
            </a:r>
          </a:p>
          <a:p>
            <a:endParaRPr lang="en-NZ" dirty="0"/>
          </a:p>
        </p:txBody>
      </p:sp>
      <p:sp>
        <p:nvSpPr>
          <p:cNvPr id="4" name="Slide Number Placeholder 3"/>
          <p:cNvSpPr>
            <a:spLocks noGrp="1"/>
          </p:cNvSpPr>
          <p:nvPr>
            <p:ph type="sldNum" sz="quarter" idx="5"/>
          </p:nvPr>
        </p:nvSpPr>
        <p:spPr/>
        <p:txBody>
          <a:bodyPr/>
          <a:lstStyle/>
          <a:p>
            <a:fld id="{30843E81-70DB-458C-98F2-9634658B52A3}" type="slidenum">
              <a:rPr lang="en-US" smtClean="0"/>
              <a:t>10</a:t>
            </a:fld>
            <a:endParaRPr lang="en-US" dirty="0"/>
          </a:p>
        </p:txBody>
      </p:sp>
    </p:spTree>
    <p:extLst>
      <p:ext uri="{BB962C8B-B14F-4D97-AF65-F5344CB8AC3E}">
        <p14:creationId xmlns:p14="http://schemas.microsoft.com/office/powerpoint/2010/main" val="21642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Results organised into 4 key themes.</a:t>
            </a:r>
          </a:p>
        </p:txBody>
      </p:sp>
      <p:sp>
        <p:nvSpPr>
          <p:cNvPr id="4" name="Slide Number Placeholder 3"/>
          <p:cNvSpPr>
            <a:spLocks noGrp="1"/>
          </p:cNvSpPr>
          <p:nvPr>
            <p:ph type="sldNum" sz="quarter" idx="5"/>
          </p:nvPr>
        </p:nvSpPr>
        <p:spPr/>
        <p:txBody>
          <a:bodyPr/>
          <a:lstStyle/>
          <a:p>
            <a:fld id="{3AEE9CEC-8722-4202-BC77-CD9B80052197}" type="slidenum">
              <a:rPr lang="en-AU" smtClean="0"/>
              <a:t>11</a:t>
            </a:fld>
            <a:endParaRPr lang="en-AU"/>
          </a:p>
        </p:txBody>
      </p:sp>
    </p:spTree>
    <p:extLst>
      <p:ext uri="{BB962C8B-B14F-4D97-AF65-F5344CB8AC3E}">
        <p14:creationId xmlns:p14="http://schemas.microsoft.com/office/powerpoint/2010/main" val="343967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5/8/2023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26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5/8/2023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467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5/8/2023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3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54880" y="228769"/>
            <a:ext cx="8831584" cy="1139981"/>
          </a:xfrm>
          <a:prstGeom prst="rect">
            <a:avLst/>
          </a:prstGeom>
        </p:spPr>
        <p:txBody>
          <a:bodyPr/>
          <a:lstStyle>
            <a:lvl1pPr algn="l">
              <a:defRPr sz="4000" b="0" i="0" cap="all">
                <a:solidFill>
                  <a:srgbClr val="404040"/>
                </a:solidFill>
                <a:latin typeface="Frutiger LT 55 Roman"/>
                <a:cs typeface="Frutiger LT 55 Roman"/>
              </a:defRPr>
            </a:lvl1pPr>
          </a:lstStyle>
          <a:p>
            <a:r>
              <a:rPr lang="en-US" dirty="0"/>
              <a:t>Click to edit Master title style</a:t>
            </a:r>
          </a:p>
        </p:txBody>
      </p:sp>
      <p:sp>
        <p:nvSpPr>
          <p:cNvPr id="8" name="Content Placeholder 2"/>
          <p:cNvSpPr>
            <a:spLocks noGrp="1"/>
          </p:cNvSpPr>
          <p:nvPr>
            <p:ph idx="1"/>
          </p:nvPr>
        </p:nvSpPr>
        <p:spPr>
          <a:xfrm>
            <a:off x="654880" y="2000916"/>
            <a:ext cx="10972800" cy="4023394"/>
          </a:xfrm>
          <a:prstGeom prst="rect">
            <a:avLst/>
          </a:prstGeom>
        </p:spPr>
        <p:txBody>
          <a:bodyPr/>
          <a:lstStyle>
            <a:lvl1pPr algn="l">
              <a:defRPr sz="2800" b="0" i="0" cap="none">
                <a:solidFill>
                  <a:srgbClr val="404040"/>
                </a:solidFill>
                <a:latin typeface="Frutiger LT 55 Roman"/>
                <a:cs typeface="Frutiger LT 55 Roman"/>
              </a:defRPr>
            </a:lvl1pPr>
            <a:lvl2pPr algn="l">
              <a:defRPr b="0" i="0">
                <a:solidFill>
                  <a:srgbClr val="404040"/>
                </a:solidFill>
                <a:latin typeface="Frutiger LT 55 Roman"/>
                <a:cs typeface="Frutiger LT 55 Roman"/>
              </a:defRPr>
            </a:lvl2pPr>
            <a:lvl3pPr algn="l">
              <a:defRPr b="0" i="0">
                <a:solidFill>
                  <a:srgbClr val="404040"/>
                </a:solidFill>
                <a:latin typeface="Frutiger LT 55 Roman"/>
                <a:cs typeface="Frutiger LT 55 Roman"/>
              </a:defRPr>
            </a:lvl3pPr>
            <a:lvl4pPr algn="l">
              <a:defRPr b="0" i="0">
                <a:solidFill>
                  <a:srgbClr val="FFFFFF"/>
                </a:solidFill>
                <a:latin typeface="Frutiger LT 55 Roman"/>
                <a:cs typeface="Frutiger LT 55 Roman"/>
              </a:defRPr>
            </a:lvl4pPr>
            <a:lvl5pPr algn="l">
              <a:defRPr b="0" i="0">
                <a:solidFill>
                  <a:srgbClr val="FFFFFF"/>
                </a:solidFill>
                <a:latin typeface="Frutiger LT 55 Roman"/>
                <a:cs typeface="Frutiger LT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idx="10"/>
          </p:nvPr>
        </p:nvSpPr>
        <p:spPr>
          <a:xfrm>
            <a:off x="664231" y="6139766"/>
            <a:ext cx="10363200" cy="392959"/>
          </a:xfrm>
          <a:prstGeom prst="rect">
            <a:avLst/>
          </a:prstGeom>
        </p:spPr>
        <p:txBody>
          <a:bodyPr anchor="b"/>
          <a:lstStyle>
            <a:lvl1pPr marL="0" indent="0">
              <a:buNone/>
              <a:defRPr sz="1600" cap="all">
                <a:solidFill>
                  <a:srgbClr val="023E7C"/>
                </a:solidFill>
                <a:latin typeface="Frutiger LT 55 Roman"/>
                <a:cs typeface="Frutiger LT 55 Roman"/>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5"/>
          <p:cNvSpPr>
            <a:spLocks noGrp="1"/>
          </p:cNvSpPr>
          <p:nvPr>
            <p:ph type="sldNum" sz="quarter" idx="11"/>
          </p:nvPr>
        </p:nvSpPr>
        <p:spPr>
          <a:xfrm>
            <a:off x="8989484" y="6624639"/>
            <a:ext cx="2844800" cy="365125"/>
          </a:xfrm>
        </p:spPr>
        <p:txBody>
          <a:bodyPr/>
          <a:lstStyle>
            <a:lvl1pPr>
              <a:defRPr/>
            </a:lvl1pPr>
          </a:lstStyle>
          <a:p>
            <a:pPr>
              <a:defRPr/>
            </a:pPr>
            <a:fld id="{D6D9355D-2A55-4EF2-9E7C-7B2CB2DE4ED3}" type="slidenum">
              <a:rPr lang="en-US" altLang="en-US"/>
              <a:pPr>
                <a:defRPr/>
              </a:pPr>
              <a:t>‹#›</a:t>
            </a:fld>
            <a:endParaRPr lang="en-US" altLang="en-US" dirty="0"/>
          </a:p>
        </p:txBody>
      </p:sp>
    </p:spTree>
    <p:extLst>
      <p:ext uri="{BB962C8B-B14F-4D97-AF65-F5344CB8AC3E}">
        <p14:creationId xmlns:p14="http://schemas.microsoft.com/office/powerpoint/2010/main" val="149727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5/8/2023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46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5/8/2023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6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5/8/2023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123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5/8/2023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557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5/8/2023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791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5/8/2023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26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5/8/2023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110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5/8/2023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786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5/8/2023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3951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36764-CEC5-462E-AEA9-4AA1CF15E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2E2F1EB-DD93-49F9-8F7D-3DE282902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B8F88F-AE9C-4E5B-B165-2208EC670AAB}"/>
              </a:ext>
            </a:extLst>
          </p:cNvPr>
          <p:cNvSpPr>
            <a:spLocks noGrp="1"/>
          </p:cNvSpPr>
          <p:nvPr>
            <p:ph type="ctrTitle"/>
          </p:nvPr>
        </p:nvSpPr>
        <p:spPr>
          <a:xfrm>
            <a:off x="415937" y="3357288"/>
            <a:ext cx="3652382" cy="1951270"/>
          </a:xfrm>
        </p:spPr>
        <p:txBody>
          <a:bodyPr>
            <a:normAutofit fontScale="90000"/>
          </a:bodyPr>
          <a:lstStyle/>
          <a:p>
            <a:r>
              <a:rPr lang="en-US" sz="4100" b="1" dirty="0">
                <a:solidFill>
                  <a:schemeClr val="bg1"/>
                </a:solidFill>
                <a:ea typeface="+mj-lt"/>
                <a:cs typeface="+mj-lt"/>
              </a:rPr>
              <a:t>Experiences </a:t>
            </a:r>
            <a:r>
              <a:rPr lang="en-US" sz="4100" b="1" dirty="0">
                <a:solidFill>
                  <a:schemeClr val="bg1"/>
                </a:solidFill>
                <a:effectLst/>
                <a:ea typeface="+mj-lt"/>
                <a:cs typeface="+mj-lt"/>
              </a:rPr>
              <a:t>of </a:t>
            </a:r>
            <a:r>
              <a:rPr lang="en-US" sz="4100" b="1" dirty="0">
                <a:solidFill>
                  <a:schemeClr val="bg1"/>
                </a:solidFill>
                <a:ea typeface="+mj-lt"/>
                <a:cs typeface="+mj-lt"/>
              </a:rPr>
              <a:t>Digital Technology for </a:t>
            </a:r>
            <a:r>
              <a:rPr lang="en-US" sz="4100" b="1" dirty="0">
                <a:solidFill>
                  <a:schemeClr val="bg1"/>
                </a:solidFill>
                <a:effectLst/>
                <a:ea typeface="+mj-lt"/>
                <a:cs typeface="+mj-lt"/>
              </a:rPr>
              <a:t>Home Support Workers </a:t>
            </a:r>
            <a:br>
              <a:rPr lang="en-US" sz="4100" b="1" dirty="0">
                <a:solidFill>
                  <a:schemeClr val="bg1"/>
                </a:solidFill>
                <a:ea typeface="+mj-lt"/>
                <a:cs typeface="+mj-lt"/>
              </a:rPr>
            </a:br>
            <a:br>
              <a:rPr lang="en-US" sz="4100" b="1" dirty="0">
                <a:solidFill>
                  <a:schemeClr val="bg1"/>
                </a:solidFill>
                <a:ea typeface="+mj-lt"/>
                <a:cs typeface="+mj-lt"/>
              </a:rPr>
            </a:br>
            <a:br>
              <a:rPr lang="en-US" sz="4100" b="1" dirty="0">
                <a:ea typeface="+mj-lt"/>
                <a:cs typeface="+mj-lt"/>
              </a:rPr>
            </a:br>
            <a:r>
              <a:rPr lang="en-US" sz="3000" b="1" dirty="0">
                <a:solidFill>
                  <a:schemeClr val="bg1"/>
                </a:solidFill>
                <a:ea typeface="+mj-lt"/>
                <a:cs typeface="+mj-lt"/>
              </a:rPr>
              <a:t>The need for a human </a:t>
            </a:r>
            <a:r>
              <a:rPr lang="en-US" sz="3000" b="1" err="1">
                <a:solidFill>
                  <a:schemeClr val="bg1"/>
                </a:solidFill>
                <a:ea typeface="+mj-lt"/>
                <a:cs typeface="+mj-lt"/>
              </a:rPr>
              <a:t>centred</a:t>
            </a:r>
            <a:r>
              <a:rPr lang="en-US" sz="3000" b="1" dirty="0">
                <a:solidFill>
                  <a:schemeClr val="bg1"/>
                </a:solidFill>
                <a:ea typeface="+mj-lt"/>
                <a:cs typeface="+mj-lt"/>
              </a:rPr>
              <a:t> approach</a:t>
            </a:r>
            <a:endParaRPr lang="en-US" sz="3000" b="1" dirty="0">
              <a:solidFill>
                <a:schemeClr val="bg1"/>
              </a:solidFill>
            </a:endParaRPr>
          </a:p>
          <a:p>
            <a:endParaRPr lang="en-NZ" sz="4100">
              <a:solidFill>
                <a:srgbClr val="FFFFFF"/>
              </a:solidFill>
              <a:cs typeface="Calibri Light"/>
            </a:endParaRPr>
          </a:p>
        </p:txBody>
      </p:sp>
      <p:sp>
        <p:nvSpPr>
          <p:cNvPr id="3" name="Subtitle 2">
            <a:extLst>
              <a:ext uri="{FF2B5EF4-FFF2-40B4-BE49-F238E27FC236}">
                <a16:creationId xmlns:a16="http://schemas.microsoft.com/office/drawing/2014/main" id="{FB0E2350-64D4-4C83-A79C-0C47B46361A6}"/>
              </a:ext>
            </a:extLst>
          </p:cNvPr>
          <p:cNvSpPr>
            <a:spLocks noGrp="1"/>
          </p:cNvSpPr>
          <p:nvPr>
            <p:ph type="subTitle" idx="1"/>
          </p:nvPr>
        </p:nvSpPr>
        <p:spPr>
          <a:xfrm>
            <a:off x="414627" y="5797492"/>
            <a:ext cx="3659246" cy="1554480"/>
          </a:xfrm>
        </p:spPr>
        <p:txBody>
          <a:bodyPr vert="horz" lIns="91440" tIns="45720" rIns="91440" bIns="45720" rtlCol="0" anchor="t">
            <a:normAutofit/>
          </a:bodyPr>
          <a:lstStyle/>
          <a:p>
            <a:r>
              <a:rPr lang="en-US" sz="1500" dirty="0">
                <a:solidFill>
                  <a:srgbClr val="FFFFFF"/>
                </a:solidFill>
              </a:rPr>
              <a:t>Leon </a:t>
            </a:r>
            <a:r>
              <a:rPr lang="en-US" sz="1500" dirty="0" err="1">
                <a:solidFill>
                  <a:srgbClr val="FFFFFF"/>
                </a:solidFill>
              </a:rPr>
              <a:t>SalteR</a:t>
            </a:r>
            <a:r>
              <a:rPr lang="en-US" sz="1500" dirty="0">
                <a:solidFill>
                  <a:srgbClr val="FFFFFF"/>
                </a:solidFill>
              </a:rPr>
              <a:t>, Lisa </a:t>
            </a:r>
            <a:r>
              <a:rPr lang="en-US" sz="1500" dirty="0" err="1">
                <a:solidFill>
                  <a:srgbClr val="FFFFFF"/>
                </a:solidFill>
              </a:rPr>
              <a:t>vonk</a:t>
            </a:r>
            <a:r>
              <a:rPr lang="en-US" sz="1500" dirty="0">
                <a:solidFill>
                  <a:srgbClr val="FFFFFF"/>
                </a:solidFill>
              </a:rPr>
              <a:t> &amp; ANDREA FROMM</a:t>
            </a:r>
            <a:endParaRPr lang="en-NZ" sz="1500" dirty="0">
              <a:solidFill>
                <a:srgbClr val="FFFFFF"/>
              </a:solidFill>
              <a:cs typeface="Calibri Light"/>
            </a:endParaRPr>
          </a:p>
        </p:txBody>
      </p:sp>
      <p:sp>
        <p:nvSpPr>
          <p:cNvPr id="24" name="Rectangle 23">
            <a:extLst>
              <a:ext uri="{FF2B5EF4-FFF2-40B4-BE49-F238E27FC236}">
                <a16:creationId xmlns:a16="http://schemas.microsoft.com/office/drawing/2014/main" id="{10D82C66-EAC6-46C6-AC04-27A5632D4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CF2CA89-CD8C-40CF-8273-C3FA6690B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82F9E0-1CBD-4E82-B740-B329F65F5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8534" y="321732"/>
            <a:ext cx="3088456" cy="2108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EE5F1E-8455-462D-8415-D85B2D4B9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6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404E500-F0A1-42F1-8F1A-179948E39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Exploring challenges: A Culture- Centred Approach (CCA) project in Glen  Innes">
            <a:extLst>
              <a:ext uri="{FF2B5EF4-FFF2-40B4-BE49-F238E27FC236}">
                <a16:creationId xmlns:a16="http://schemas.microsoft.com/office/drawing/2014/main" id="{608F03A7-6FE1-4973-B13D-9623088001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61038" y="3547578"/>
            <a:ext cx="2743200" cy="1949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mmunity Support Archives - E tū">
            <a:extLst>
              <a:ext uri="{FF2B5EF4-FFF2-40B4-BE49-F238E27FC236}">
                <a16:creationId xmlns:a16="http://schemas.microsoft.com/office/drawing/2014/main" id="{9396010B-1DCE-00B0-7E42-11971979CF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282" y="1037322"/>
            <a:ext cx="3364981" cy="224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31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AD04F-4AA4-C1BD-0CED-9E35DA780412}"/>
              </a:ext>
            </a:extLst>
          </p:cNvPr>
          <p:cNvSpPr>
            <a:spLocks noGrp="1"/>
          </p:cNvSpPr>
          <p:nvPr>
            <p:ph type="title"/>
          </p:nvPr>
        </p:nvSpPr>
        <p:spPr>
          <a:xfrm>
            <a:off x="4974771" y="634946"/>
            <a:ext cx="6574972" cy="1450757"/>
          </a:xfrm>
        </p:spPr>
        <p:txBody>
          <a:bodyPr>
            <a:normAutofit/>
          </a:bodyPr>
          <a:lstStyle/>
          <a:p>
            <a:r>
              <a:rPr lang="en-US" dirty="0"/>
              <a:t>Production of the report</a:t>
            </a:r>
          </a:p>
        </p:txBody>
      </p:sp>
      <p:pic>
        <p:nvPicPr>
          <p:cNvPr id="8" name="Picture 7" descr="A picture containing graphical user interface&#10;&#10;Description automatically generated">
            <a:extLst>
              <a:ext uri="{FF2B5EF4-FFF2-40B4-BE49-F238E27FC236}">
                <a16:creationId xmlns:a16="http://schemas.microsoft.com/office/drawing/2014/main" id="{EAED8E0B-F907-0021-E8DC-0FC102609916}"/>
              </a:ext>
            </a:extLst>
          </p:cNvPr>
          <p:cNvPicPr>
            <a:picLocks noChangeAspect="1"/>
          </p:cNvPicPr>
          <p:nvPr/>
        </p:nvPicPr>
        <p:blipFill rotWithShape="1">
          <a:blip r:embed="rId3"/>
          <a:srcRect r="1" b="6033"/>
          <a:stretch/>
        </p:blipFill>
        <p:spPr>
          <a:xfrm>
            <a:off x="633999" y="640081"/>
            <a:ext cx="4001315" cy="5314406"/>
          </a:xfrm>
          <a:prstGeom prst="rect">
            <a:avLst/>
          </a:prstGeom>
        </p:spPr>
      </p:pic>
      <p:cxnSp>
        <p:nvCxnSpPr>
          <p:cNvPr id="15" name="Straight Connector 14">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86B50C-4723-6B3D-087A-4C6CAD3CBF12}"/>
              </a:ext>
            </a:extLst>
          </p:cNvPr>
          <p:cNvSpPr>
            <a:spLocks noGrp="1"/>
          </p:cNvSpPr>
          <p:nvPr>
            <p:ph idx="1"/>
          </p:nvPr>
        </p:nvSpPr>
        <p:spPr>
          <a:xfrm>
            <a:off x="4974769" y="2198914"/>
            <a:ext cx="6574973" cy="3670180"/>
          </a:xfrm>
        </p:spPr>
        <p:txBody>
          <a:bodyPr vert="horz" lIns="0" tIns="45720" rIns="0" bIns="45720" rtlCol="0" anchor="t">
            <a:normAutofit/>
          </a:bodyPr>
          <a:lstStyle/>
          <a:p>
            <a:pPr>
              <a:buFont typeface="Arial" panose="020B0604020202020204" pitchFamily="34" charset="0"/>
              <a:buChar char="•"/>
            </a:pPr>
            <a:r>
              <a:rPr lang="en-US" sz="3200" dirty="0"/>
              <a:t> 16 qualitative, in-depth Zoom interviews </a:t>
            </a:r>
          </a:p>
          <a:p>
            <a:pPr>
              <a:buFont typeface="Arial" panose="020B0604020202020204" pitchFamily="34" charset="0"/>
              <a:buChar char="•"/>
            </a:pPr>
            <a:r>
              <a:rPr lang="en-US" sz="3200" dirty="0"/>
              <a:t> 1 focus group</a:t>
            </a:r>
            <a:endParaRPr lang="en-US" sz="3200" dirty="0">
              <a:cs typeface="Calibri"/>
            </a:endParaRPr>
          </a:p>
          <a:p>
            <a:pPr>
              <a:buFont typeface="Arial" panose="020B0604020202020204" pitchFamily="34" charset="0"/>
              <a:buChar char="•"/>
            </a:pPr>
            <a:r>
              <a:rPr lang="en-US" sz="3200" dirty="0"/>
              <a:t> Participants recruited through poster on PSA Home Support Workers Facebook group</a:t>
            </a:r>
          </a:p>
          <a:p>
            <a:pPr marL="0" indent="0">
              <a:buNone/>
            </a:pPr>
            <a:endParaRPr lang="en-US" sz="3200" dirty="0"/>
          </a:p>
          <a:p>
            <a:pPr>
              <a:buFont typeface="Arial" panose="020B0604020202020204" pitchFamily="34" charset="0"/>
              <a:buChar char="•"/>
            </a:pPr>
            <a:endParaRPr lang="en-US" sz="3200" dirty="0"/>
          </a:p>
          <a:p>
            <a:pPr>
              <a:buFont typeface="Arial" panose="020B0604020202020204" pitchFamily="34" charset="0"/>
              <a:buChar char="•"/>
            </a:pPr>
            <a:endParaRPr lang="en-NZ" sz="3200" dirty="0"/>
          </a:p>
        </p:txBody>
      </p:sp>
      <p:sp>
        <p:nvSpPr>
          <p:cNvPr id="17" name="Rectangle 16">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2EB3B-EDFE-09EF-19A7-BC2219E23B8F}"/>
              </a:ext>
            </a:extLst>
          </p:cNvPr>
          <p:cNvSpPr>
            <a:spLocks noGrp="1"/>
          </p:cNvSpPr>
          <p:nvPr>
            <p:ph sz="half" idx="4294967295"/>
          </p:nvPr>
        </p:nvSpPr>
        <p:spPr>
          <a:xfrm>
            <a:off x="1157287" y="2712720"/>
            <a:ext cx="4938713" cy="4038283"/>
          </a:xfrm>
        </p:spPr>
        <p:txBody>
          <a:bodyPr>
            <a:normAutofit/>
          </a:bodyPr>
          <a:lstStyle/>
          <a:p>
            <a:r>
              <a:rPr lang="en-AU" sz="4400" dirty="0"/>
              <a:t>4 key themes</a:t>
            </a:r>
          </a:p>
        </p:txBody>
      </p:sp>
      <p:sp>
        <p:nvSpPr>
          <p:cNvPr id="15" name="Content Placeholder 2">
            <a:extLst>
              <a:ext uri="{FF2B5EF4-FFF2-40B4-BE49-F238E27FC236}">
                <a16:creationId xmlns:a16="http://schemas.microsoft.com/office/drawing/2014/main" id="{79190640-875F-F861-87D2-C5AE514D1CC8}"/>
              </a:ext>
            </a:extLst>
          </p:cNvPr>
          <p:cNvSpPr txBox="1">
            <a:spLocks/>
          </p:cNvSpPr>
          <p:nvPr/>
        </p:nvSpPr>
        <p:spPr>
          <a:xfrm>
            <a:off x="5981699" y="816186"/>
            <a:ext cx="6895973" cy="5225628"/>
          </a:xfrm>
          <a:prstGeom prst="rect">
            <a:avLst/>
          </a:prstGeom>
        </p:spPr>
        <p:txBody>
          <a:bodyPr vert="horz" lIns="0" tIns="45720" rIns="0" bIns="45720" rtlCol="0" anchor="b">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4000" dirty="0">
                <a:solidFill>
                  <a:schemeClr val="tx1"/>
                </a:solidFill>
                <a:ea typeface="+mn-lt"/>
                <a:cs typeface="+mn-lt"/>
              </a:rPr>
              <a:t>Digital Frustration</a:t>
            </a:r>
          </a:p>
          <a:p>
            <a:pPr>
              <a:buFont typeface="Arial" panose="020B0604020202020204" pitchFamily="34" charset="0"/>
              <a:buChar char="•"/>
            </a:pPr>
            <a:r>
              <a:rPr lang="en-US" sz="4000" dirty="0">
                <a:solidFill>
                  <a:schemeClr val="tx1"/>
                </a:solidFill>
                <a:ea typeface="+mn-lt"/>
                <a:cs typeface="+mn-lt"/>
              </a:rPr>
              <a:t>Precarity</a:t>
            </a:r>
          </a:p>
          <a:p>
            <a:pPr>
              <a:buFont typeface="Arial" panose="020B0604020202020204" pitchFamily="34" charset="0"/>
              <a:buChar char="•"/>
            </a:pPr>
            <a:r>
              <a:rPr lang="en-US" sz="4000" dirty="0">
                <a:solidFill>
                  <a:schemeClr val="tx1"/>
                </a:solidFill>
                <a:ea typeface="+mn-lt"/>
                <a:cs typeface="+mn-lt"/>
              </a:rPr>
              <a:t>Health and Safety</a:t>
            </a:r>
          </a:p>
          <a:p>
            <a:pPr>
              <a:buFont typeface="Arial" panose="020B0604020202020204" pitchFamily="34" charset="0"/>
              <a:buChar char="•"/>
            </a:pPr>
            <a:r>
              <a:rPr lang="en-US" sz="4000" dirty="0">
                <a:solidFill>
                  <a:schemeClr val="tx1"/>
                </a:solidFill>
                <a:ea typeface="+mn-lt"/>
                <a:cs typeface="+mn-lt"/>
              </a:rPr>
              <a:t>Communication Inequality</a:t>
            </a:r>
            <a:endParaRPr lang="en-US" sz="4000" dirty="0">
              <a:solidFill>
                <a:schemeClr val="tx1"/>
              </a:solidFill>
              <a:cs typeface="Calibri"/>
            </a:endParaRPr>
          </a:p>
          <a:p>
            <a:pPr>
              <a:buFont typeface="Arial" panose="020B0604020202020204" pitchFamily="34" charset="0"/>
              <a:buChar char="•"/>
            </a:pPr>
            <a:endParaRPr lang="en-US" sz="4000" dirty="0">
              <a:solidFill>
                <a:schemeClr val="tx1"/>
              </a:solidFill>
            </a:endParaRPr>
          </a:p>
          <a:p>
            <a:pPr marL="0" indent="0">
              <a:buNone/>
            </a:pPr>
            <a:endParaRPr lang="en-NZ" sz="4000" dirty="0">
              <a:solidFill>
                <a:schemeClr val="tx1"/>
              </a:solidFill>
            </a:endParaRPr>
          </a:p>
        </p:txBody>
      </p:sp>
    </p:spTree>
    <p:extLst>
      <p:ext uri="{BB962C8B-B14F-4D97-AF65-F5344CB8AC3E}">
        <p14:creationId xmlns:p14="http://schemas.microsoft.com/office/powerpoint/2010/main" val="1589961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DC9C-3DB7-3F82-4ABD-08BE32B3A9EE}"/>
              </a:ext>
            </a:extLst>
          </p:cNvPr>
          <p:cNvSpPr>
            <a:spLocks noGrp="1"/>
          </p:cNvSpPr>
          <p:nvPr>
            <p:ph type="title"/>
          </p:nvPr>
        </p:nvSpPr>
        <p:spPr/>
        <p:txBody>
          <a:bodyPr/>
          <a:lstStyle/>
          <a:p>
            <a:r>
              <a:rPr lang="en-US" b="1" dirty="0">
                <a:ea typeface="+mj-lt"/>
                <a:cs typeface="+mj-lt"/>
              </a:rPr>
              <a:t>Digital frustration</a:t>
            </a:r>
            <a:endParaRPr lang="en-US" dirty="0">
              <a:ea typeface="+mj-lt"/>
              <a:cs typeface="+mj-lt"/>
            </a:endParaRPr>
          </a:p>
        </p:txBody>
      </p:sp>
      <p:sp>
        <p:nvSpPr>
          <p:cNvPr id="3" name="Content Placeholder 2">
            <a:extLst>
              <a:ext uri="{FF2B5EF4-FFF2-40B4-BE49-F238E27FC236}">
                <a16:creationId xmlns:a16="http://schemas.microsoft.com/office/drawing/2014/main" id="{FDCFC7F9-4BAC-3DD8-DF09-5901859307A0}"/>
              </a:ext>
            </a:extLst>
          </p:cNvPr>
          <p:cNvSpPr>
            <a:spLocks noGrp="1"/>
          </p:cNvSpPr>
          <p:nvPr>
            <p:ph idx="1"/>
          </p:nvPr>
        </p:nvSpPr>
        <p:spPr/>
        <p:txBody>
          <a:bodyPr vert="horz" lIns="0" tIns="45720" rIns="0" bIns="45720" rtlCol="0" anchor="t">
            <a:normAutofit/>
          </a:bodyPr>
          <a:lstStyle/>
          <a:p>
            <a:pPr>
              <a:buFont typeface="Arial,Sans-Serif" panose="020F0502020204030204" pitchFamily="34" charset="0"/>
              <a:buChar char="•"/>
            </a:pPr>
            <a:r>
              <a:rPr lang="en-US" sz="2600" dirty="0">
                <a:cs typeface="Calibri"/>
              </a:rPr>
              <a:t>Lack of input into the design of the technologies and communication channels being used undermines technologies capacity to empower workers or create efficiencies for them</a:t>
            </a:r>
          </a:p>
          <a:p>
            <a:pPr>
              <a:buFont typeface="Arial,Sans-Serif" panose="020F0502020204030204" pitchFamily="34" charset="0"/>
              <a:buChar char="•"/>
            </a:pPr>
            <a:r>
              <a:rPr lang="en-US" sz="2600" dirty="0">
                <a:cs typeface="Calibri"/>
              </a:rPr>
              <a:t>Technological platforms create an extra barrier</a:t>
            </a:r>
            <a:r>
              <a:rPr lang="en-US" sz="2600" dirty="0">
                <a:ea typeface="+mn-lt"/>
                <a:cs typeface="+mn-lt"/>
              </a:rPr>
              <a:t> to communication with office staff and accessing workplace entitlements such as leave</a:t>
            </a:r>
            <a:endParaRPr lang="en-US" sz="2600" dirty="0">
              <a:cs typeface="Calibri"/>
            </a:endParaRPr>
          </a:p>
          <a:p>
            <a:pPr>
              <a:buFont typeface="Arial,Sans-Serif" panose="020F0502020204030204" pitchFamily="34" charset="0"/>
              <a:buChar char="•"/>
            </a:pPr>
            <a:r>
              <a:rPr lang="en-US" sz="2600" dirty="0">
                <a:cs typeface="Calibri"/>
              </a:rPr>
              <a:t>There is much promise for app-based systems to deliver up to date information in real time, support scheduling, and improve accuracy of pay it does not appear that this potential is being </a:t>
            </a:r>
            <a:r>
              <a:rPr lang="en-US" sz="2600" dirty="0" err="1">
                <a:cs typeface="Calibri"/>
              </a:rPr>
              <a:t>realised</a:t>
            </a:r>
          </a:p>
          <a:p>
            <a:pPr marL="0" indent="0">
              <a:buNone/>
            </a:pPr>
            <a:endParaRPr lang="en-US" sz="2600" dirty="0">
              <a:cs typeface="Calibri"/>
            </a:endParaRPr>
          </a:p>
        </p:txBody>
      </p:sp>
    </p:spTree>
    <p:extLst>
      <p:ext uri="{BB962C8B-B14F-4D97-AF65-F5344CB8AC3E}">
        <p14:creationId xmlns:p14="http://schemas.microsoft.com/office/powerpoint/2010/main" val="258018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C1F336-FA50-80C3-5D2B-F000F325DA3F}"/>
              </a:ext>
            </a:extLst>
          </p:cNvPr>
          <p:cNvSpPr txBox="1"/>
          <p:nvPr/>
        </p:nvSpPr>
        <p:spPr>
          <a:xfrm>
            <a:off x="1327354" y="893202"/>
            <a:ext cx="9537291" cy="3969356"/>
          </a:xfrm>
          <a:prstGeom prst="rect">
            <a:avLst/>
          </a:prstGeom>
          <a:noFill/>
        </p:spPr>
        <p:txBody>
          <a:bodyPr wrap="square" lIns="91440" tIns="45720" rIns="91440" bIns="45720" anchor="t">
            <a:spAutoFit/>
          </a:bodyPr>
          <a:lstStyle/>
          <a:p>
            <a:pPr>
              <a:lnSpc>
                <a:spcPct val="133000"/>
              </a:lnSpc>
              <a:spcAft>
                <a:spcPts val="800"/>
              </a:spcAft>
            </a:pPr>
            <a:r>
              <a:rPr lang="en-NZ" sz="2400" dirty="0">
                <a:solidFill>
                  <a:srgbClr val="333333"/>
                </a:solidFill>
                <a:effectLst/>
                <a:latin typeface="Arial"/>
                <a:ea typeface="Arial" panose="020B0604020202020204" pitchFamily="34" charset="0"/>
                <a:cs typeface="Times New Roman"/>
              </a:rPr>
              <a:t>Charlotte: …sometimes it doesn't work that well because suddenly they change your roster</a:t>
            </a:r>
            <a:r>
              <a:rPr lang="en-NZ" sz="2400" dirty="0">
                <a:solidFill>
                  <a:srgbClr val="333333"/>
                </a:solidFill>
                <a:latin typeface="Arial"/>
                <a:ea typeface="Arial" panose="020B0604020202020204" pitchFamily="34" charset="0"/>
                <a:cs typeface="Times New Roman"/>
              </a:rPr>
              <a:t>.</a:t>
            </a:r>
            <a:r>
              <a:rPr lang="en-NZ" sz="2400" dirty="0">
                <a:solidFill>
                  <a:srgbClr val="333333"/>
                </a:solidFill>
                <a:effectLst/>
                <a:latin typeface="Arial"/>
                <a:ea typeface="Arial" panose="020B0604020202020204" pitchFamily="34" charset="0"/>
                <a:cs typeface="Times New Roman"/>
              </a:rPr>
              <a:t> </a:t>
            </a:r>
            <a:r>
              <a:rPr lang="en-NZ" sz="2400" dirty="0">
                <a:solidFill>
                  <a:srgbClr val="333333"/>
                </a:solidFill>
                <a:latin typeface="Arial"/>
                <a:ea typeface="Arial" panose="020B0604020202020204" pitchFamily="34" charset="0"/>
                <a:cs typeface="Times New Roman"/>
              </a:rPr>
              <a:t>So</a:t>
            </a:r>
            <a:r>
              <a:rPr lang="en-NZ" sz="2400" dirty="0">
                <a:solidFill>
                  <a:srgbClr val="333333"/>
                </a:solidFill>
                <a:effectLst/>
                <a:latin typeface="Arial"/>
                <a:ea typeface="Arial" panose="020B0604020202020204" pitchFamily="34" charset="0"/>
                <a:cs typeface="Times New Roman"/>
              </a:rPr>
              <a:t> I can ring my clients I’ve had</a:t>
            </a:r>
            <a:r>
              <a:rPr lang="en-NZ" sz="2400" dirty="0">
                <a:solidFill>
                  <a:srgbClr val="333333"/>
                </a:solidFill>
                <a:latin typeface="Arial"/>
                <a:ea typeface="Arial" panose="020B0604020202020204" pitchFamily="34" charset="0"/>
                <a:cs typeface="Times New Roman"/>
              </a:rPr>
              <a:t> the night </a:t>
            </a:r>
            <a:r>
              <a:rPr lang="en-NZ" sz="2400" dirty="0">
                <a:solidFill>
                  <a:srgbClr val="333333"/>
                </a:solidFill>
                <a:effectLst/>
                <a:latin typeface="Arial"/>
                <a:ea typeface="Arial" panose="020B0604020202020204" pitchFamily="34" charset="0"/>
                <a:cs typeface="Times New Roman"/>
              </a:rPr>
              <a:t>before</a:t>
            </a:r>
            <a:r>
              <a:rPr lang="en-NZ" sz="2400" dirty="0">
                <a:solidFill>
                  <a:srgbClr val="333333"/>
                </a:solidFill>
                <a:latin typeface="Arial"/>
                <a:ea typeface="Arial" panose="020B0604020202020204" pitchFamily="34" charset="0"/>
                <a:cs typeface="Times New Roman"/>
              </a:rPr>
              <a:t>,</a:t>
            </a:r>
            <a:r>
              <a:rPr lang="en-NZ" sz="2400" dirty="0">
                <a:solidFill>
                  <a:srgbClr val="333333"/>
                </a:solidFill>
                <a:effectLst/>
                <a:latin typeface="Arial"/>
                <a:ea typeface="Arial" panose="020B0604020202020204" pitchFamily="34" charset="0"/>
                <a:cs typeface="Times New Roman"/>
              </a:rPr>
              <a:t> and say yep I'm coming I'll see you around about 10 o'clock. And then the next day suddenly your roster has changed and that person now is not on your roster, you now don't have the phone number, so you can't ring them to say my rosters changed I'm not going to come now and then they’re </a:t>
            </a:r>
            <a:r>
              <a:rPr lang="en-NZ" sz="2400" dirty="0" err="1">
                <a:solidFill>
                  <a:srgbClr val="333333"/>
                </a:solidFill>
                <a:effectLst/>
                <a:latin typeface="Arial"/>
                <a:ea typeface="Arial" panose="020B0604020202020204" pitchFamily="34" charset="0"/>
                <a:cs typeface="Times New Roman"/>
              </a:rPr>
              <a:t>gonna</a:t>
            </a:r>
            <a:r>
              <a:rPr lang="en-NZ" sz="2400" dirty="0">
                <a:solidFill>
                  <a:srgbClr val="333333"/>
                </a:solidFill>
                <a:effectLst/>
                <a:latin typeface="Arial"/>
                <a:ea typeface="Arial" panose="020B0604020202020204" pitchFamily="34" charset="0"/>
                <a:cs typeface="Times New Roman"/>
              </a:rPr>
              <a:t> get somebody else turn up unexpectedly. </a:t>
            </a:r>
            <a:endParaRPr lang="en-NZ" sz="3200" dirty="0">
              <a:effectLst/>
              <a:latin typeface="Arial"/>
              <a:ea typeface="Calibri" panose="020F0502020204030204" pitchFamily="34" charset="0"/>
              <a:cs typeface="Times New Roman"/>
            </a:endParaRPr>
          </a:p>
        </p:txBody>
      </p:sp>
    </p:spTree>
    <p:extLst>
      <p:ext uri="{BB962C8B-B14F-4D97-AF65-F5344CB8AC3E}">
        <p14:creationId xmlns:p14="http://schemas.microsoft.com/office/powerpoint/2010/main" val="396017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B40B3-519B-BED8-5657-820F28DA58F9}"/>
              </a:ext>
            </a:extLst>
          </p:cNvPr>
          <p:cNvSpPr>
            <a:spLocks noGrp="1"/>
          </p:cNvSpPr>
          <p:nvPr>
            <p:ph type="title"/>
          </p:nvPr>
        </p:nvSpPr>
        <p:spPr>
          <a:xfrm>
            <a:off x="4974771" y="634946"/>
            <a:ext cx="6574972" cy="1450757"/>
          </a:xfrm>
        </p:spPr>
        <p:txBody>
          <a:bodyPr>
            <a:normAutofit/>
          </a:bodyPr>
          <a:lstStyle/>
          <a:p>
            <a:r>
              <a:rPr lang="en-US" b="1" dirty="0"/>
              <a:t>Precarity</a:t>
            </a:r>
            <a:endParaRPr lang="en-NZ" b="1" dirty="0"/>
          </a:p>
        </p:txBody>
      </p:sp>
      <p:pic>
        <p:nvPicPr>
          <p:cNvPr id="3074" name="Picture 2">
            <a:extLst>
              <a:ext uri="{FF2B5EF4-FFF2-40B4-BE49-F238E27FC236}">
                <a16:creationId xmlns:a16="http://schemas.microsoft.com/office/drawing/2014/main" id="{F2A23D0D-0BFB-6ED5-E100-B5E749DDA1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3999" y="1796791"/>
            <a:ext cx="4001315" cy="3000986"/>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308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0757FD-E960-2750-B040-0E9E63760473}"/>
              </a:ext>
            </a:extLst>
          </p:cNvPr>
          <p:cNvSpPr>
            <a:spLocks noGrp="1"/>
          </p:cNvSpPr>
          <p:nvPr>
            <p:ph idx="1"/>
          </p:nvPr>
        </p:nvSpPr>
        <p:spPr>
          <a:xfrm>
            <a:off x="4974769" y="2198914"/>
            <a:ext cx="6574973" cy="3670180"/>
          </a:xfrm>
        </p:spPr>
        <p:txBody>
          <a:bodyPr vert="horz" lIns="0" tIns="45720" rIns="0" bIns="45720" rtlCol="0" anchor="t">
            <a:normAutofit/>
          </a:bodyPr>
          <a:lstStyle/>
          <a:p>
            <a:pPr>
              <a:buFont typeface="Arial" panose="020B0604020202020204" pitchFamily="34" charset="0"/>
              <a:buChar char="•"/>
            </a:pPr>
            <a:r>
              <a:rPr lang="en-US" sz="2800" dirty="0"/>
              <a:t>Technological platforms embed a piecemeal, per client structure</a:t>
            </a:r>
            <a:endParaRPr lang="en-US" dirty="0"/>
          </a:p>
          <a:p>
            <a:pPr>
              <a:buFont typeface="Arial" panose="020B0604020202020204" pitchFamily="34" charset="0"/>
              <a:buChar char="•"/>
            </a:pPr>
            <a:r>
              <a:rPr lang="en-US" sz="2800" dirty="0">
                <a:cs typeface="Calibri"/>
              </a:rPr>
              <a:t>Pay for travel time and costs not linked with actual travel time and costs</a:t>
            </a:r>
          </a:p>
          <a:p>
            <a:pPr>
              <a:buFont typeface="Arial" panose="020B0604020202020204" pitchFamily="34" charset="0"/>
              <a:buChar char="•"/>
            </a:pPr>
            <a:r>
              <a:rPr lang="en-US" sz="2800" dirty="0">
                <a:cs typeface="Calibri"/>
              </a:rPr>
              <a:t>Erosion of professional autonomy and obfuscation of worker skills </a:t>
            </a:r>
            <a:endParaRPr lang="en-US" sz="2800" dirty="0"/>
          </a:p>
          <a:p>
            <a:pPr>
              <a:buFont typeface="Arial" panose="020B0604020202020204" pitchFamily="34" charset="0"/>
              <a:buChar char="•"/>
            </a:pPr>
            <a:r>
              <a:rPr lang="en-US" sz="2800" dirty="0"/>
              <a:t>Intensified by Covid</a:t>
            </a:r>
            <a:endParaRPr lang="en-US" sz="2800" dirty="0">
              <a:cs typeface="Calibri"/>
            </a:endParaRPr>
          </a:p>
          <a:p>
            <a:pPr>
              <a:buFont typeface="Arial" panose="020B0604020202020204" pitchFamily="34" charset="0"/>
              <a:buChar char="•"/>
            </a:pPr>
            <a:endParaRPr lang="en-US" sz="2800" dirty="0"/>
          </a:p>
          <a:p>
            <a:pPr>
              <a:buFont typeface="Arial" panose="020B0604020202020204" pitchFamily="34" charset="0"/>
              <a:buChar char="•"/>
            </a:pPr>
            <a:endParaRPr lang="en-NZ" sz="2800" dirty="0"/>
          </a:p>
        </p:txBody>
      </p:sp>
      <p:sp>
        <p:nvSpPr>
          <p:cNvPr id="3083" name="Rectangle 308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5" name="Rectangle 308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047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C4C3-07BF-670D-ADE6-E2A9C27A28A5}"/>
              </a:ext>
            </a:extLst>
          </p:cNvPr>
          <p:cNvSpPr>
            <a:spLocks noGrp="1"/>
          </p:cNvSpPr>
          <p:nvPr>
            <p:ph type="title"/>
          </p:nvPr>
        </p:nvSpPr>
        <p:spPr/>
        <p:txBody>
          <a:bodyPr/>
          <a:lstStyle/>
          <a:p>
            <a:r>
              <a:rPr lang="en-US" dirty="0"/>
              <a:t>Communication inequality</a:t>
            </a:r>
            <a:endParaRPr lang="en-NZ" dirty="0"/>
          </a:p>
        </p:txBody>
      </p:sp>
      <p:sp>
        <p:nvSpPr>
          <p:cNvPr id="3" name="Content Placeholder 2">
            <a:extLst>
              <a:ext uri="{FF2B5EF4-FFF2-40B4-BE49-F238E27FC236}">
                <a16:creationId xmlns:a16="http://schemas.microsoft.com/office/drawing/2014/main" id="{3DFA146B-DA2B-5C81-7772-1F4A55750827}"/>
              </a:ext>
            </a:extLst>
          </p:cNvPr>
          <p:cNvSpPr>
            <a:spLocks noGrp="1"/>
          </p:cNvSpPr>
          <p:nvPr>
            <p:ph idx="1"/>
          </p:nvPr>
        </p:nvSpPr>
        <p:spPr>
          <a:xfrm>
            <a:off x="1097280" y="2010490"/>
            <a:ext cx="6000521" cy="3858604"/>
          </a:xfrm>
        </p:spPr>
        <p:txBody>
          <a:bodyPr vert="horz" lIns="0" tIns="45720" rIns="0" bIns="45720" rtlCol="0" anchor="t">
            <a:normAutofit fontScale="77500" lnSpcReduction="20000"/>
          </a:bodyPr>
          <a:lstStyle/>
          <a:p>
            <a:pPr>
              <a:buFont typeface="Arial" panose="020F0502020204030204" pitchFamily="34" charset="0"/>
              <a:buChar char="•"/>
            </a:pPr>
            <a:r>
              <a:rPr lang="en-US" sz="3600" dirty="0">
                <a:ea typeface="+mn-lt"/>
                <a:cs typeface="+mn-lt"/>
              </a:rPr>
              <a:t>HSWs always be accessible to providers but they lack access themselves</a:t>
            </a:r>
            <a:endParaRPr lang="en-US" dirty="0"/>
          </a:p>
          <a:p>
            <a:pPr>
              <a:buFont typeface="Arial" panose="020F0502020204030204" pitchFamily="34" charset="0"/>
              <a:buChar char="•"/>
            </a:pPr>
            <a:r>
              <a:rPr lang="en-US" sz="3600">
                <a:ea typeface="+mn-lt"/>
                <a:cs typeface="+mn-lt"/>
              </a:rPr>
              <a:t>Diminished</a:t>
            </a:r>
            <a:r>
              <a:rPr lang="en-US" sz="3600">
                <a:cs typeface="Calibri" panose="020F0502020204030204"/>
              </a:rPr>
              <a:t> quantity and/or quality of </a:t>
            </a:r>
            <a:r>
              <a:rPr lang="en-US" sz="3600" dirty="0">
                <a:cs typeface="Calibri" panose="020F0502020204030204"/>
              </a:rPr>
              <a:t>communication with management proceeding introduction of apps</a:t>
            </a:r>
            <a:endParaRPr lang="en-US"/>
          </a:p>
          <a:p>
            <a:pPr>
              <a:buFont typeface="Arial" panose="020F0502020204030204" pitchFamily="34" charset="0"/>
              <a:buChar char="•"/>
            </a:pPr>
            <a:r>
              <a:rPr lang="en-US" sz="3600" dirty="0">
                <a:cs typeface="Calibri" panose="020F0502020204030204"/>
              </a:rPr>
              <a:t>Little to no provision for interaction with </a:t>
            </a:r>
            <a:r>
              <a:rPr lang="en-US" sz="3600">
                <a:cs typeface="Calibri" panose="020F0502020204030204"/>
              </a:rPr>
              <a:t>colleagues</a:t>
            </a:r>
            <a:endParaRPr lang="en-US" sz="3600" dirty="0">
              <a:cs typeface="Calibri" panose="020F0502020204030204"/>
            </a:endParaRPr>
          </a:p>
          <a:p>
            <a:pPr>
              <a:buFont typeface="Arial" panose="020F0502020204030204" pitchFamily="34" charset="0"/>
              <a:buChar char="•"/>
            </a:pPr>
            <a:r>
              <a:rPr lang="en-US" sz="3600" dirty="0">
                <a:cs typeface="Calibri" panose="020F0502020204030204"/>
              </a:rPr>
              <a:t>Tracking</a:t>
            </a:r>
            <a:r>
              <a:rPr lang="en-US" sz="3600" dirty="0">
                <a:ea typeface="+mn-lt"/>
                <a:cs typeface="+mn-lt"/>
              </a:rPr>
              <a:t> and surveillance functionality erode trust </a:t>
            </a:r>
            <a:endParaRPr lang="en-US" sz="3600" dirty="0">
              <a:cs typeface="Calibri" panose="020F0502020204030204"/>
            </a:endParaRPr>
          </a:p>
        </p:txBody>
      </p:sp>
      <p:pic>
        <p:nvPicPr>
          <p:cNvPr id="4" name="Picture 4" descr="Graphical user interface, text, application&#10;&#10;Description automatically generated">
            <a:extLst>
              <a:ext uri="{FF2B5EF4-FFF2-40B4-BE49-F238E27FC236}">
                <a16:creationId xmlns:a16="http://schemas.microsoft.com/office/drawing/2014/main" id="{6D514C2B-F7E2-5839-1E8A-5000060D8258}"/>
              </a:ext>
            </a:extLst>
          </p:cNvPr>
          <p:cNvPicPr>
            <a:picLocks noChangeAspect="1"/>
          </p:cNvPicPr>
          <p:nvPr/>
        </p:nvPicPr>
        <p:blipFill>
          <a:blip r:embed="rId3"/>
          <a:stretch>
            <a:fillRect/>
          </a:stretch>
        </p:blipFill>
        <p:spPr>
          <a:xfrm>
            <a:off x="9253620" y="1665383"/>
            <a:ext cx="2461532" cy="4114800"/>
          </a:xfrm>
          <a:prstGeom prst="rect">
            <a:avLst/>
          </a:prstGeom>
        </p:spPr>
      </p:pic>
      <p:pic>
        <p:nvPicPr>
          <p:cNvPr id="5" name="Picture 5" descr="Graphical user interface, text, application, chat or text message&#10;&#10;Description automatically generated">
            <a:extLst>
              <a:ext uri="{FF2B5EF4-FFF2-40B4-BE49-F238E27FC236}">
                <a16:creationId xmlns:a16="http://schemas.microsoft.com/office/drawing/2014/main" id="{90C76238-6DD0-8673-F8C3-64994769FA0A}"/>
              </a:ext>
            </a:extLst>
          </p:cNvPr>
          <p:cNvPicPr>
            <a:picLocks noChangeAspect="1"/>
          </p:cNvPicPr>
          <p:nvPr/>
        </p:nvPicPr>
        <p:blipFill>
          <a:blip r:embed="rId4"/>
          <a:stretch>
            <a:fillRect/>
          </a:stretch>
        </p:blipFill>
        <p:spPr>
          <a:xfrm>
            <a:off x="7362391" y="1711287"/>
            <a:ext cx="2461532" cy="4114800"/>
          </a:xfrm>
          <a:prstGeom prst="rect">
            <a:avLst/>
          </a:prstGeom>
        </p:spPr>
      </p:pic>
    </p:spTree>
    <p:extLst>
      <p:ext uri="{BB962C8B-B14F-4D97-AF65-F5344CB8AC3E}">
        <p14:creationId xmlns:p14="http://schemas.microsoft.com/office/powerpoint/2010/main" val="426257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C1F336-FA50-80C3-5D2B-F000F325DA3F}"/>
              </a:ext>
            </a:extLst>
          </p:cNvPr>
          <p:cNvSpPr txBox="1"/>
          <p:nvPr/>
        </p:nvSpPr>
        <p:spPr>
          <a:xfrm>
            <a:off x="1076960" y="436002"/>
            <a:ext cx="9997440" cy="5199052"/>
          </a:xfrm>
          <a:prstGeom prst="rect">
            <a:avLst/>
          </a:prstGeom>
          <a:noFill/>
        </p:spPr>
        <p:txBody>
          <a:bodyPr wrap="square" lIns="91440" tIns="45720" rIns="91440" bIns="45720" anchor="t">
            <a:spAutoFit/>
          </a:bodyPr>
          <a:lstStyle/>
          <a:p>
            <a:pPr>
              <a:lnSpc>
                <a:spcPct val="133000"/>
              </a:lnSpc>
              <a:spcAft>
                <a:spcPts val="800"/>
              </a:spcAft>
            </a:pPr>
            <a:r>
              <a:rPr lang="en-NZ" sz="2800" dirty="0">
                <a:solidFill>
                  <a:srgbClr val="333333"/>
                </a:solidFill>
                <a:latin typeface="Arial"/>
                <a:ea typeface="Arial" panose="020B0604020202020204" pitchFamily="34" charset="0"/>
                <a:cs typeface="Times New Roman"/>
              </a:rPr>
              <a:t>Deborah</a:t>
            </a:r>
            <a:r>
              <a:rPr lang="en-NZ" sz="2800" dirty="0">
                <a:solidFill>
                  <a:srgbClr val="333333"/>
                </a:solidFill>
                <a:effectLst/>
                <a:latin typeface="Arial"/>
                <a:ea typeface="Arial" panose="020B0604020202020204" pitchFamily="34" charset="0"/>
                <a:cs typeface="Times New Roman"/>
              </a:rPr>
              <a:t>: </a:t>
            </a:r>
            <a:r>
              <a:rPr lang="en-NZ" sz="2800" dirty="0">
                <a:ea typeface="+mn-lt"/>
                <a:cs typeface="+mn-lt"/>
              </a:rPr>
              <a:t>…as far as I’m concerned it's just got worse in fact you very seldom hear from them. It's difficult to get through to </a:t>
            </a:r>
            <a:r>
              <a:rPr lang="en-NZ" sz="2800" dirty="0">
                <a:effectLst/>
                <a:ea typeface="+mn-lt"/>
                <a:cs typeface="+mn-lt"/>
              </a:rPr>
              <a:t>them, I </a:t>
            </a:r>
            <a:r>
              <a:rPr lang="en-NZ" sz="2800" dirty="0">
                <a:ea typeface="+mn-lt"/>
                <a:cs typeface="+mn-lt"/>
              </a:rPr>
              <a:t>mean […] the last few times of ringing payroll it just seems to go to voicemail,</a:t>
            </a:r>
            <a:r>
              <a:rPr lang="en-NZ" sz="2800" dirty="0">
                <a:effectLst/>
                <a:ea typeface="+mn-lt"/>
                <a:cs typeface="+mn-lt"/>
              </a:rPr>
              <a:t> you </a:t>
            </a:r>
            <a:r>
              <a:rPr lang="en-NZ" sz="2800" dirty="0">
                <a:ea typeface="+mn-lt"/>
                <a:cs typeface="+mn-lt"/>
              </a:rPr>
              <a:t>ring you tell them what </a:t>
            </a:r>
            <a:r>
              <a:rPr lang="en-NZ" sz="2800" dirty="0">
                <a:effectLst/>
                <a:ea typeface="+mn-lt"/>
                <a:cs typeface="+mn-lt"/>
              </a:rPr>
              <a:t>your </a:t>
            </a:r>
            <a:r>
              <a:rPr lang="en-NZ" sz="2800" dirty="0">
                <a:ea typeface="+mn-lt"/>
                <a:cs typeface="+mn-lt"/>
              </a:rPr>
              <a:t>problem </a:t>
            </a:r>
            <a:r>
              <a:rPr lang="en-NZ" sz="2800" dirty="0">
                <a:effectLst/>
                <a:ea typeface="+mn-lt"/>
                <a:cs typeface="+mn-lt"/>
              </a:rPr>
              <a:t>is, </a:t>
            </a:r>
            <a:r>
              <a:rPr lang="en-NZ" sz="2800" dirty="0">
                <a:ea typeface="+mn-lt"/>
                <a:cs typeface="+mn-lt"/>
              </a:rPr>
              <a:t>expecting to hear back and the next thing you get an email telling </a:t>
            </a:r>
            <a:r>
              <a:rPr lang="en-NZ" sz="2800" dirty="0">
                <a:effectLst/>
                <a:ea typeface="+mn-lt"/>
                <a:cs typeface="+mn-lt"/>
              </a:rPr>
              <a:t>you </a:t>
            </a:r>
            <a:r>
              <a:rPr lang="en-NZ" sz="2800" dirty="0">
                <a:ea typeface="+mn-lt"/>
                <a:cs typeface="+mn-lt"/>
              </a:rPr>
              <a:t>what they're doing about it</a:t>
            </a:r>
            <a:r>
              <a:rPr lang="en-NZ" sz="2800" dirty="0">
                <a:effectLst/>
                <a:ea typeface="+mn-lt"/>
                <a:cs typeface="+mn-lt"/>
              </a:rPr>
              <a:t>, </a:t>
            </a:r>
            <a:r>
              <a:rPr lang="en-NZ" sz="2800" dirty="0">
                <a:ea typeface="+mn-lt"/>
                <a:cs typeface="+mn-lt"/>
              </a:rPr>
              <a:t>and what </a:t>
            </a:r>
            <a:r>
              <a:rPr lang="en-NZ" sz="2800" dirty="0">
                <a:effectLst/>
                <a:ea typeface="+mn-lt"/>
                <a:cs typeface="+mn-lt"/>
              </a:rPr>
              <a:t>you </a:t>
            </a:r>
            <a:r>
              <a:rPr lang="en-NZ" sz="2800" dirty="0">
                <a:ea typeface="+mn-lt"/>
                <a:cs typeface="+mn-lt"/>
              </a:rPr>
              <a:t>have to do. And it's like well that’s real impersonal or you’ll </a:t>
            </a:r>
            <a:r>
              <a:rPr lang="en-NZ" sz="2800" dirty="0">
                <a:effectLst/>
                <a:ea typeface="+mn-lt"/>
                <a:cs typeface="+mn-lt"/>
              </a:rPr>
              <a:t>ring </a:t>
            </a:r>
            <a:r>
              <a:rPr lang="en-NZ" sz="2800" dirty="0">
                <a:ea typeface="+mn-lt"/>
                <a:cs typeface="+mn-lt"/>
              </a:rPr>
              <a:t>the call centre ask </a:t>
            </a:r>
            <a:r>
              <a:rPr lang="en-NZ" sz="2800" dirty="0">
                <a:effectLst/>
                <a:ea typeface="+mn-lt"/>
                <a:cs typeface="+mn-lt"/>
              </a:rPr>
              <a:t>them to </a:t>
            </a:r>
            <a:r>
              <a:rPr lang="en-NZ" sz="2800" dirty="0">
                <a:ea typeface="+mn-lt"/>
                <a:cs typeface="+mn-lt"/>
              </a:rPr>
              <a:t>do something, or </a:t>
            </a:r>
            <a:r>
              <a:rPr lang="en-NZ" sz="2800" dirty="0">
                <a:effectLst/>
                <a:ea typeface="+mn-lt"/>
                <a:cs typeface="+mn-lt"/>
              </a:rPr>
              <a:t>you </a:t>
            </a:r>
            <a:r>
              <a:rPr lang="en-NZ" sz="2800" dirty="0">
                <a:ea typeface="+mn-lt"/>
                <a:cs typeface="+mn-lt"/>
              </a:rPr>
              <a:t>leave a message […] And it just doesn't happen. These are huge breakdowns in communication.</a:t>
            </a:r>
            <a:endParaRPr lang="en-NZ" sz="3600" dirty="0">
              <a:effectLst/>
              <a:latin typeface="Arial"/>
              <a:ea typeface="Calibri" panose="020F0502020204030204" pitchFamily="34" charset="0"/>
              <a:cs typeface="Times New Roman"/>
            </a:endParaRPr>
          </a:p>
        </p:txBody>
      </p:sp>
    </p:spTree>
    <p:extLst>
      <p:ext uri="{BB962C8B-B14F-4D97-AF65-F5344CB8AC3E}">
        <p14:creationId xmlns:p14="http://schemas.microsoft.com/office/powerpoint/2010/main" val="101797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B40B3-519B-BED8-5657-820F28DA58F9}"/>
              </a:ext>
            </a:extLst>
          </p:cNvPr>
          <p:cNvSpPr>
            <a:spLocks noGrp="1"/>
          </p:cNvSpPr>
          <p:nvPr>
            <p:ph type="title"/>
          </p:nvPr>
        </p:nvSpPr>
        <p:spPr>
          <a:xfrm>
            <a:off x="4974771" y="634946"/>
            <a:ext cx="6574972" cy="1450757"/>
          </a:xfrm>
        </p:spPr>
        <p:txBody>
          <a:bodyPr>
            <a:normAutofit/>
          </a:bodyPr>
          <a:lstStyle/>
          <a:p>
            <a:r>
              <a:rPr lang="en-US" b="1" dirty="0"/>
              <a:t>Health and safety</a:t>
            </a:r>
            <a:endParaRPr lang="en-NZ" b="1" dirty="0"/>
          </a:p>
        </p:txBody>
      </p:sp>
      <p:cxnSp>
        <p:nvCxnSpPr>
          <p:cNvPr id="3081" name="Straight Connector 308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0757FD-E960-2750-B040-0E9E63760473}"/>
              </a:ext>
            </a:extLst>
          </p:cNvPr>
          <p:cNvSpPr>
            <a:spLocks noGrp="1"/>
          </p:cNvSpPr>
          <p:nvPr>
            <p:ph idx="1"/>
          </p:nvPr>
        </p:nvSpPr>
        <p:spPr>
          <a:xfrm>
            <a:off x="4974769" y="2198914"/>
            <a:ext cx="6574973" cy="3670180"/>
          </a:xfrm>
        </p:spPr>
        <p:txBody>
          <a:bodyPr vert="horz" lIns="0" tIns="45720" rIns="0" bIns="45720" rtlCol="0" anchor="t">
            <a:normAutofit fontScale="85000" lnSpcReduction="20000"/>
          </a:bodyPr>
          <a:lstStyle/>
          <a:p>
            <a:pPr>
              <a:buFont typeface="Arial" panose="020B0604020202020204" pitchFamily="34" charset="0"/>
              <a:buChar char="•"/>
            </a:pPr>
            <a:r>
              <a:rPr lang="en-US" sz="2800" dirty="0"/>
              <a:t>Significant risks to health and safety for caregivers exacerbated by COVID-19</a:t>
            </a:r>
            <a:endParaRPr lang="en-US" dirty="0"/>
          </a:p>
          <a:p>
            <a:pPr>
              <a:buFont typeface="Arial" panose="020B0604020202020204" pitchFamily="34" charset="0"/>
              <a:buChar char="•"/>
            </a:pPr>
            <a:r>
              <a:rPr lang="en-US" sz="2800" dirty="0">
                <a:ea typeface="+mn-lt"/>
                <a:cs typeface="+mn-lt"/>
              </a:rPr>
              <a:t>General trends towards </a:t>
            </a:r>
            <a:r>
              <a:rPr lang="en-US" sz="2800" dirty="0" err="1">
                <a:ea typeface="+mn-lt"/>
                <a:cs typeface="+mn-lt"/>
              </a:rPr>
              <a:t>platformisation</a:t>
            </a:r>
            <a:r>
              <a:rPr lang="en-US" sz="2800" dirty="0">
                <a:ea typeface="+mn-lt"/>
                <a:cs typeface="+mn-lt"/>
              </a:rPr>
              <a:t>, with its associated </a:t>
            </a:r>
            <a:r>
              <a:rPr lang="en-US" sz="2800" dirty="0" err="1">
                <a:ea typeface="+mn-lt"/>
                <a:cs typeface="+mn-lt"/>
              </a:rPr>
              <a:t>rationalisation</a:t>
            </a:r>
            <a:r>
              <a:rPr lang="en-US" sz="2800" dirty="0">
                <a:ea typeface="+mn-lt"/>
                <a:cs typeface="+mn-lt"/>
              </a:rPr>
              <a:t> and cost-cutting further exacerbates these risks while not introducing wide-spread safety improvements</a:t>
            </a:r>
            <a:endParaRPr lang="en-US" sz="2800" dirty="0">
              <a:cs typeface="Calibri"/>
            </a:endParaRPr>
          </a:p>
          <a:p>
            <a:pPr>
              <a:buFont typeface="Arial" panose="020B0604020202020204" pitchFamily="34" charset="0"/>
              <a:buChar char="•"/>
            </a:pPr>
            <a:r>
              <a:rPr lang="en-US" sz="2800" dirty="0"/>
              <a:t>Call </a:t>
            </a:r>
            <a:r>
              <a:rPr lang="en-US" sz="2800" dirty="0" err="1"/>
              <a:t>centre</a:t>
            </a:r>
            <a:r>
              <a:rPr lang="en-US" sz="2800" dirty="0"/>
              <a:t> phone systems make getting support more difficult </a:t>
            </a:r>
            <a:endParaRPr lang="en-US" sz="2800" dirty="0">
              <a:cs typeface="Calibri"/>
            </a:endParaRPr>
          </a:p>
          <a:p>
            <a:pPr>
              <a:buFont typeface="Arial" panose="020B0604020202020204" pitchFamily="34" charset="0"/>
              <a:buChar char="•"/>
            </a:pPr>
            <a:r>
              <a:rPr lang="en-US" sz="2800" dirty="0">
                <a:cs typeface="Calibri"/>
              </a:rPr>
              <a:t>Health and safety risks associated with phone use</a:t>
            </a:r>
          </a:p>
          <a:p>
            <a:pPr>
              <a:buFont typeface="Arial" panose="020B0604020202020204" pitchFamily="34" charset="0"/>
              <a:buChar char="•"/>
            </a:pPr>
            <a:r>
              <a:rPr lang="en-US" sz="2800" dirty="0">
                <a:ea typeface="+mn-lt"/>
                <a:cs typeface="+mn-lt"/>
              </a:rPr>
              <a:t>Working in this under-resourced, demanding job is experienced as ‘emotionally and mentally battering’</a:t>
            </a:r>
            <a:endParaRPr lang="en-US" sz="2800" dirty="0">
              <a:cs typeface="Calibri"/>
            </a:endParaRPr>
          </a:p>
          <a:p>
            <a:pPr>
              <a:buFont typeface="Arial" panose="020B0604020202020204" pitchFamily="34" charset="0"/>
              <a:buChar char="•"/>
            </a:pPr>
            <a:endParaRPr lang="en-US" sz="2800" dirty="0">
              <a:cs typeface="Calibri"/>
            </a:endParaRPr>
          </a:p>
          <a:p>
            <a:pPr>
              <a:buFont typeface="Arial" panose="020B0604020202020204" pitchFamily="34" charset="0"/>
              <a:buChar char="•"/>
            </a:pPr>
            <a:endParaRPr lang="en-NZ" sz="2800" dirty="0">
              <a:cs typeface="Calibri" panose="020F0502020204030204"/>
            </a:endParaRPr>
          </a:p>
        </p:txBody>
      </p:sp>
      <p:sp>
        <p:nvSpPr>
          <p:cNvPr id="3083" name="Rectangle 308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5" name="Rectangle 308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Logo&#10;&#10;Description automatically generated">
            <a:extLst>
              <a:ext uri="{FF2B5EF4-FFF2-40B4-BE49-F238E27FC236}">
                <a16:creationId xmlns:a16="http://schemas.microsoft.com/office/drawing/2014/main" id="{236CFF62-D698-08FC-7899-BAEB77555AB0}"/>
              </a:ext>
            </a:extLst>
          </p:cNvPr>
          <p:cNvPicPr>
            <a:picLocks noChangeAspect="1"/>
          </p:cNvPicPr>
          <p:nvPr/>
        </p:nvPicPr>
        <p:blipFill>
          <a:blip r:embed="rId3"/>
          <a:stretch>
            <a:fillRect/>
          </a:stretch>
        </p:blipFill>
        <p:spPr>
          <a:xfrm>
            <a:off x="783968" y="1364048"/>
            <a:ext cx="3690550" cy="3690550"/>
          </a:xfrm>
          <a:prstGeom prst="rect">
            <a:avLst/>
          </a:prstGeom>
        </p:spPr>
      </p:pic>
    </p:spTree>
    <p:extLst>
      <p:ext uri="{BB962C8B-B14F-4D97-AF65-F5344CB8AC3E}">
        <p14:creationId xmlns:p14="http://schemas.microsoft.com/office/powerpoint/2010/main" val="387474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C4C3-07BF-670D-ADE6-E2A9C27A28A5}"/>
              </a:ext>
            </a:extLst>
          </p:cNvPr>
          <p:cNvSpPr>
            <a:spLocks noGrp="1"/>
          </p:cNvSpPr>
          <p:nvPr>
            <p:ph type="title"/>
          </p:nvPr>
        </p:nvSpPr>
        <p:spPr/>
        <p:txBody>
          <a:bodyPr/>
          <a:lstStyle/>
          <a:p>
            <a:r>
              <a:rPr lang="en-US" dirty="0">
                <a:ea typeface="+mj-lt"/>
                <a:cs typeface="+mj-lt"/>
              </a:rPr>
              <a:t>Recommendations</a:t>
            </a:r>
          </a:p>
        </p:txBody>
      </p:sp>
      <p:sp>
        <p:nvSpPr>
          <p:cNvPr id="3" name="Content Placeholder 2">
            <a:extLst>
              <a:ext uri="{FF2B5EF4-FFF2-40B4-BE49-F238E27FC236}">
                <a16:creationId xmlns:a16="http://schemas.microsoft.com/office/drawing/2014/main" id="{3DFA146B-DA2B-5C81-7772-1F4A55750827}"/>
              </a:ext>
            </a:extLst>
          </p:cNvPr>
          <p:cNvSpPr>
            <a:spLocks noGrp="1"/>
          </p:cNvSpPr>
          <p:nvPr>
            <p:ph idx="1"/>
          </p:nvPr>
        </p:nvSpPr>
        <p:spPr>
          <a:xfrm>
            <a:off x="1097280" y="2010490"/>
            <a:ext cx="10064521" cy="3858604"/>
          </a:xfrm>
        </p:spPr>
        <p:txBody>
          <a:bodyPr vert="horz" lIns="0" tIns="45720" rIns="0" bIns="45720" rtlCol="0" anchor="t">
            <a:normAutofit/>
          </a:bodyPr>
          <a:lstStyle/>
          <a:p>
            <a:pPr>
              <a:buFont typeface="Arial" panose="020F0502020204030204" pitchFamily="34" charset="0"/>
              <a:buChar char="•"/>
            </a:pPr>
            <a:r>
              <a:rPr lang="en-US" sz="3600" dirty="0">
                <a:ea typeface="+mn-lt"/>
                <a:cs typeface="+mn-lt"/>
              </a:rPr>
              <a:t>Improve the systemic context surrounding platform technology in the home care sector</a:t>
            </a:r>
          </a:p>
          <a:p>
            <a:pPr marL="383540" lvl="1">
              <a:buFont typeface="Arial" panose="020F0502020204030204" pitchFamily="34" charset="0"/>
              <a:buChar char="•"/>
            </a:pPr>
            <a:r>
              <a:rPr lang="en-US" sz="3400" dirty="0">
                <a:cs typeface="Calibri"/>
              </a:rPr>
              <a:t>Salaried roles</a:t>
            </a:r>
          </a:p>
          <a:p>
            <a:pPr marL="383540" lvl="1">
              <a:buFont typeface="Arial" panose="020F0502020204030204" pitchFamily="34" charset="0"/>
              <a:buChar char="•"/>
            </a:pPr>
            <a:r>
              <a:rPr lang="en-US" sz="3400">
                <a:cs typeface="Calibri"/>
              </a:rPr>
              <a:t>Better resourcing</a:t>
            </a:r>
          </a:p>
          <a:p>
            <a:pPr marL="383540" lvl="1">
              <a:buFont typeface="Arial" panose="020F0502020204030204" pitchFamily="34" charset="0"/>
              <a:buChar char="•"/>
            </a:pPr>
            <a:r>
              <a:rPr lang="en-US" sz="3400" dirty="0">
                <a:cs typeface="Calibri"/>
              </a:rPr>
              <a:t>Strengthen accountability </a:t>
            </a:r>
            <a:endParaRPr lang="en-US" dirty="0"/>
          </a:p>
          <a:p>
            <a:pPr marL="383540" lvl="1">
              <a:buFont typeface="Arial" panose="020F0502020204030204" pitchFamily="34" charset="0"/>
              <a:buChar char="•"/>
            </a:pPr>
            <a:endParaRPr lang="en-US" sz="3400" dirty="0">
              <a:cs typeface="Calibri"/>
            </a:endParaRPr>
          </a:p>
        </p:txBody>
      </p:sp>
    </p:spTree>
    <p:extLst>
      <p:ext uri="{BB962C8B-B14F-4D97-AF65-F5344CB8AC3E}">
        <p14:creationId xmlns:p14="http://schemas.microsoft.com/office/powerpoint/2010/main" val="5852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C4C3-07BF-670D-ADE6-E2A9C27A28A5}"/>
              </a:ext>
            </a:extLst>
          </p:cNvPr>
          <p:cNvSpPr>
            <a:spLocks noGrp="1"/>
          </p:cNvSpPr>
          <p:nvPr>
            <p:ph type="title"/>
          </p:nvPr>
        </p:nvSpPr>
        <p:spPr/>
        <p:txBody>
          <a:bodyPr/>
          <a:lstStyle/>
          <a:p>
            <a:r>
              <a:rPr lang="en-US" dirty="0">
                <a:ea typeface="+mj-lt"/>
                <a:cs typeface="+mj-lt"/>
              </a:rPr>
              <a:t>Recommendations</a:t>
            </a:r>
          </a:p>
        </p:txBody>
      </p:sp>
      <p:sp>
        <p:nvSpPr>
          <p:cNvPr id="3" name="Content Placeholder 2">
            <a:extLst>
              <a:ext uri="{FF2B5EF4-FFF2-40B4-BE49-F238E27FC236}">
                <a16:creationId xmlns:a16="http://schemas.microsoft.com/office/drawing/2014/main" id="{3DFA146B-DA2B-5C81-7772-1F4A55750827}"/>
              </a:ext>
            </a:extLst>
          </p:cNvPr>
          <p:cNvSpPr>
            <a:spLocks noGrp="1"/>
          </p:cNvSpPr>
          <p:nvPr>
            <p:ph idx="1"/>
          </p:nvPr>
        </p:nvSpPr>
        <p:spPr>
          <a:xfrm>
            <a:off x="1097280" y="2010490"/>
            <a:ext cx="10064521" cy="3858604"/>
          </a:xfrm>
        </p:spPr>
        <p:txBody>
          <a:bodyPr vert="horz" lIns="0" tIns="45720" rIns="0" bIns="45720" rtlCol="0" anchor="t">
            <a:normAutofit/>
          </a:bodyPr>
          <a:lstStyle/>
          <a:p>
            <a:pPr>
              <a:buFont typeface="Arial" panose="020F0502020204030204" pitchFamily="34" charset="0"/>
              <a:buChar char="•"/>
            </a:pPr>
            <a:r>
              <a:rPr lang="en-US" sz="3400" dirty="0">
                <a:ea typeface="+mn-lt"/>
                <a:cs typeface="+mn-lt"/>
              </a:rPr>
              <a:t>Technologies being used within the home care </a:t>
            </a:r>
            <a:r>
              <a:rPr lang="en-US" sz="3400" dirty="0" err="1">
                <a:ea typeface="+mn-lt"/>
                <a:cs typeface="+mn-lt"/>
              </a:rPr>
              <a:t>centre</a:t>
            </a:r>
            <a:r>
              <a:rPr lang="en-US" sz="3400" dirty="0">
                <a:ea typeface="+mn-lt"/>
                <a:cs typeface="+mn-lt"/>
              </a:rPr>
              <a:t> must be explicitly human </a:t>
            </a:r>
            <a:r>
              <a:rPr lang="en-US" sz="3400" dirty="0" err="1">
                <a:ea typeface="+mn-lt"/>
                <a:cs typeface="+mn-lt"/>
              </a:rPr>
              <a:t>centred</a:t>
            </a:r>
            <a:r>
              <a:rPr lang="en-US" sz="3400" dirty="0">
                <a:ea typeface="+mn-lt"/>
                <a:cs typeface="+mn-lt"/>
              </a:rPr>
              <a:t> and demonstrably improve the quality and safety of home care</a:t>
            </a:r>
            <a:endParaRPr lang="en-US" sz="3600" dirty="0">
              <a:ea typeface="+mn-lt"/>
              <a:cs typeface="+mn-lt"/>
            </a:endParaRPr>
          </a:p>
          <a:p>
            <a:pPr marL="383540" lvl="1">
              <a:buFont typeface="Arial" panose="020F0502020204030204" pitchFamily="34" charset="0"/>
              <a:buChar char="•"/>
            </a:pPr>
            <a:r>
              <a:rPr lang="en-US" sz="3400" dirty="0">
                <a:ea typeface="+mn-lt"/>
                <a:cs typeface="+mn-lt"/>
              </a:rPr>
              <a:t>Include worker voice through development</a:t>
            </a:r>
            <a:r>
              <a:rPr lang="en-US" sz="3400" dirty="0">
                <a:cs typeface="Calibri"/>
              </a:rPr>
              <a:t>, implementation and evaluation</a:t>
            </a:r>
          </a:p>
          <a:p>
            <a:pPr marL="383540" lvl="1">
              <a:buFont typeface="Arial" panose="020F0502020204030204" pitchFamily="34" charset="0"/>
              <a:buChar char="•"/>
            </a:pPr>
            <a:r>
              <a:rPr lang="en-US" sz="3400" dirty="0">
                <a:ea typeface="+mn-lt"/>
                <a:cs typeface="+mn-lt"/>
              </a:rPr>
              <a:t>Uphold </a:t>
            </a:r>
            <a:r>
              <a:rPr lang="en-US" sz="3400" dirty="0" err="1">
                <a:ea typeface="+mn-lt"/>
                <a:cs typeface="+mn-lt"/>
              </a:rPr>
              <a:t>Te</a:t>
            </a:r>
            <a:r>
              <a:rPr lang="en-US" sz="3400" dirty="0">
                <a:ea typeface="+mn-lt"/>
                <a:cs typeface="+mn-lt"/>
              </a:rPr>
              <a:t> </a:t>
            </a:r>
            <a:r>
              <a:rPr lang="en-US" sz="3400" dirty="0" err="1">
                <a:ea typeface="+mn-lt"/>
                <a:cs typeface="+mn-lt"/>
              </a:rPr>
              <a:t>Tiriti</a:t>
            </a:r>
            <a:r>
              <a:rPr lang="en-US" sz="3400" dirty="0">
                <a:ea typeface="+mn-lt"/>
                <a:cs typeface="+mn-lt"/>
              </a:rPr>
              <a:t> o Waitangi </a:t>
            </a:r>
            <a:endParaRPr lang="en-US" sz="3400" dirty="0">
              <a:cs typeface="Calibri"/>
            </a:endParaRPr>
          </a:p>
          <a:p>
            <a:pPr marL="383540" lvl="1">
              <a:buFont typeface="Arial" panose="020F0502020204030204" pitchFamily="34" charset="0"/>
              <a:buChar char="•"/>
            </a:pPr>
            <a:endParaRPr lang="en-US" sz="3400" dirty="0">
              <a:cs typeface="Calibri"/>
            </a:endParaRPr>
          </a:p>
          <a:p>
            <a:pPr marL="383540" lvl="1">
              <a:buFont typeface="Arial" panose="020F0502020204030204" pitchFamily="34" charset="0"/>
              <a:buChar char="•"/>
            </a:pPr>
            <a:endParaRPr lang="en-US" sz="3400" dirty="0">
              <a:cs typeface="Calibri"/>
            </a:endParaRPr>
          </a:p>
        </p:txBody>
      </p:sp>
    </p:spTree>
    <p:extLst>
      <p:ext uri="{BB962C8B-B14F-4D97-AF65-F5344CB8AC3E}">
        <p14:creationId xmlns:p14="http://schemas.microsoft.com/office/powerpoint/2010/main" val="311411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7D2A-74C2-BFC6-7148-8F4214A128C1}"/>
              </a:ext>
            </a:extLst>
          </p:cNvPr>
          <p:cNvSpPr>
            <a:spLocks noGrp="1"/>
          </p:cNvSpPr>
          <p:nvPr>
            <p:ph type="title"/>
          </p:nvPr>
        </p:nvSpPr>
        <p:spPr>
          <a:xfrm>
            <a:off x="5181601" y="634946"/>
            <a:ext cx="6368142" cy="1450757"/>
          </a:xfrm>
        </p:spPr>
        <p:txBody>
          <a:bodyPr>
            <a:normAutofit/>
          </a:bodyPr>
          <a:lstStyle/>
          <a:p>
            <a:r>
              <a:rPr lang="en-US" dirty="0"/>
              <a:t>What are Home Support Workers (HSW)?</a:t>
            </a:r>
            <a:endParaRPr lang="en-NZ" dirty="0"/>
          </a:p>
        </p:txBody>
      </p:sp>
      <p:pic>
        <p:nvPicPr>
          <p:cNvPr id="2050" name="Picture 2" descr="New Zealand Care Workforce Survey 2019 - New Zealand Work Research  Institute - AUT">
            <a:extLst>
              <a:ext uri="{FF2B5EF4-FFF2-40B4-BE49-F238E27FC236}">
                <a16:creationId xmlns:a16="http://schemas.microsoft.com/office/drawing/2014/main" id="{2C0E726F-A723-F342-A1E2-40F96AB29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77" r="24479"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653A30-09D3-5828-EE48-158624B8F7AD}"/>
              </a:ext>
            </a:extLst>
          </p:cNvPr>
          <p:cNvSpPr>
            <a:spLocks noGrp="1"/>
          </p:cNvSpPr>
          <p:nvPr>
            <p:ph idx="1"/>
          </p:nvPr>
        </p:nvSpPr>
        <p:spPr>
          <a:xfrm>
            <a:off x="5181601" y="2228410"/>
            <a:ext cx="6528618" cy="4231381"/>
          </a:xfrm>
        </p:spPr>
        <p:txBody>
          <a:bodyPr vert="horz" lIns="0" tIns="45720" rIns="0" bIns="45720" rtlCol="0" anchor="t">
            <a:normAutofit/>
          </a:bodyPr>
          <a:lstStyle/>
          <a:p>
            <a:pPr>
              <a:buFont typeface="Arial" panose="020B0604020202020204" pitchFamily="34" charset="0"/>
              <a:buChar char="•"/>
            </a:pPr>
            <a:r>
              <a:rPr lang="en-US" sz="2800" dirty="0"/>
              <a:t> In-home personal support (cleaning, meals, washing, administering medication etc.)</a:t>
            </a:r>
          </a:p>
          <a:p>
            <a:pPr>
              <a:buFont typeface="Arial" panose="020B0604020202020204" pitchFamily="34" charset="0"/>
              <a:buChar char="•"/>
            </a:pPr>
            <a:r>
              <a:rPr lang="en-US" sz="2800" dirty="0"/>
              <a:t>Care for vulnerable groups (older people, people with disabilities)</a:t>
            </a:r>
            <a:endParaRPr lang="en-US" sz="2800" dirty="0">
              <a:cs typeface="Calibri"/>
            </a:endParaRPr>
          </a:p>
          <a:p>
            <a:pPr>
              <a:buFont typeface="Arial" panose="020B0604020202020204" pitchFamily="34" charset="0"/>
              <a:buChar char="•"/>
            </a:pPr>
            <a:r>
              <a:rPr lang="en-US" sz="2800" dirty="0">
                <a:cs typeface="Calibri"/>
              </a:rPr>
              <a:t>HSW workforce = mostly women, aging, proportionally high migrant worker</a:t>
            </a:r>
          </a:p>
          <a:p>
            <a:pPr>
              <a:buFont typeface="Arial" panose="020B0604020202020204" pitchFamily="34" charset="0"/>
              <a:buChar char="•"/>
            </a:pPr>
            <a:r>
              <a:rPr lang="en-US" sz="2800" dirty="0">
                <a:cs typeface="Calibri"/>
              </a:rPr>
              <a:t>Poorly renumerated work</a:t>
            </a:r>
            <a:endParaRPr lang="en-NZ" sz="2800" dirty="0"/>
          </a:p>
        </p:txBody>
      </p:sp>
    </p:spTree>
    <p:extLst>
      <p:ext uri="{BB962C8B-B14F-4D97-AF65-F5344CB8AC3E}">
        <p14:creationId xmlns:p14="http://schemas.microsoft.com/office/powerpoint/2010/main" val="314004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9997-0B56-C10A-6C8F-80F4AD7F36E1}"/>
              </a:ext>
            </a:extLst>
          </p:cNvPr>
          <p:cNvSpPr>
            <a:spLocks noGrp="1"/>
          </p:cNvSpPr>
          <p:nvPr>
            <p:ph type="title"/>
          </p:nvPr>
        </p:nvSpPr>
        <p:spPr/>
        <p:txBody>
          <a:bodyPr/>
          <a:lstStyle/>
          <a:p>
            <a:r>
              <a:rPr lang="en-US" dirty="0"/>
              <a:t>The systemic context</a:t>
            </a:r>
            <a:endParaRPr lang="en-NZ" dirty="0"/>
          </a:p>
        </p:txBody>
      </p:sp>
      <p:sp>
        <p:nvSpPr>
          <p:cNvPr id="3" name="Content Placeholder 2">
            <a:extLst>
              <a:ext uri="{FF2B5EF4-FFF2-40B4-BE49-F238E27FC236}">
                <a16:creationId xmlns:a16="http://schemas.microsoft.com/office/drawing/2014/main" id="{1CD51782-AA0A-5615-3944-A886C9BDD986}"/>
              </a:ext>
            </a:extLst>
          </p:cNvPr>
          <p:cNvSpPr>
            <a:spLocks noGrp="1"/>
          </p:cNvSpPr>
          <p:nvPr>
            <p:ph idx="1"/>
          </p:nvPr>
        </p:nvSpPr>
        <p:spPr>
          <a:xfrm>
            <a:off x="1097280" y="1845734"/>
            <a:ext cx="4783403" cy="4023360"/>
          </a:xfrm>
        </p:spPr>
        <p:txBody>
          <a:bodyPr>
            <a:normAutofit/>
          </a:bodyPr>
          <a:lstStyle/>
          <a:p>
            <a:pPr>
              <a:buFont typeface="Arial" panose="020B0604020202020204" pitchFamily="34" charset="0"/>
              <a:buChar char="•"/>
            </a:pPr>
            <a:r>
              <a:rPr lang="en-US" sz="3600" dirty="0"/>
              <a:t> Publicly funded but privately delivered</a:t>
            </a:r>
          </a:p>
          <a:p>
            <a:pPr>
              <a:buFont typeface="Arial" panose="020B0604020202020204" pitchFamily="34" charset="0"/>
              <a:buChar char="•"/>
            </a:pPr>
            <a:r>
              <a:rPr lang="en-US" sz="3600" dirty="0"/>
              <a:t>Mix of for-profit and non-profit providers</a:t>
            </a:r>
          </a:p>
          <a:p>
            <a:pPr>
              <a:buFont typeface="Arial" panose="020B0604020202020204" pitchFamily="34" charset="0"/>
              <a:buChar char="•"/>
            </a:pPr>
            <a:r>
              <a:rPr lang="en-US" sz="3600" dirty="0"/>
              <a:t>Funding linked to individual clients</a:t>
            </a:r>
          </a:p>
        </p:txBody>
      </p:sp>
      <p:pic>
        <p:nvPicPr>
          <p:cNvPr id="3074" name="Picture 2" descr="Expert Healthcare Support Services NZ | Geneva Healthcare">
            <a:extLst>
              <a:ext uri="{FF2B5EF4-FFF2-40B4-BE49-F238E27FC236}">
                <a16:creationId xmlns:a16="http://schemas.microsoft.com/office/drawing/2014/main" id="{96F7CDF8-0C4D-EF3A-D377-95ED75E6C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812" y="2152650"/>
            <a:ext cx="49530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sionWest Home HealthCare • Healthpoint">
            <a:extLst>
              <a:ext uri="{FF2B5EF4-FFF2-40B4-BE49-F238E27FC236}">
                <a16:creationId xmlns:a16="http://schemas.microsoft.com/office/drawing/2014/main" id="{9D717AEF-40C5-DDF2-7960-3DF538F1F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319" y="3844290"/>
            <a:ext cx="5203348" cy="175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38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3160A-8AF0-6A7D-34A2-C2DF2DA4FDEC}"/>
              </a:ext>
            </a:extLst>
          </p:cNvPr>
          <p:cNvSpPr>
            <a:spLocks noGrp="1"/>
          </p:cNvSpPr>
          <p:nvPr>
            <p:ph type="title"/>
          </p:nvPr>
        </p:nvSpPr>
        <p:spPr>
          <a:xfrm>
            <a:off x="6411685" y="634946"/>
            <a:ext cx="5127171" cy="1450757"/>
          </a:xfrm>
        </p:spPr>
        <p:txBody>
          <a:bodyPr>
            <a:normAutofit/>
          </a:bodyPr>
          <a:lstStyle/>
          <a:p>
            <a:r>
              <a:rPr lang="en-US" dirty="0" err="1"/>
              <a:t>Rationalisation</a:t>
            </a:r>
            <a:endParaRPr lang="en-NZ" dirty="0"/>
          </a:p>
        </p:txBody>
      </p:sp>
      <p:pic>
        <p:nvPicPr>
          <p:cNvPr id="1026" name="Picture 2" descr="Growing Gears machine Cogs. Cut Files for Cricut. Clip Art - Etsy New  Zealand">
            <a:extLst>
              <a:ext uri="{FF2B5EF4-FFF2-40B4-BE49-F238E27FC236}">
                <a16:creationId xmlns:a16="http://schemas.microsoft.com/office/drawing/2014/main" id="{E8CA341E-76A6-101C-F665-358CD86B62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5132" y="645106"/>
            <a:ext cx="5247747"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127C68-C0A0-E68B-4D3F-195EA6AFD00D}"/>
              </a:ext>
            </a:extLst>
          </p:cNvPr>
          <p:cNvSpPr>
            <a:spLocks noGrp="1"/>
          </p:cNvSpPr>
          <p:nvPr>
            <p:ph idx="1"/>
          </p:nvPr>
        </p:nvSpPr>
        <p:spPr>
          <a:xfrm>
            <a:off x="6411684" y="2198914"/>
            <a:ext cx="5127172" cy="3670180"/>
          </a:xfrm>
        </p:spPr>
        <p:txBody>
          <a:bodyPr vert="horz" lIns="0" tIns="45720" rIns="0" bIns="45720" rtlCol="0" anchor="t">
            <a:normAutofit/>
          </a:bodyPr>
          <a:lstStyle/>
          <a:p>
            <a:pPr>
              <a:buFont typeface="Arial" panose="020B0604020202020204" pitchFamily="34" charset="0"/>
              <a:buChar char="•"/>
            </a:pPr>
            <a:r>
              <a:rPr lang="en-US" sz="3200" dirty="0"/>
              <a:t>Market dynamics shape home care</a:t>
            </a:r>
          </a:p>
          <a:p>
            <a:pPr>
              <a:buFont typeface="Arial" panose="020B0604020202020204" pitchFamily="34" charset="0"/>
              <a:buChar char="•"/>
            </a:pPr>
            <a:r>
              <a:rPr lang="en-US" sz="3200" dirty="0" err="1"/>
              <a:t>Centralisation</a:t>
            </a:r>
            <a:r>
              <a:rPr lang="en-US" sz="3200" dirty="0"/>
              <a:t> of staff and management structures </a:t>
            </a:r>
          </a:p>
          <a:p>
            <a:pPr>
              <a:buFont typeface="Arial" panose="020B0604020202020204" pitchFamily="34" charset="0"/>
              <a:buChar char="•"/>
            </a:pPr>
            <a:r>
              <a:rPr lang="en-US" sz="3200" dirty="0">
                <a:cs typeface="Calibri"/>
              </a:rPr>
              <a:t>Use of technology for efficiency gains</a:t>
            </a:r>
          </a:p>
          <a:p>
            <a:pPr>
              <a:buFont typeface="Arial" panose="020B0604020202020204" pitchFamily="34" charset="0"/>
              <a:buChar char="•"/>
            </a:pPr>
            <a:endParaRPr lang="en-NZ" sz="3200" dirty="0">
              <a:cs typeface="Calibri" panose="020F0502020204030204"/>
            </a:endParaRPr>
          </a:p>
        </p:txBody>
      </p:sp>
      <p:sp>
        <p:nvSpPr>
          <p:cNvPr id="1035" name="Rectangle 103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7" name="Rectangle 103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924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AE05-1EEB-D19A-A4E0-D5DD681096D2}"/>
              </a:ext>
            </a:extLst>
          </p:cNvPr>
          <p:cNvSpPr>
            <a:spLocks noGrp="1"/>
          </p:cNvSpPr>
          <p:nvPr>
            <p:ph type="title"/>
          </p:nvPr>
        </p:nvSpPr>
        <p:spPr/>
        <p:txBody>
          <a:bodyPr/>
          <a:lstStyle/>
          <a:p>
            <a:r>
              <a:rPr lang="en-US" dirty="0"/>
              <a:t>HSWs and digital technologies</a:t>
            </a:r>
            <a:endParaRPr lang="en-NZ" dirty="0"/>
          </a:p>
        </p:txBody>
      </p:sp>
      <p:sp>
        <p:nvSpPr>
          <p:cNvPr id="3" name="Content Placeholder 2">
            <a:extLst>
              <a:ext uri="{FF2B5EF4-FFF2-40B4-BE49-F238E27FC236}">
                <a16:creationId xmlns:a16="http://schemas.microsoft.com/office/drawing/2014/main" id="{5C63056C-F281-C6E0-95D0-935E237D986D}"/>
              </a:ext>
            </a:extLst>
          </p:cNvPr>
          <p:cNvSpPr>
            <a:spLocks noGrp="1"/>
          </p:cNvSpPr>
          <p:nvPr>
            <p:ph idx="1"/>
          </p:nvPr>
        </p:nvSpPr>
        <p:spPr>
          <a:xfrm>
            <a:off x="1097280" y="2105966"/>
            <a:ext cx="5303520" cy="4023360"/>
          </a:xfrm>
        </p:spPr>
        <p:txBody>
          <a:bodyPr vert="horz" lIns="0" tIns="45720" rIns="0" bIns="45720" rtlCol="0" anchor="t">
            <a:normAutofit/>
          </a:bodyPr>
          <a:lstStyle/>
          <a:p>
            <a:pPr>
              <a:buFont typeface="Arial" panose="020B0604020202020204" pitchFamily="34" charset="0"/>
              <a:buChar char="•"/>
            </a:pPr>
            <a:r>
              <a:rPr lang="en-US" sz="3200" dirty="0"/>
              <a:t> Increasing use of apps to regulate workflow &amp; allocate clients to HSWs</a:t>
            </a:r>
          </a:p>
          <a:p>
            <a:pPr>
              <a:buFont typeface="Arial" panose="020B0604020202020204" pitchFamily="34" charset="0"/>
              <a:buChar char="•"/>
            </a:pPr>
            <a:r>
              <a:rPr lang="en-US" sz="3200" dirty="0"/>
              <a:t> Sold as empowering to clients &amp; making HSWs work easier</a:t>
            </a:r>
          </a:p>
          <a:p>
            <a:pPr>
              <a:buFont typeface="Arial" panose="020B0604020202020204" pitchFamily="34" charset="0"/>
              <a:buChar char="•"/>
            </a:pPr>
            <a:endParaRPr lang="en-NZ" sz="3200" dirty="0"/>
          </a:p>
        </p:txBody>
      </p:sp>
      <p:pic>
        <p:nvPicPr>
          <p:cNvPr id="6" name="Picture 4" descr="Healthcare Mobile App | Geneva LIVE | Geneva Healthcare">
            <a:extLst>
              <a:ext uri="{FF2B5EF4-FFF2-40B4-BE49-F238E27FC236}">
                <a16:creationId xmlns:a16="http://schemas.microsoft.com/office/drawing/2014/main" id="{2CE1DA9C-4182-6249-CA3A-5287CB690D4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0800" y="2040606"/>
            <a:ext cx="5451627" cy="40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5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4444-51B5-8379-AEBD-55110AE70A64}"/>
              </a:ext>
            </a:extLst>
          </p:cNvPr>
          <p:cNvSpPr>
            <a:spLocks noGrp="1"/>
          </p:cNvSpPr>
          <p:nvPr>
            <p:ph type="title"/>
          </p:nvPr>
        </p:nvSpPr>
        <p:spPr/>
        <p:txBody>
          <a:bodyPr/>
          <a:lstStyle/>
          <a:p>
            <a:r>
              <a:rPr lang="en-US" dirty="0">
                <a:cs typeface="Calibri Light"/>
              </a:rPr>
              <a:t>Platform-</a:t>
            </a:r>
            <a:r>
              <a:rPr lang="en-US" i="1" dirty="0" err="1">
                <a:cs typeface="Calibri Light"/>
              </a:rPr>
              <a:t>isation</a:t>
            </a:r>
            <a:endParaRPr lang="en-AU" dirty="0"/>
          </a:p>
        </p:txBody>
      </p:sp>
      <p:sp>
        <p:nvSpPr>
          <p:cNvPr id="4" name="Content Placeholder 2">
            <a:extLst>
              <a:ext uri="{FF2B5EF4-FFF2-40B4-BE49-F238E27FC236}">
                <a16:creationId xmlns:a16="http://schemas.microsoft.com/office/drawing/2014/main" id="{5F997271-20AC-B002-CECE-1B558F13A043}"/>
              </a:ext>
            </a:extLst>
          </p:cNvPr>
          <p:cNvSpPr>
            <a:spLocks noGrp="1"/>
          </p:cNvSpPr>
          <p:nvPr>
            <p:ph idx="1"/>
          </p:nvPr>
        </p:nvSpPr>
        <p:spPr>
          <a:xfrm>
            <a:off x="1097280" y="2001035"/>
            <a:ext cx="10058400" cy="4023360"/>
          </a:xfrm>
        </p:spPr>
        <p:txBody>
          <a:bodyPr vert="horz" lIns="0" tIns="45720" rIns="0" bIns="45720" rtlCol="0" anchor="t">
            <a:normAutofit lnSpcReduction="10000"/>
          </a:bodyPr>
          <a:lstStyle/>
          <a:p>
            <a:pPr>
              <a:buFont typeface="Arial" panose="020B0604020202020204" pitchFamily="34" charset="0"/>
              <a:buChar char="•"/>
            </a:pPr>
            <a:r>
              <a:rPr lang="en-US" sz="3200" dirty="0"/>
              <a:t> Platform technologies are digital infrastructures which mediate two or more groups (Srnicek, 2017)</a:t>
            </a:r>
          </a:p>
          <a:p>
            <a:pPr>
              <a:buFont typeface="Arial" panose="020B0604020202020204" pitchFamily="34" charset="0"/>
              <a:buChar char="•"/>
            </a:pPr>
            <a:r>
              <a:rPr lang="en-US" sz="3200" dirty="0">
                <a:ea typeface="+mn-lt"/>
                <a:cs typeface="+mn-lt"/>
              </a:rPr>
              <a:t>Large, multinational technology companies involved closely in developing these infrastructures with governments and private providers</a:t>
            </a:r>
            <a:endParaRPr lang="en-US" sz="3200" dirty="0"/>
          </a:p>
          <a:p>
            <a:pPr>
              <a:buFont typeface="Arial" panose="020B0604020202020204" pitchFamily="34" charset="0"/>
              <a:buChar char="•"/>
            </a:pPr>
            <a:r>
              <a:rPr lang="en-US" sz="3200" dirty="0">
                <a:ea typeface="+mn-lt"/>
                <a:cs typeface="+mn-lt"/>
              </a:rPr>
              <a:t>Platform technologies are not neutral but interwoven with economic, social and political processes</a:t>
            </a:r>
          </a:p>
          <a:p>
            <a:pPr>
              <a:buFont typeface="Arial" panose="020B0604020202020204" pitchFamily="34" charset="0"/>
              <a:buChar char="•"/>
            </a:pPr>
            <a:r>
              <a:rPr lang="en-US" sz="3200" dirty="0">
                <a:ea typeface="+mn-lt"/>
                <a:cs typeface="+mn-lt"/>
              </a:rPr>
              <a:t>Overseas: development of uber-for-care apps</a:t>
            </a:r>
          </a:p>
          <a:p>
            <a:pPr>
              <a:buFont typeface="Arial" panose="020B0604020202020204" pitchFamily="34" charset="0"/>
              <a:buChar char="•"/>
            </a:pPr>
            <a:endParaRPr lang="en-NZ" sz="3200" dirty="0"/>
          </a:p>
        </p:txBody>
      </p:sp>
    </p:spTree>
    <p:extLst>
      <p:ext uri="{BB962C8B-B14F-4D97-AF65-F5344CB8AC3E}">
        <p14:creationId xmlns:p14="http://schemas.microsoft.com/office/powerpoint/2010/main" val="330892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D2B1-C948-3A8C-A464-83787AFA0EDB}"/>
              </a:ext>
            </a:extLst>
          </p:cNvPr>
          <p:cNvSpPr>
            <a:spLocks noGrp="1"/>
          </p:cNvSpPr>
          <p:nvPr>
            <p:ph type="title"/>
          </p:nvPr>
        </p:nvSpPr>
        <p:spPr/>
        <p:txBody>
          <a:bodyPr/>
          <a:lstStyle/>
          <a:p>
            <a:r>
              <a:rPr lang="en-US" dirty="0" err="1">
                <a:ea typeface="+mj-lt"/>
                <a:cs typeface="+mj-lt"/>
              </a:rPr>
              <a:t>Platformisation</a:t>
            </a:r>
            <a:r>
              <a:rPr lang="en-US" dirty="0">
                <a:ea typeface="+mj-lt"/>
                <a:cs typeface="+mj-lt"/>
              </a:rPr>
              <a:t> and HSWs</a:t>
            </a:r>
            <a:endParaRPr lang="en-US" dirty="0"/>
          </a:p>
        </p:txBody>
      </p:sp>
      <p:sp>
        <p:nvSpPr>
          <p:cNvPr id="4" name="Content Placeholder 2">
            <a:extLst>
              <a:ext uri="{FF2B5EF4-FFF2-40B4-BE49-F238E27FC236}">
                <a16:creationId xmlns:a16="http://schemas.microsoft.com/office/drawing/2014/main" id="{9F348D03-B3DF-2321-1D99-730477204299}"/>
              </a:ext>
            </a:extLst>
          </p:cNvPr>
          <p:cNvSpPr txBox="1">
            <a:spLocks/>
          </p:cNvSpPr>
          <p:nvPr/>
        </p:nvSpPr>
        <p:spPr>
          <a:xfrm>
            <a:off x="1097280" y="1970555"/>
            <a:ext cx="10058400" cy="4023360"/>
          </a:xfrm>
          <a:prstGeom prst="rect">
            <a:avLst/>
          </a:prstGeom>
        </p:spPr>
        <p:txBody>
          <a:bodyPr vert="horz" lIns="0" tIns="45720" rIns="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3200" dirty="0"/>
              <a:t> International research suggests way digital and platform technologies have been adopted not been beneficial to workers</a:t>
            </a:r>
          </a:p>
          <a:p>
            <a:pPr>
              <a:buFont typeface="Arial" panose="020B0604020202020204" pitchFamily="34" charset="0"/>
              <a:buChar char="•"/>
            </a:pPr>
            <a:r>
              <a:rPr lang="en-US" sz="3200" dirty="0">
                <a:ea typeface="+mn-lt"/>
                <a:cs typeface="+mn-lt"/>
              </a:rPr>
              <a:t>Nonetheless, workers and unions not fundamentally opposed to technology - if a technology is managed and governed well it has the potential to improve working conditions and the quality of life of workers </a:t>
            </a:r>
          </a:p>
          <a:p>
            <a:pPr>
              <a:buFont typeface="Arial" panose="020B0604020202020204" pitchFamily="34" charset="0"/>
              <a:buChar char="•"/>
            </a:pPr>
            <a:r>
              <a:rPr lang="en-US" sz="3200" dirty="0">
                <a:ea typeface="+mn-lt"/>
                <a:cs typeface="+mn-lt"/>
              </a:rPr>
              <a:t>For </a:t>
            </a:r>
            <a:r>
              <a:rPr lang="en-US" sz="3200" dirty="0" err="1">
                <a:ea typeface="+mn-lt"/>
                <a:cs typeface="+mn-lt"/>
              </a:rPr>
              <a:t>digitalisation</a:t>
            </a:r>
            <a:r>
              <a:rPr lang="en-US" sz="3200" dirty="0">
                <a:ea typeface="+mn-lt"/>
                <a:cs typeface="+mn-lt"/>
              </a:rPr>
              <a:t>, the improvement of working conditions and the delivery of services to be aligned, participation of workers and their unions in processes affecting data and technology is essential</a:t>
            </a:r>
          </a:p>
          <a:p>
            <a:pPr>
              <a:buFont typeface="Arial" panose="020B0604020202020204" pitchFamily="34" charset="0"/>
              <a:buChar char="•"/>
            </a:pPr>
            <a:endParaRPr lang="en-NZ" sz="3200" dirty="0"/>
          </a:p>
        </p:txBody>
      </p:sp>
    </p:spTree>
    <p:extLst>
      <p:ext uri="{BB962C8B-B14F-4D97-AF65-F5344CB8AC3E}">
        <p14:creationId xmlns:p14="http://schemas.microsoft.com/office/powerpoint/2010/main" val="332876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7A8B-E4AA-6B7C-3D2A-61BB6F880CD7}"/>
              </a:ext>
            </a:extLst>
          </p:cNvPr>
          <p:cNvSpPr>
            <a:spLocks noGrp="1"/>
          </p:cNvSpPr>
          <p:nvPr>
            <p:ph type="title"/>
          </p:nvPr>
        </p:nvSpPr>
        <p:spPr/>
        <p:txBody>
          <a:bodyPr/>
          <a:lstStyle/>
          <a:p>
            <a:r>
              <a:rPr lang="en-NZ" dirty="0"/>
              <a:t>Human-centred approach</a:t>
            </a:r>
          </a:p>
        </p:txBody>
      </p:sp>
      <p:sp>
        <p:nvSpPr>
          <p:cNvPr id="3" name="Content Placeholder 2">
            <a:extLst>
              <a:ext uri="{FF2B5EF4-FFF2-40B4-BE49-F238E27FC236}">
                <a16:creationId xmlns:a16="http://schemas.microsoft.com/office/drawing/2014/main" id="{8DA8E876-5720-889E-2ECB-2D59368AAC0C}"/>
              </a:ext>
            </a:extLst>
          </p:cNvPr>
          <p:cNvSpPr>
            <a:spLocks noGrp="1"/>
          </p:cNvSpPr>
          <p:nvPr>
            <p:ph idx="1"/>
          </p:nvPr>
        </p:nvSpPr>
        <p:spPr/>
        <p:txBody>
          <a:bodyPr>
            <a:normAutofit/>
          </a:bodyPr>
          <a:lstStyle/>
          <a:p>
            <a:r>
              <a:rPr lang="en-NZ" sz="2800" b="1" dirty="0"/>
              <a:t>Worker participation as an integral part of digitalised workplaces</a:t>
            </a:r>
          </a:p>
          <a:p>
            <a:pPr marL="578358" lvl="1" indent="-285750"/>
            <a:r>
              <a:rPr lang="en-NZ" sz="2400" dirty="0"/>
              <a:t>Unions not opposed to digital technology in workplaces </a:t>
            </a:r>
          </a:p>
          <a:p>
            <a:pPr marL="578358" lvl="1" indent="-285750"/>
            <a:r>
              <a:rPr lang="en-NZ" sz="2400" dirty="0"/>
              <a:t>Trade Union Advisory Committee (TUAC) to OECD (TUAC, 2017)</a:t>
            </a:r>
          </a:p>
          <a:p>
            <a:pPr marL="578358" lvl="1" indent="-285750"/>
            <a:r>
              <a:rPr lang="en-NZ" sz="2400" dirty="0"/>
              <a:t>Recognises ability to improve productivity – but must be tied to supporting and protecting working conditions</a:t>
            </a:r>
          </a:p>
          <a:p>
            <a:pPr marL="578358" lvl="1" indent="-285750"/>
            <a:r>
              <a:rPr lang="en-NZ" sz="2400" dirty="0"/>
              <a:t>For technology to fulfil full potential, TUAC underlines that digital innovation processes must be based on co-design through social dialogue</a:t>
            </a:r>
          </a:p>
          <a:p>
            <a:pPr marL="578358" lvl="1" indent="-285750"/>
            <a:r>
              <a:rPr lang="en-NZ" sz="2400" dirty="0"/>
              <a:t>Must be transparency, clear responsibilities, data protection </a:t>
            </a:r>
          </a:p>
          <a:p>
            <a:pPr marL="578358" lvl="1" indent="-285750"/>
            <a:r>
              <a:rPr lang="en-NZ" sz="2400" dirty="0"/>
              <a:t>Rights to make adjustments to the technology, risk monitoring and co-governance</a:t>
            </a:r>
          </a:p>
        </p:txBody>
      </p:sp>
    </p:spTree>
    <p:extLst>
      <p:ext uri="{BB962C8B-B14F-4D97-AF65-F5344CB8AC3E}">
        <p14:creationId xmlns:p14="http://schemas.microsoft.com/office/powerpoint/2010/main" val="71905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1F37-381F-47B8-B0CF-5F2E93E028B0}"/>
              </a:ext>
            </a:extLst>
          </p:cNvPr>
          <p:cNvSpPr>
            <a:spLocks noGrp="1"/>
          </p:cNvSpPr>
          <p:nvPr>
            <p:ph type="title"/>
          </p:nvPr>
        </p:nvSpPr>
        <p:spPr>
          <a:xfrm>
            <a:off x="1097280" y="286603"/>
            <a:ext cx="10058400" cy="1450757"/>
          </a:xfrm>
        </p:spPr>
        <p:txBody>
          <a:bodyPr>
            <a:normAutofit/>
          </a:bodyPr>
          <a:lstStyle/>
          <a:p>
            <a:r>
              <a:rPr lang="en-NZ" b="1"/>
              <a:t>The Culture-Centered Approach (CCA)</a:t>
            </a:r>
            <a:endParaRPr lang="en-NZ"/>
          </a:p>
        </p:txBody>
      </p:sp>
      <p:sp>
        <p:nvSpPr>
          <p:cNvPr id="10" name="Content Placeholder 2">
            <a:extLst>
              <a:ext uri="{FF2B5EF4-FFF2-40B4-BE49-F238E27FC236}">
                <a16:creationId xmlns:a16="http://schemas.microsoft.com/office/drawing/2014/main" id="{A39F051C-94A9-9CDF-D661-069ECB89D94B}"/>
              </a:ext>
            </a:extLst>
          </p:cNvPr>
          <p:cNvSpPr txBox="1">
            <a:spLocks noGrp="1"/>
          </p:cNvSpPr>
          <p:nvPr>
            <p:ph idx="1"/>
          </p:nvPr>
        </p:nvSpPr>
        <p:spPr>
          <a:xfrm>
            <a:off x="1097280" y="2167468"/>
            <a:ext cx="499872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400" dirty="0"/>
              <a:t> </a:t>
            </a:r>
            <a:r>
              <a:rPr lang="en-US" sz="2600" dirty="0"/>
              <a:t>This approach to research foregrounds the voices of those who are marginalized by structures of class, gender, race, ethnicity, ability, sexuality</a:t>
            </a:r>
          </a:p>
          <a:p>
            <a:pPr>
              <a:buFont typeface="Arial" panose="020B0604020202020204" pitchFamily="34" charset="0"/>
              <a:buChar char="•"/>
            </a:pPr>
            <a:r>
              <a:rPr lang="en-US" sz="2600" dirty="0"/>
              <a:t>Bottom-up sense making</a:t>
            </a:r>
          </a:p>
          <a:p>
            <a:pPr>
              <a:buFont typeface="Arial" panose="020B0604020202020204" pitchFamily="34" charset="0"/>
              <a:buChar char="•"/>
            </a:pPr>
            <a:r>
              <a:rPr lang="en-US" sz="2600" dirty="0"/>
              <a:t>Those who are marginalized co-create solutions</a:t>
            </a:r>
          </a:p>
          <a:p>
            <a:pPr>
              <a:buFont typeface="Arial" panose="020B0604020202020204" pitchFamily="34" charset="0"/>
              <a:buChar char="•"/>
            </a:pPr>
            <a:endParaRPr lang="en-NZ" sz="2400" dirty="0"/>
          </a:p>
        </p:txBody>
      </p:sp>
      <p:pic>
        <p:nvPicPr>
          <p:cNvPr id="1026" name="Picture 2" descr="CARE: Center for Culture-Centered Approach to Research and Evaluation -  Massey University">
            <a:extLst>
              <a:ext uri="{FF2B5EF4-FFF2-40B4-BE49-F238E27FC236}">
                <a16:creationId xmlns:a16="http://schemas.microsoft.com/office/drawing/2014/main" id="{99A83D34-BD15-E274-E000-8F8F823A1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323" y="2167468"/>
            <a:ext cx="5429095" cy="359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1173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TotalTime>
  <Words>1495</Words>
  <Application>Microsoft Office PowerPoint</Application>
  <PresentationFormat>Widescreen</PresentationFormat>
  <Paragraphs>128</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Arial,Sans-Serif</vt:lpstr>
      <vt:lpstr>Calibri</vt:lpstr>
      <vt:lpstr>Calibri Light</vt:lpstr>
      <vt:lpstr>Frutiger LT 55 Roman</vt:lpstr>
      <vt:lpstr>Times New Roman</vt:lpstr>
      <vt:lpstr>Retrospect</vt:lpstr>
      <vt:lpstr>Experiences of Digital Technology for Home Support Workers    The need for a human centred approach </vt:lpstr>
      <vt:lpstr>What are Home Support Workers (HSW)?</vt:lpstr>
      <vt:lpstr>The systemic context</vt:lpstr>
      <vt:lpstr>Rationalisation</vt:lpstr>
      <vt:lpstr>HSWs and digital technologies</vt:lpstr>
      <vt:lpstr>Platform-isation</vt:lpstr>
      <vt:lpstr>Platformisation and HSWs</vt:lpstr>
      <vt:lpstr>Human-centred approach</vt:lpstr>
      <vt:lpstr>The Culture-Centered Approach (CCA)</vt:lpstr>
      <vt:lpstr>Production of the report</vt:lpstr>
      <vt:lpstr>PowerPoint Presentation</vt:lpstr>
      <vt:lpstr>Digital frustration</vt:lpstr>
      <vt:lpstr>PowerPoint Presentation</vt:lpstr>
      <vt:lpstr>Precarity</vt:lpstr>
      <vt:lpstr>Communication inequality</vt:lpstr>
      <vt:lpstr>PowerPoint Presentation</vt:lpstr>
      <vt:lpstr>Health and safety</vt:lpstr>
      <vt:lpstr>Recommendations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Leon Salter</cp:lastModifiedBy>
  <cp:revision>871</cp:revision>
  <dcterms:created xsi:type="dcterms:W3CDTF">2023-05-04T21:54:24Z</dcterms:created>
  <dcterms:modified xsi:type="dcterms:W3CDTF">2023-05-07T21:29:03Z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9e4d68-54d0-40a5-8c9a-85a36c87352c_Enabled">
    <vt:lpwstr>true</vt:lpwstr>
  </property>
  <property fmtid="{D5CDD505-2E9C-101B-9397-08002B2CF9AE}" pid="3" name="MSIP_Label_bd9e4d68-54d0-40a5-8c9a-85a36c87352c_SetDate">
    <vt:lpwstr>2023-05-05T01:45:15Z</vt:lpwstr>
  </property>
  <property fmtid="{D5CDD505-2E9C-101B-9397-08002B2CF9AE}" pid="4" name="MSIP_Label_bd9e4d68-54d0-40a5-8c9a-85a36c87352c_Method">
    <vt:lpwstr>Standard</vt:lpwstr>
  </property>
  <property fmtid="{D5CDD505-2E9C-101B-9397-08002B2CF9AE}" pid="5" name="MSIP_Label_bd9e4d68-54d0-40a5-8c9a-85a36c87352c_Name">
    <vt:lpwstr>Unclassified</vt:lpwstr>
  </property>
  <property fmtid="{D5CDD505-2E9C-101B-9397-08002B2CF9AE}" pid="6" name="MSIP_Label_bd9e4d68-54d0-40a5-8c9a-85a36c87352c_SiteId">
    <vt:lpwstr>388728e1-bbd0-4378-98dc-f8682e644300</vt:lpwstr>
  </property>
  <property fmtid="{D5CDD505-2E9C-101B-9397-08002B2CF9AE}" pid="7" name="MSIP_Label_bd9e4d68-54d0-40a5-8c9a-85a36c87352c_ActionId">
    <vt:lpwstr>7b2ad42f-b9bc-4e3b-af86-675e3500c486</vt:lpwstr>
  </property>
  <property fmtid="{D5CDD505-2E9C-101B-9397-08002B2CF9AE}" pid="8" name="MSIP_Label_bd9e4d68-54d0-40a5-8c9a-85a36c87352c_ContentBits">
    <vt:lpwstr>0</vt:lpwstr>
  </property>
</Properties>
</file>